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Ex2.xml" ContentType="application/vnd.ms-office.chartex+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chartEx3.xml" ContentType="application/vnd.ms-office.chartex+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Ex4.xml" ContentType="application/vnd.ms-office.chartex+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handoutMasterIdLst>
    <p:handoutMasterId r:id="rId24"/>
  </p:handoutMasterIdLst>
  <p:sldIdLst>
    <p:sldId id="332" r:id="rId2"/>
    <p:sldId id="312" r:id="rId3"/>
    <p:sldId id="313" r:id="rId4"/>
    <p:sldId id="316" r:id="rId5"/>
    <p:sldId id="317" r:id="rId6"/>
    <p:sldId id="318" r:id="rId7"/>
    <p:sldId id="325" r:id="rId8"/>
    <p:sldId id="335" r:id="rId9"/>
    <p:sldId id="319" r:id="rId10"/>
    <p:sldId id="336" r:id="rId11"/>
    <p:sldId id="320" r:id="rId12"/>
    <p:sldId id="321" r:id="rId13"/>
    <p:sldId id="322" r:id="rId14"/>
    <p:sldId id="315" r:id="rId15"/>
    <p:sldId id="326" r:id="rId16"/>
    <p:sldId id="329" r:id="rId17"/>
    <p:sldId id="328" r:id="rId18"/>
    <p:sldId id="330" r:id="rId19"/>
    <p:sldId id="331" r:id="rId20"/>
    <p:sldId id="257" r:id="rId21"/>
    <p:sldId id="334" r:id="rId22"/>
  </p:sldIdLst>
  <p:sldSz cx="9144000" cy="5143500" type="screen16x9"/>
  <p:notesSz cx="9926638" cy="6797675"/>
  <p:embeddedFontLst>
    <p:embeddedFont>
      <p:font typeface="Calibri" panose="020F0502020204030204" pitchFamily="34"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
      <p:font typeface="Segoe UI Light" panose="020B0502040204020203" pitchFamily="34" charset="0"/>
      <p:regular r:id="rId33"/>
      <p:italic r:id="rId34"/>
    </p:embeddedFont>
    <p:embeddedFont>
      <p:font typeface="Segoe UI Semibold" panose="020B0702040204020203" pitchFamily="34" charset="0"/>
      <p:bold r:id="rId35"/>
      <p:boldItalic r:id="rId36"/>
    </p:embeddedFont>
    <p:embeddedFont>
      <p:font typeface="Verdana" panose="020B0604030504040204" pitchFamily="34" charset="0"/>
      <p:regular r:id="rId37"/>
      <p:bold r:id="rId38"/>
      <p:italic r:id="rId39"/>
      <p:boldItalic r:id="rId40"/>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76">
          <p15:clr>
            <a:srgbClr val="A4A3A4"/>
          </p15:clr>
        </p15:guide>
        <p15:guide id="2" pos="56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rn, Anja" initials="D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163" autoAdjust="0"/>
  </p:normalViewPr>
  <p:slideViewPr>
    <p:cSldViewPr showGuides="1">
      <p:cViewPr varScale="1">
        <p:scale>
          <a:sx n="113" d="100"/>
          <a:sy n="113" d="100"/>
        </p:scale>
        <p:origin x="607" y="34"/>
      </p:cViewPr>
      <p:guideLst>
        <p:guide orient="horz" pos="1676"/>
        <p:guide pos="56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chauer\Documents\G&#214;S\GEM\GEM%20Powerpoint-Datensatz\Auswertunge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chauer\Documents\G&#214;S\GEM\GEM%20Powerpoint-Datensatz\Auswertungen.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chauer\Documents\G&#214;S\GEM\GEM%20Powerpoint-Datensatz\Auswertungen.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chauer\Documents\G&#214;S\GEM\GEM%20Powerpoint-Datensatz\Auswertungen.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oleObject" Target="file:///C:\Users\baharian\Desktop\Infographiken_2021_NGP_JS_edi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aharian\Desktop\Infographiken_2021_NGP_JS_edi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aharian\Desktop\Infographiken_2021_NGP_JS_edit.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chauer\Documents\G&#214;S\GEM\GEM%20Powerpoint-Datensatz\Auswertungen.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oleObject" Target="file:///C:\Users\baharian\Desktop\Infographiken_2021_NGP_JS_edi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baharian\AppData\Local\Microsoft\Windows\INetCache\Content.Outlook\3CKXT9YQ\30.06.21_InfographikenII_AB_JS_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baharian\AppData\Local\Microsoft\Windows\INetCache\Content.Outlook\3CKXT9YQ\30.06.21_InfographikenII_AB_JS_2.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schauer\AppData\Local\Microsoft\Windows\INetCache\Content.Outlook\2UEDDE61\Europakarte%20Familientradition%20als%20Gr&#252;ndungsmotiv.xlsx" TargetMode="External"/></Relationships>
</file>

<file path=ppt/charts/_rels/chartEx2.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Ex3.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Ex4.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schauer\Documents\G&#214;S\GEM\GEM%20Powerpoint-Datensatz\Auswertung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0"/>
              <c:layout>
                <c:manualLayout>
                  <c:x val="-9.0445790923515835E-3"/>
                  <c:y val="-5.4590495235979107E-2"/>
                </c:manualLayout>
              </c:layout>
              <c:tx>
                <c:rich>
                  <a:bodyPr/>
                  <a:lstStyle/>
                  <a:p>
                    <a:r>
                      <a:rPr lang="en-US" dirty="0"/>
                      <a:t>4,7 %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88-4EEE-8F98-A9CA76900ED4}"/>
                </c:ext>
              </c:extLst>
            </c:dLbl>
            <c:dLbl>
              <c:idx val="1"/>
              <c:layout>
                <c:manualLayout>
                  <c:x val="-9.0445790923515627E-3"/>
                  <c:y val="5.4590495235979072E-2"/>
                </c:manualLayout>
              </c:layout>
              <c:tx>
                <c:rich>
                  <a:bodyPr/>
                  <a:lstStyle/>
                  <a:p>
                    <a:r>
                      <a:rPr lang="en-US" dirty="0"/>
                      <a:t>4,6 %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88-4EEE-8F98-A9CA76900ED4}"/>
                </c:ext>
              </c:extLst>
            </c:dLbl>
            <c:dLbl>
              <c:idx val="2"/>
              <c:layout>
                <c:manualLayout>
                  <c:x val="-3.1656026823230467E-2"/>
                  <c:y val="-6.2989032964591241E-2"/>
                </c:manualLayout>
              </c:layout>
              <c:tx>
                <c:rich>
                  <a:bodyPr/>
                  <a:lstStyle/>
                  <a:p>
                    <a:r>
                      <a:rPr lang="en-US" dirty="0"/>
                      <a:t>5,3 %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88-4EEE-8F98-A9CA76900ED4}"/>
                </c:ext>
              </c:extLst>
            </c:dLbl>
            <c:dLbl>
              <c:idx val="3"/>
              <c:layout>
                <c:manualLayout>
                  <c:x val="-1.8089158184703209E-2"/>
                  <c:y val="4.6191957507366904E-2"/>
                </c:manualLayout>
              </c:layout>
              <c:tx>
                <c:rich>
                  <a:bodyPr/>
                  <a:lstStyle/>
                  <a:p>
                    <a:r>
                      <a:rPr lang="en-US" dirty="0"/>
                      <a:t>5,0 %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88-4EEE-8F98-A9CA76900ED4}"/>
                </c:ext>
              </c:extLst>
            </c:dLbl>
            <c:dLbl>
              <c:idx val="4"/>
              <c:tx>
                <c:rich>
                  <a:bodyPr/>
                  <a:lstStyle/>
                  <a:p>
                    <a:r>
                      <a:rPr lang="en-US"/>
                      <a:t>7,6 %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0F-447D-9349-43F75DF52BEE}"/>
                </c:ext>
              </c:extLst>
            </c:dLbl>
            <c:dLbl>
              <c:idx val="5"/>
              <c:tx>
                <c:rich>
                  <a:bodyPr/>
                  <a:lstStyle/>
                  <a:p>
                    <a:r>
                      <a:rPr lang="en-US"/>
                      <a:t>4,8 %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0F-447D-9349-43F75DF52BE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'TEA-Quote der letzten 5 Jahre '!$A$1:$A$6</c:f>
              <c:numCache>
                <c:formatCode>General</c:formatCode>
                <c:ptCount val="6"/>
                <c:pt idx="0">
                  <c:v>2015</c:v>
                </c:pt>
                <c:pt idx="1">
                  <c:v>2016</c:v>
                </c:pt>
                <c:pt idx="2">
                  <c:v>2017</c:v>
                </c:pt>
                <c:pt idx="3">
                  <c:v>2018</c:v>
                </c:pt>
                <c:pt idx="4">
                  <c:v>2019</c:v>
                </c:pt>
                <c:pt idx="5">
                  <c:v>2020</c:v>
                </c:pt>
              </c:numCache>
            </c:numRef>
          </c:cat>
          <c:val>
            <c:numRef>
              <c:f>'TEA-Quote der letzten 5 Jahre '!$B$1:$B$6</c:f>
              <c:numCache>
                <c:formatCode>0.00%</c:formatCode>
                <c:ptCount val="6"/>
                <c:pt idx="0">
                  <c:v>4.7E-2</c:v>
                </c:pt>
                <c:pt idx="1">
                  <c:v>4.5999999999999999E-2</c:v>
                </c:pt>
                <c:pt idx="2">
                  <c:v>5.2999999999999999E-2</c:v>
                </c:pt>
                <c:pt idx="3">
                  <c:v>0.05</c:v>
                </c:pt>
                <c:pt idx="4">
                  <c:v>7.5999999999999998E-2</c:v>
                </c:pt>
                <c:pt idx="5">
                  <c:v>4.8000000000000001E-2</c:v>
                </c:pt>
              </c:numCache>
            </c:numRef>
          </c:val>
          <c:smooth val="0"/>
          <c:extLst>
            <c:ext xmlns:c16="http://schemas.microsoft.com/office/drawing/2014/chart" uri="{C3380CC4-5D6E-409C-BE32-E72D297353CC}">
              <c16:uniqueId val="{00000000-0988-4EEE-8F98-A9CA76900ED4}"/>
            </c:ext>
          </c:extLst>
        </c:ser>
        <c:dLbls>
          <c:showLegendKey val="0"/>
          <c:showVal val="0"/>
          <c:showCatName val="0"/>
          <c:showSerName val="0"/>
          <c:showPercent val="0"/>
          <c:showBubbleSize val="0"/>
        </c:dLbls>
        <c:smooth val="0"/>
        <c:axId val="85398656"/>
        <c:axId val="85400192"/>
      </c:lineChart>
      <c:catAx>
        <c:axId val="8539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5400192"/>
        <c:crosses val="autoZero"/>
        <c:auto val="1"/>
        <c:lblAlgn val="ctr"/>
        <c:lblOffset val="100"/>
        <c:noMultiLvlLbl val="0"/>
      </c:catAx>
      <c:valAx>
        <c:axId val="85400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5398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Tabelle4!$B$3</c:f>
              <c:strCache>
                <c:ptCount val="1"/>
              </c:strCache>
            </c:strRef>
          </c:tx>
          <c:spPr>
            <a:solidFill>
              <a:schemeClr val="accent1"/>
            </a:solidFill>
            <a:ln>
              <a:noFill/>
            </a:ln>
            <a:effectLst/>
          </c:spPr>
          <c:invertIfNegative val="0"/>
          <c:dLbls>
            <c:dLbl>
              <c:idx val="0"/>
              <c:tx>
                <c:rich>
                  <a:bodyPr/>
                  <a:lstStyle/>
                  <a:p>
                    <a:r>
                      <a:rPr lang="en-US"/>
                      <a:t>28 %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9F-4507-946B-CD193CA248B6}"/>
                </c:ext>
              </c:extLst>
            </c:dLbl>
            <c:dLbl>
              <c:idx val="1"/>
              <c:tx>
                <c:rich>
                  <a:bodyPr/>
                  <a:lstStyle/>
                  <a:p>
                    <a:r>
                      <a:rPr lang="en-US"/>
                      <a:t>18 %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9F-4507-946B-CD193CA248B6}"/>
                </c:ext>
              </c:extLst>
            </c:dLbl>
            <c:dLbl>
              <c:idx val="2"/>
              <c:tx>
                <c:rich>
                  <a:bodyPr/>
                  <a:lstStyle/>
                  <a:p>
                    <a:r>
                      <a:rPr lang="en-US"/>
                      <a:t>15 %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9F-4507-946B-CD193CA248B6}"/>
                </c:ext>
              </c:extLst>
            </c:dLbl>
            <c:dLbl>
              <c:idx val="3"/>
              <c:tx>
                <c:rich>
                  <a:bodyPr/>
                  <a:lstStyle/>
                  <a:p>
                    <a:r>
                      <a:rPr lang="en-US"/>
                      <a:t>14 %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9F-4507-946B-CD193CA248B6}"/>
                </c:ext>
              </c:extLst>
            </c:dLbl>
            <c:dLbl>
              <c:idx val="4"/>
              <c:tx>
                <c:rich>
                  <a:bodyPr/>
                  <a:lstStyle/>
                  <a:p>
                    <a:r>
                      <a:rPr lang="en-US"/>
                      <a:t>11 %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9F-4507-946B-CD193CA248B6}"/>
                </c:ext>
              </c:extLst>
            </c:dLbl>
            <c:dLbl>
              <c:idx val="5"/>
              <c:tx>
                <c:rich>
                  <a:bodyPr/>
                  <a:lstStyle/>
                  <a:p>
                    <a:r>
                      <a:rPr lang="en-US"/>
                      <a:t>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9F-4507-946B-CD193CA248B6}"/>
                </c:ext>
              </c:extLst>
            </c:dLbl>
            <c:dLbl>
              <c:idx val="6"/>
              <c:tx>
                <c:rich>
                  <a:bodyPr/>
                  <a:lstStyle/>
                  <a:p>
                    <a:r>
                      <a:rPr lang="en-US"/>
                      <a:t>9 %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9F-4507-946B-CD193CA248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Tabelle4!$A$4:$A$10</c:f>
              <c:strCache>
                <c:ptCount val="7"/>
                <c:pt idx="0">
                  <c:v>Dienstleistungen für Haushalte und Privatpersonen</c:v>
                </c:pt>
                <c:pt idx="1">
                  <c:v>Verkehr, Transport, Kommunikation, Energie</c:v>
                </c:pt>
                <c:pt idx="2">
                  <c:v>Einzelhandel, Hotel- und Restaurantwesen</c:v>
                </c:pt>
                <c:pt idx="3">
                  <c:v>Gesundheit, Erziehung und soziale Dienste</c:v>
                </c:pt>
                <c:pt idx="4">
                  <c:v>Dienstleistungen, die vorwiegend Unternehmen zum Kunden haben</c:v>
                </c:pt>
                <c:pt idx="5">
                  <c:v>Baugewerbe</c:v>
                </c:pt>
                <c:pt idx="6">
                  <c:v>sonstige</c:v>
                </c:pt>
              </c:strCache>
            </c:strRef>
          </c:cat>
          <c:val>
            <c:numRef>
              <c:f>Tabelle4!$B$4:$B$10</c:f>
              <c:numCache>
                <c:formatCode>0%</c:formatCode>
                <c:ptCount val="7"/>
                <c:pt idx="0">
                  <c:v>0.28280463745518303</c:v>
                </c:pt>
                <c:pt idx="1">
                  <c:v>0.17704267490328701</c:v>
                </c:pt>
                <c:pt idx="2">
                  <c:v>0.14983810759395599</c:v>
                </c:pt>
                <c:pt idx="3">
                  <c:v>0.14242502651288</c:v>
                </c:pt>
                <c:pt idx="4">
                  <c:v>0.11316472178800099</c:v>
                </c:pt>
                <c:pt idx="5">
                  <c:v>4.7E-2</c:v>
                </c:pt>
                <c:pt idx="6">
                  <c:v>8.7999999999999995E-2</c:v>
                </c:pt>
              </c:numCache>
            </c:numRef>
          </c:val>
          <c:extLst>
            <c:ext xmlns:c16="http://schemas.microsoft.com/office/drawing/2014/chart" uri="{C3380CC4-5D6E-409C-BE32-E72D297353CC}">
              <c16:uniqueId val="{00000000-80A3-409B-ADAA-2F1FBD2845D4}"/>
            </c:ext>
          </c:extLst>
        </c:ser>
        <c:dLbls>
          <c:showLegendKey val="0"/>
          <c:showVal val="0"/>
          <c:showCatName val="0"/>
          <c:showSerName val="0"/>
          <c:showPercent val="0"/>
          <c:showBubbleSize val="0"/>
        </c:dLbls>
        <c:gapWidth val="219"/>
        <c:overlap val="-27"/>
        <c:axId val="85813888"/>
        <c:axId val="85815680"/>
      </c:barChart>
      <c:catAx>
        <c:axId val="8581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5815680"/>
        <c:crosses val="autoZero"/>
        <c:auto val="1"/>
        <c:lblAlgn val="ctr"/>
        <c:lblOffset val="100"/>
        <c:noMultiLvlLbl val="0"/>
      </c:catAx>
      <c:valAx>
        <c:axId val="85815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581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Tabelle5!$B$1</c:f>
              <c:strCache>
                <c:ptCount val="1"/>
                <c:pt idx="0">
                  <c:v>% der Gründenden mit mind. 10 geplanten Neueinstellungen und einem geplanten Beschäftigtenwachstum von mind. 50  %</c:v>
                </c:pt>
              </c:strCache>
            </c:strRef>
          </c:tx>
          <c:spPr>
            <a:solidFill>
              <a:schemeClr val="accent2"/>
            </a:solidFill>
            <a:ln>
              <a:noFill/>
            </a:ln>
            <a:effectLst/>
          </c:spPr>
          <c:invertIfNegative val="0"/>
          <c:dPt>
            <c:idx val="11"/>
            <c:invertIfNegative val="0"/>
            <c:bubble3D val="0"/>
            <c:spPr>
              <a:solidFill>
                <a:schemeClr val="accent1"/>
              </a:solidFill>
              <a:ln>
                <a:noFill/>
              </a:ln>
              <a:effectLst/>
            </c:spPr>
            <c:extLst>
              <c:ext xmlns:c16="http://schemas.microsoft.com/office/drawing/2014/chart" uri="{C3380CC4-5D6E-409C-BE32-E72D297353CC}">
                <c16:uniqueId val="{00000000-9689-4863-A077-3B2688B36C2E}"/>
              </c:ext>
            </c:extLst>
          </c:dPt>
          <c:dLbls>
            <c:dLbl>
              <c:idx val="0"/>
              <c:tx>
                <c:rich>
                  <a:bodyPr/>
                  <a:lstStyle/>
                  <a:p>
                    <a:r>
                      <a:rPr lang="en-US"/>
                      <a:t>6,4 %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A8-4394-A74D-F814B880F4EF}"/>
                </c:ext>
              </c:extLst>
            </c:dLbl>
            <c:dLbl>
              <c:idx val="1"/>
              <c:tx>
                <c:rich>
                  <a:bodyPr/>
                  <a:lstStyle/>
                  <a:p>
                    <a:r>
                      <a:rPr lang="en-US"/>
                      <a:t>8,8 %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A8-4394-A74D-F814B880F4EF}"/>
                </c:ext>
              </c:extLst>
            </c:dLbl>
            <c:dLbl>
              <c:idx val="2"/>
              <c:tx>
                <c:rich>
                  <a:bodyPr/>
                  <a:lstStyle/>
                  <a:p>
                    <a:r>
                      <a:rPr lang="en-US"/>
                      <a:t>9,2 %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A8-4394-A74D-F814B880F4EF}"/>
                </c:ext>
              </c:extLst>
            </c:dLbl>
            <c:dLbl>
              <c:idx val="3"/>
              <c:tx>
                <c:rich>
                  <a:bodyPr/>
                  <a:lstStyle/>
                  <a:p>
                    <a:r>
                      <a:rPr lang="en-US"/>
                      <a:t>12,0 %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A8-4394-A74D-F814B880F4EF}"/>
                </c:ext>
              </c:extLst>
            </c:dLbl>
            <c:dLbl>
              <c:idx val="4"/>
              <c:tx>
                <c:rich>
                  <a:bodyPr/>
                  <a:lstStyle/>
                  <a:p>
                    <a:r>
                      <a:rPr lang="en-US"/>
                      <a:t>12,9 %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A8-4394-A74D-F814B880F4EF}"/>
                </c:ext>
              </c:extLst>
            </c:dLbl>
            <c:dLbl>
              <c:idx val="5"/>
              <c:tx>
                <c:rich>
                  <a:bodyPr/>
                  <a:lstStyle/>
                  <a:p>
                    <a:r>
                      <a:rPr lang="en-US"/>
                      <a:t>14,1 %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A8-4394-A74D-F814B880F4EF}"/>
                </c:ext>
              </c:extLst>
            </c:dLbl>
            <c:dLbl>
              <c:idx val="6"/>
              <c:tx>
                <c:rich>
                  <a:bodyPr/>
                  <a:lstStyle/>
                  <a:p>
                    <a:r>
                      <a:rPr lang="en-US"/>
                      <a:t>16,0 %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A8-4394-A74D-F814B880F4EF}"/>
                </c:ext>
              </c:extLst>
            </c:dLbl>
            <c:dLbl>
              <c:idx val="7"/>
              <c:tx>
                <c:rich>
                  <a:bodyPr/>
                  <a:lstStyle/>
                  <a:p>
                    <a:r>
                      <a:rPr lang="en-US"/>
                      <a:t>17,4 %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A8-4394-A74D-F814B880F4EF}"/>
                </c:ext>
              </c:extLst>
            </c:dLbl>
            <c:dLbl>
              <c:idx val="8"/>
              <c:tx>
                <c:rich>
                  <a:bodyPr/>
                  <a:lstStyle/>
                  <a:p>
                    <a:r>
                      <a:rPr lang="en-US"/>
                      <a:t>22,5 %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A8-4394-A74D-F814B880F4EF}"/>
                </c:ext>
              </c:extLst>
            </c:dLbl>
            <c:dLbl>
              <c:idx val="9"/>
              <c:tx>
                <c:rich>
                  <a:bodyPr/>
                  <a:lstStyle/>
                  <a:p>
                    <a:r>
                      <a:rPr lang="en-US"/>
                      <a:t>23,1 %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A8-4394-A74D-F814B880F4EF}"/>
                </c:ext>
              </c:extLst>
            </c:dLbl>
            <c:dLbl>
              <c:idx val="10"/>
              <c:tx>
                <c:rich>
                  <a:bodyPr/>
                  <a:lstStyle/>
                  <a:p>
                    <a:r>
                      <a:rPr lang="en-US"/>
                      <a:t>23,5 %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DA8-4394-A74D-F814B880F4EF}"/>
                </c:ext>
              </c:extLst>
            </c:dLbl>
            <c:dLbl>
              <c:idx val="11"/>
              <c:tx>
                <c:rich>
                  <a:bodyPr/>
                  <a:lstStyle/>
                  <a:p>
                    <a:r>
                      <a:rPr lang="en-US"/>
                      <a:t>23,9 %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89-4863-A077-3B2688B36C2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Tabelle5!$A$2:$A$13</c:f>
              <c:strCache>
                <c:ptCount val="12"/>
                <c:pt idx="0">
                  <c:v>Spanien</c:v>
                </c:pt>
                <c:pt idx="1">
                  <c:v>Schweiz</c:v>
                </c:pt>
                <c:pt idx="2">
                  <c:v>Niederlande</c:v>
                </c:pt>
                <c:pt idx="3">
                  <c:v>Schweden</c:v>
                </c:pt>
                <c:pt idx="4">
                  <c:v>Kanada</c:v>
                </c:pt>
                <c:pt idx="5">
                  <c:v>Vereinigtes Königreich</c:v>
                </c:pt>
                <c:pt idx="6">
                  <c:v>Israel</c:v>
                </c:pt>
                <c:pt idx="7">
                  <c:v>Polen</c:v>
                </c:pt>
                <c:pt idx="8">
                  <c:v>USA</c:v>
                </c:pt>
                <c:pt idx="9">
                  <c:v>Norwegen</c:v>
                </c:pt>
                <c:pt idx="10">
                  <c:v>Südkorea</c:v>
                </c:pt>
                <c:pt idx="11">
                  <c:v>Deutschland</c:v>
                </c:pt>
              </c:strCache>
            </c:strRef>
          </c:cat>
          <c:val>
            <c:numRef>
              <c:f>Tabelle5!$B$2:$B$13</c:f>
              <c:numCache>
                <c:formatCode>0.00%</c:formatCode>
                <c:ptCount val="12"/>
                <c:pt idx="0">
                  <c:v>6.4000000000000001E-2</c:v>
                </c:pt>
                <c:pt idx="1">
                  <c:v>8.7999999999999995E-2</c:v>
                </c:pt>
                <c:pt idx="2">
                  <c:v>9.1999999999999998E-2</c:v>
                </c:pt>
                <c:pt idx="3">
                  <c:v>0.12</c:v>
                </c:pt>
                <c:pt idx="4">
                  <c:v>0.129</c:v>
                </c:pt>
                <c:pt idx="5">
                  <c:v>0.14099999999999999</c:v>
                </c:pt>
                <c:pt idx="6">
                  <c:v>0.16</c:v>
                </c:pt>
                <c:pt idx="7">
                  <c:v>0.17399999999999999</c:v>
                </c:pt>
                <c:pt idx="8">
                  <c:v>0.22500000000000001</c:v>
                </c:pt>
                <c:pt idx="9">
                  <c:v>0.23100000000000001</c:v>
                </c:pt>
                <c:pt idx="10">
                  <c:v>0.23499999999999999</c:v>
                </c:pt>
                <c:pt idx="11">
                  <c:v>0.23899999999999999</c:v>
                </c:pt>
              </c:numCache>
            </c:numRef>
          </c:val>
          <c:extLst>
            <c:ext xmlns:c16="http://schemas.microsoft.com/office/drawing/2014/chart" uri="{C3380CC4-5D6E-409C-BE32-E72D297353CC}">
              <c16:uniqueId val="{00000000-1BA4-41CA-B54E-6BE24405ACE0}"/>
            </c:ext>
          </c:extLst>
        </c:ser>
        <c:dLbls>
          <c:showLegendKey val="0"/>
          <c:showVal val="0"/>
          <c:showCatName val="0"/>
          <c:showSerName val="0"/>
          <c:showPercent val="0"/>
          <c:showBubbleSize val="0"/>
        </c:dLbls>
        <c:gapWidth val="182"/>
        <c:axId val="84446208"/>
        <c:axId val="84452096"/>
      </c:barChart>
      <c:catAx>
        <c:axId val="84446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4452096"/>
        <c:crosses val="autoZero"/>
        <c:auto val="1"/>
        <c:lblAlgn val="ctr"/>
        <c:lblOffset val="100"/>
        <c:noMultiLvlLbl val="0"/>
      </c:catAx>
      <c:valAx>
        <c:axId val="844520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444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solidFill>
            <a:ln>
              <a:noFill/>
            </a:ln>
            <a:effectLst/>
          </c:spPr>
          <c:invertIfNegative val="0"/>
          <c:dPt>
            <c:idx val="15"/>
            <c:invertIfNegative val="0"/>
            <c:bubble3D val="0"/>
            <c:spPr>
              <a:solidFill>
                <a:schemeClr val="accent1"/>
              </a:solidFill>
              <a:ln>
                <a:noFill/>
              </a:ln>
              <a:effectLst/>
            </c:spPr>
            <c:extLst>
              <c:ext xmlns:c16="http://schemas.microsoft.com/office/drawing/2014/chart" uri="{C3380CC4-5D6E-409C-BE32-E72D297353CC}">
                <c16:uniqueId val="{00000001-E371-43A1-8D07-78301BD81C4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Tabelle6!$A$3:$A$32</c:f>
              <c:strCache>
                <c:ptCount val="30"/>
                <c:pt idx="0">
                  <c:v>Puerto Rico</c:v>
                </c:pt>
                <c:pt idx="1">
                  <c:v>Kroatien</c:v>
                </c:pt>
                <c:pt idx="2">
                  <c:v>Italien</c:v>
                </c:pt>
                <c:pt idx="3">
                  <c:v>Slowakei</c:v>
                </c:pt>
                <c:pt idx="4">
                  <c:v>Polen</c:v>
                </c:pt>
                <c:pt idx="5">
                  <c:v>Panama</c:v>
                </c:pt>
                <c:pt idx="6">
                  <c:v>Griechenland</c:v>
                </c:pt>
                <c:pt idx="7">
                  <c:v>Kuwait</c:v>
                </c:pt>
                <c:pt idx="8">
                  <c:v>Chile</c:v>
                </c:pt>
                <c:pt idx="9">
                  <c:v>Schweden</c:v>
                </c:pt>
                <c:pt idx="10">
                  <c:v>Zypern</c:v>
                </c:pt>
                <c:pt idx="11">
                  <c:v>Litauen</c:v>
                </c:pt>
                <c:pt idx="12">
                  <c:v>Slowenien</c:v>
                </c:pt>
                <c:pt idx="13">
                  <c:v>Spanien</c:v>
                </c:pt>
                <c:pt idx="14">
                  <c:v>Österreich</c:v>
                </c:pt>
                <c:pt idx="15">
                  <c:v>Deutschland</c:v>
                </c:pt>
                <c:pt idx="16">
                  <c:v>Uruguay</c:v>
                </c:pt>
                <c:pt idx="17">
                  <c:v>Ver. Königreich</c:v>
                </c:pt>
                <c:pt idx="18">
                  <c:v>Luxemburg</c:v>
                </c:pt>
                <c:pt idx="19">
                  <c:v>Oman</c:v>
                </c:pt>
                <c:pt idx="20">
                  <c:v>USA</c:v>
                </c:pt>
                <c:pt idx="21">
                  <c:v>Israel</c:v>
                </c:pt>
                <c:pt idx="22">
                  <c:v>Schweiz</c:v>
                </c:pt>
                <c:pt idx="23">
                  <c:v>Südkorea</c:v>
                </c:pt>
                <c:pt idx="24">
                  <c:v>Norwegen</c:v>
                </c:pt>
                <c:pt idx="25">
                  <c:v>Saudi Arabien</c:v>
                </c:pt>
                <c:pt idx="26">
                  <c:v>Katar</c:v>
                </c:pt>
                <c:pt idx="27">
                  <c:v>VAE</c:v>
                </c:pt>
                <c:pt idx="28">
                  <c:v>Taiwan</c:v>
                </c:pt>
                <c:pt idx="29">
                  <c:v>Niederlande</c:v>
                </c:pt>
              </c:strCache>
            </c:strRef>
          </c:cat>
          <c:val>
            <c:numRef>
              <c:f>Tabelle6!$B$3:$B$32</c:f>
              <c:numCache>
                <c:formatCode>General</c:formatCode>
                <c:ptCount val="30"/>
                <c:pt idx="0">
                  <c:v>3.6</c:v>
                </c:pt>
                <c:pt idx="1">
                  <c:v>3.7</c:v>
                </c:pt>
                <c:pt idx="2">
                  <c:v>4.0999999999999996</c:v>
                </c:pt>
                <c:pt idx="3">
                  <c:v>4.0999999999999996</c:v>
                </c:pt>
                <c:pt idx="4">
                  <c:v>4.2</c:v>
                </c:pt>
                <c:pt idx="5">
                  <c:v>4.2</c:v>
                </c:pt>
                <c:pt idx="6">
                  <c:v>4.3</c:v>
                </c:pt>
                <c:pt idx="7">
                  <c:v>4.3</c:v>
                </c:pt>
                <c:pt idx="8">
                  <c:v>4.4000000000000004</c:v>
                </c:pt>
                <c:pt idx="9">
                  <c:v>4.5</c:v>
                </c:pt>
                <c:pt idx="10">
                  <c:v>4.5</c:v>
                </c:pt>
                <c:pt idx="11">
                  <c:v>4.5999999999999996</c:v>
                </c:pt>
                <c:pt idx="12">
                  <c:v>4.5999999999999996</c:v>
                </c:pt>
                <c:pt idx="13">
                  <c:v>4.7</c:v>
                </c:pt>
                <c:pt idx="14">
                  <c:v>4.8</c:v>
                </c:pt>
                <c:pt idx="15">
                  <c:v>4.9000000000000004</c:v>
                </c:pt>
                <c:pt idx="16">
                  <c:v>4.9000000000000004</c:v>
                </c:pt>
                <c:pt idx="17">
                  <c:v>5</c:v>
                </c:pt>
                <c:pt idx="18">
                  <c:v>5</c:v>
                </c:pt>
                <c:pt idx="19">
                  <c:v>5.0999999999999996</c:v>
                </c:pt>
                <c:pt idx="20">
                  <c:v>5.2</c:v>
                </c:pt>
                <c:pt idx="21">
                  <c:v>5.3</c:v>
                </c:pt>
                <c:pt idx="22">
                  <c:v>5.4</c:v>
                </c:pt>
                <c:pt idx="23">
                  <c:v>5.5</c:v>
                </c:pt>
                <c:pt idx="24">
                  <c:v>5.7</c:v>
                </c:pt>
                <c:pt idx="25">
                  <c:v>5.7</c:v>
                </c:pt>
                <c:pt idx="26">
                  <c:v>5.7</c:v>
                </c:pt>
                <c:pt idx="27">
                  <c:v>6</c:v>
                </c:pt>
                <c:pt idx="28">
                  <c:v>6.1</c:v>
                </c:pt>
                <c:pt idx="29">
                  <c:v>6.3</c:v>
                </c:pt>
              </c:numCache>
            </c:numRef>
          </c:val>
          <c:extLst>
            <c:ext xmlns:c16="http://schemas.microsoft.com/office/drawing/2014/chart" uri="{C3380CC4-5D6E-409C-BE32-E72D297353CC}">
              <c16:uniqueId val="{00000000-E371-43A1-8D07-78301BD81C49}"/>
            </c:ext>
          </c:extLst>
        </c:ser>
        <c:dLbls>
          <c:showLegendKey val="0"/>
          <c:showVal val="0"/>
          <c:showCatName val="0"/>
          <c:showSerName val="0"/>
          <c:showPercent val="0"/>
          <c:showBubbleSize val="0"/>
        </c:dLbls>
        <c:gapWidth val="219"/>
        <c:overlap val="-27"/>
        <c:axId val="84495360"/>
        <c:axId val="84509440"/>
      </c:barChart>
      <c:catAx>
        <c:axId val="8449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4509440"/>
        <c:crosses val="autoZero"/>
        <c:auto val="1"/>
        <c:lblAlgn val="ctr"/>
        <c:lblOffset val="100"/>
        <c:noMultiLvlLbl val="0"/>
      </c:catAx>
      <c:valAx>
        <c:axId val="84509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84495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radarChart>
        <c:radarStyle val="marker"/>
        <c:varyColors val="0"/>
        <c:ser>
          <c:idx val="0"/>
          <c:order val="0"/>
          <c:marker>
            <c:symbol val="none"/>
          </c:marker>
          <c:dPt>
            <c:idx val="11"/>
            <c:bubble3D val="0"/>
            <c:extLst>
              <c:ext xmlns:c16="http://schemas.microsoft.com/office/drawing/2014/chart" uri="{C3380CC4-5D6E-409C-BE32-E72D297353CC}">
                <c16:uniqueId val="{00000000-2299-406D-A98F-93CB53F596C7}"/>
              </c:ext>
            </c:extLst>
          </c:dPt>
          <c:dLbls>
            <c:dLbl>
              <c:idx val="0"/>
              <c:layout>
                <c:manualLayout>
                  <c:x val="0"/>
                  <c:y val="-1.8762690670303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99-406D-A98F-93CB53F596C7}"/>
                </c:ext>
              </c:extLst>
            </c:dLbl>
            <c:dLbl>
              <c:idx val="1"/>
              <c:layout>
                <c:manualLayout>
                  <c:x val="1.122350041914534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99-406D-A98F-93CB53F596C7}"/>
                </c:ext>
              </c:extLst>
            </c:dLbl>
            <c:dLbl>
              <c:idx val="2"/>
              <c:layout>
                <c:manualLayout>
                  <c:x val="2.5653715243760793E-2"/>
                  <c:y val="-4.1277919474668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99-406D-A98F-93CB53F596C7}"/>
                </c:ext>
              </c:extLst>
            </c:dLbl>
            <c:dLbl>
              <c:idx val="3"/>
              <c:layout>
                <c:manualLayout>
                  <c:x val="3.2067144054700875E-2"/>
                  <c:y val="5.253553387685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299-406D-A98F-93CB53F596C7}"/>
                </c:ext>
              </c:extLst>
            </c:dLbl>
            <c:dLbl>
              <c:idx val="4"/>
              <c:layout>
                <c:manualLayout>
                  <c:x val="3.2067144054700992E-3"/>
                  <c:y val="-7.50507626812150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99-406D-A98F-93CB53F596C7}"/>
                </c:ext>
              </c:extLst>
            </c:dLbl>
            <c:dLbl>
              <c:idx val="5"/>
              <c:layout>
                <c:manualLayout>
                  <c:x val="6.4134288109401983E-3"/>
                  <c:y val="-1.375914754470954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299-406D-A98F-93CB53F596C7}"/>
                </c:ext>
              </c:extLst>
            </c:dLbl>
            <c:dLbl>
              <c:idx val="13"/>
              <c:layout>
                <c:manualLayout>
                  <c:x val="5.1750941814545801E-2"/>
                  <c:y val="3.1123905854432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99-406D-A98F-93CB53F596C7}"/>
                </c:ext>
              </c:extLst>
            </c:dLbl>
            <c:spPr>
              <a:solidFill>
                <a:schemeClr val="bg1"/>
              </a:solidFill>
            </c:spPr>
            <c:txPr>
              <a:bodyPr wrap="square" lIns="38100" tIns="19050" rIns="38100" bIns="19050" anchor="ctr">
                <a:spAutoFit/>
              </a:bodyPr>
              <a:lstStyle/>
              <a:p>
                <a:pPr>
                  <a:defRPr b="1">
                    <a:solidFill>
                      <a:schemeClr val="accent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'TEA '!$A$16:$A$29</c:f>
              <c:strCache>
                <c:ptCount val="14"/>
                <c:pt idx="0">
                  <c:v>Kanada</c:v>
                </c:pt>
                <c:pt idx="1">
                  <c:v>USA</c:v>
                </c:pt>
                <c:pt idx="2">
                  <c:v>Südkorea</c:v>
                </c:pt>
                <c:pt idx="3">
                  <c:v>Niederlande</c:v>
                </c:pt>
                <c:pt idx="4">
                  <c:v>Schweiz</c:v>
                </c:pt>
                <c:pt idx="5">
                  <c:v>Israel</c:v>
                </c:pt>
                <c:pt idx="6">
                  <c:v>Vereinigtes Königreich</c:v>
                </c:pt>
                <c:pt idx="7">
                  <c:v>Norwegen </c:v>
                </c:pt>
                <c:pt idx="8">
                  <c:v>Schweden</c:v>
                </c:pt>
                <c:pt idx="9">
                  <c:v>Österreich </c:v>
                </c:pt>
                <c:pt idx="10">
                  <c:v>Spanien</c:v>
                </c:pt>
                <c:pt idx="11">
                  <c:v>Deutschland</c:v>
                </c:pt>
                <c:pt idx="12">
                  <c:v>Polen</c:v>
                </c:pt>
                <c:pt idx="13">
                  <c:v>Italien</c:v>
                </c:pt>
              </c:strCache>
            </c:strRef>
          </c:cat>
          <c:val>
            <c:numRef>
              <c:f>'TEA '!$B$16:$B$29</c:f>
              <c:numCache>
                <c:formatCode>0.0\ %</c:formatCode>
                <c:ptCount val="14"/>
                <c:pt idx="0">
                  <c:v>0.156</c:v>
                </c:pt>
                <c:pt idx="1">
                  <c:v>0.154</c:v>
                </c:pt>
                <c:pt idx="2">
                  <c:v>0.13</c:v>
                </c:pt>
                <c:pt idx="3">
                  <c:v>0.115</c:v>
                </c:pt>
                <c:pt idx="4">
                  <c:v>9.1999999999999998E-2</c:v>
                </c:pt>
                <c:pt idx="5">
                  <c:v>8.5000000000000006E-2</c:v>
                </c:pt>
                <c:pt idx="6">
                  <c:v>7.8E-2</c:v>
                </c:pt>
                <c:pt idx="7">
                  <c:v>7.5999999999999998E-2</c:v>
                </c:pt>
                <c:pt idx="8">
                  <c:v>7.2999999999999995E-2</c:v>
                </c:pt>
                <c:pt idx="9">
                  <c:v>6.2E-2</c:v>
                </c:pt>
                <c:pt idx="10">
                  <c:v>5.1999999999999998E-2</c:v>
                </c:pt>
                <c:pt idx="11">
                  <c:v>4.8000000000000001E-2</c:v>
                </c:pt>
                <c:pt idx="12">
                  <c:v>3.1E-2</c:v>
                </c:pt>
                <c:pt idx="13">
                  <c:v>1.9E-2</c:v>
                </c:pt>
              </c:numCache>
            </c:numRef>
          </c:val>
          <c:extLst>
            <c:ext xmlns:c16="http://schemas.microsoft.com/office/drawing/2014/chart" uri="{C3380CC4-5D6E-409C-BE32-E72D297353CC}">
              <c16:uniqueId val="{00000002-2299-406D-A98F-93CB53F596C7}"/>
            </c:ext>
          </c:extLst>
        </c:ser>
        <c:dLbls>
          <c:showLegendKey val="0"/>
          <c:showVal val="0"/>
          <c:showCatName val="0"/>
          <c:showSerName val="0"/>
          <c:showPercent val="0"/>
          <c:showBubbleSize val="0"/>
        </c:dLbls>
        <c:axId val="85335424"/>
        <c:axId val="85345408"/>
      </c:radarChart>
      <c:catAx>
        <c:axId val="85335424"/>
        <c:scaling>
          <c:orientation val="minMax"/>
        </c:scaling>
        <c:delete val="0"/>
        <c:axPos val="b"/>
        <c:majorGridlines/>
        <c:numFmt formatCode="General" sourceLinked="0"/>
        <c:majorTickMark val="out"/>
        <c:minorTickMark val="none"/>
        <c:tickLblPos val="nextTo"/>
        <c:crossAx val="85345408"/>
        <c:crosses val="autoZero"/>
        <c:auto val="1"/>
        <c:lblAlgn val="ctr"/>
        <c:lblOffset val="100"/>
        <c:noMultiLvlLbl val="0"/>
      </c:catAx>
      <c:valAx>
        <c:axId val="85345408"/>
        <c:scaling>
          <c:orientation val="minMax"/>
          <c:max val="0.16000000000000003"/>
        </c:scaling>
        <c:delete val="1"/>
        <c:axPos val="l"/>
        <c:majorGridlines/>
        <c:numFmt formatCode="0%" sourceLinked="0"/>
        <c:majorTickMark val="out"/>
        <c:minorTickMark val="none"/>
        <c:tickLblPos val="nextTo"/>
        <c:crossAx val="8533542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lineChart>
        <c:grouping val="standard"/>
        <c:varyColors val="0"/>
        <c:ser>
          <c:idx val="0"/>
          <c:order val="0"/>
          <c:tx>
            <c:strRef>
              <c:f>'Männer_Frauen '!$S$25</c:f>
              <c:strCache>
                <c:ptCount val="1"/>
                <c:pt idx="0">
                  <c:v>Männer</c:v>
                </c:pt>
              </c:strCache>
            </c:strRef>
          </c:tx>
          <c:marker>
            <c:symbol val="none"/>
          </c:marker>
          <c:dLbls>
            <c:spPr>
              <a:solidFill>
                <a:schemeClr val="bg1"/>
              </a:solidFill>
            </c:spPr>
            <c:txPr>
              <a:bodyPr/>
              <a:lstStyle/>
              <a:p>
                <a:pPr>
                  <a:defRPr sz="105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'Männer_Frauen '!$R$26:$R$31</c:f>
              <c:numCache>
                <c:formatCode>General</c:formatCode>
                <c:ptCount val="6"/>
                <c:pt idx="0">
                  <c:v>2015</c:v>
                </c:pt>
                <c:pt idx="1">
                  <c:v>2016</c:v>
                </c:pt>
                <c:pt idx="2">
                  <c:v>2017</c:v>
                </c:pt>
                <c:pt idx="3">
                  <c:v>2018</c:v>
                </c:pt>
                <c:pt idx="4">
                  <c:v>2019</c:v>
                </c:pt>
                <c:pt idx="5">
                  <c:v>2020</c:v>
                </c:pt>
              </c:numCache>
            </c:numRef>
          </c:cat>
          <c:val>
            <c:numRef>
              <c:f>'Männer_Frauen '!$S$26:$S$31</c:f>
              <c:numCache>
                <c:formatCode>0.0\ %</c:formatCode>
                <c:ptCount val="6"/>
                <c:pt idx="0">
                  <c:v>6.0899999999999996E-2</c:v>
                </c:pt>
                <c:pt idx="1">
                  <c:v>5.9900000000000002E-2</c:v>
                </c:pt>
                <c:pt idx="2">
                  <c:v>6.6100000000000006E-2</c:v>
                </c:pt>
                <c:pt idx="3">
                  <c:v>6.5699999999999995E-2</c:v>
                </c:pt>
                <c:pt idx="4">
                  <c:v>9.5000000000000001E-2</c:v>
                </c:pt>
                <c:pt idx="5">
                  <c:v>5.11E-2</c:v>
                </c:pt>
              </c:numCache>
            </c:numRef>
          </c:val>
          <c:smooth val="0"/>
          <c:extLst>
            <c:ext xmlns:c16="http://schemas.microsoft.com/office/drawing/2014/chart" uri="{C3380CC4-5D6E-409C-BE32-E72D297353CC}">
              <c16:uniqueId val="{00000000-EFD5-4CE0-AD19-A2B422A93088}"/>
            </c:ext>
          </c:extLst>
        </c:ser>
        <c:ser>
          <c:idx val="1"/>
          <c:order val="1"/>
          <c:tx>
            <c:strRef>
              <c:f>'Männer_Frauen '!$T$25</c:f>
              <c:strCache>
                <c:ptCount val="1"/>
                <c:pt idx="0">
                  <c:v>Frauen</c:v>
                </c:pt>
              </c:strCache>
            </c:strRef>
          </c:tx>
          <c:marker>
            <c:symbol val="none"/>
          </c:marker>
          <c:dLbls>
            <c:spPr>
              <a:solidFill>
                <a:schemeClr val="bg1"/>
              </a:solidFill>
            </c:spPr>
            <c:txPr>
              <a:bodyPr/>
              <a:lstStyle/>
              <a:p>
                <a:pPr>
                  <a:defRPr sz="105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'Männer_Frauen '!$R$26:$R$31</c:f>
              <c:numCache>
                <c:formatCode>General</c:formatCode>
                <c:ptCount val="6"/>
                <c:pt idx="0">
                  <c:v>2015</c:v>
                </c:pt>
                <c:pt idx="1">
                  <c:v>2016</c:v>
                </c:pt>
                <c:pt idx="2">
                  <c:v>2017</c:v>
                </c:pt>
                <c:pt idx="3">
                  <c:v>2018</c:v>
                </c:pt>
                <c:pt idx="4">
                  <c:v>2019</c:v>
                </c:pt>
                <c:pt idx="5">
                  <c:v>2020</c:v>
                </c:pt>
              </c:numCache>
            </c:numRef>
          </c:cat>
          <c:val>
            <c:numRef>
              <c:f>'Männer_Frauen '!$T$26:$T$31</c:f>
              <c:numCache>
                <c:formatCode>0.0\ %</c:formatCode>
                <c:ptCount val="6"/>
                <c:pt idx="0">
                  <c:v>3.3000000000000002E-2</c:v>
                </c:pt>
                <c:pt idx="1">
                  <c:v>3.1E-2</c:v>
                </c:pt>
                <c:pt idx="2">
                  <c:v>3.9E-2</c:v>
                </c:pt>
                <c:pt idx="3">
                  <c:v>3.3000000000000002E-2</c:v>
                </c:pt>
                <c:pt idx="4">
                  <c:v>5.7000000000000002E-2</c:v>
                </c:pt>
                <c:pt idx="5">
                  <c:v>4.4400000000000002E-2</c:v>
                </c:pt>
              </c:numCache>
            </c:numRef>
          </c:val>
          <c:smooth val="0"/>
          <c:extLst>
            <c:ext xmlns:c16="http://schemas.microsoft.com/office/drawing/2014/chart" uri="{C3380CC4-5D6E-409C-BE32-E72D297353CC}">
              <c16:uniqueId val="{00000001-EFD5-4CE0-AD19-A2B422A93088}"/>
            </c:ext>
          </c:extLst>
        </c:ser>
        <c:dLbls>
          <c:showLegendKey val="0"/>
          <c:showVal val="0"/>
          <c:showCatName val="0"/>
          <c:showSerName val="0"/>
          <c:showPercent val="0"/>
          <c:showBubbleSize val="0"/>
        </c:dLbls>
        <c:smooth val="0"/>
        <c:axId val="85951232"/>
        <c:axId val="85952768"/>
      </c:lineChart>
      <c:catAx>
        <c:axId val="85951232"/>
        <c:scaling>
          <c:orientation val="minMax"/>
        </c:scaling>
        <c:delete val="0"/>
        <c:axPos val="b"/>
        <c:numFmt formatCode="General" sourceLinked="1"/>
        <c:majorTickMark val="out"/>
        <c:minorTickMark val="none"/>
        <c:tickLblPos val="nextTo"/>
        <c:crossAx val="85952768"/>
        <c:crosses val="autoZero"/>
        <c:auto val="1"/>
        <c:lblAlgn val="ctr"/>
        <c:lblOffset val="100"/>
        <c:noMultiLvlLbl val="0"/>
      </c:catAx>
      <c:valAx>
        <c:axId val="85952768"/>
        <c:scaling>
          <c:orientation val="minMax"/>
        </c:scaling>
        <c:delete val="0"/>
        <c:axPos val="l"/>
        <c:majorGridlines/>
        <c:numFmt formatCode="0%" sourceLinked="0"/>
        <c:majorTickMark val="out"/>
        <c:minorTickMark val="none"/>
        <c:tickLblPos val="nextTo"/>
        <c:crossAx val="85951232"/>
        <c:crosses val="autoZero"/>
        <c:crossBetween val="between"/>
        <c:majorUnit val="2.0000000000000004E-2"/>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1"/>
            </a:solidFill>
          </c:spPr>
          <c:invertIfNegative val="0"/>
          <c:dLbls>
            <c:dLbl>
              <c:idx val="0"/>
              <c:tx>
                <c:rich>
                  <a:bodyPr/>
                  <a:lstStyle/>
                  <a:p>
                    <a:r>
                      <a:rPr lang="en-US" dirty="0"/>
                      <a:t>6,8 %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75-4BE9-B9EF-711887C50EE8}"/>
                </c:ext>
              </c:extLst>
            </c:dLbl>
            <c:dLbl>
              <c:idx val="1"/>
              <c:tx>
                <c:rich>
                  <a:bodyPr/>
                  <a:lstStyle/>
                  <a:p>
                    <a:r>
                      <a:rPr lang="en-US" dirty="0"/>
                      <a:t>6,5 %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75-4BE9-B9EF-711887C50EE8}"/>
                </c:ext>
              </c:extLst>
            </c:dLbl>
            <c:dLbl>
              <c:idx val="2"/>
              <c:tx>
                <c:rich>
                  <a:bodyPr/>
                  <a:lstStyle/>
                  <a:p>
                    <a:r>
                      <a:rPr lang="en-US" dirty="0"/>
                      <a:t>5,6 %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75-4BE9-B9EF-711887C50EE8}"/>
                </c:ext>
              </c:extLst>
            </c:dLbl>
            <c:dLbl>
              <c:idx val="3"/>
              <c:tx>
                <c:rich>
                  <a:bodyPr/>
                  <a:lstStyle/>
                  <a:p>
                    <a:r>
                      <a:rPr lang="en-US" dirty="0"/>
                      <a:t>4,2 %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75-4BE9-B9EF-711887C50EE8}"/>
                </c:ext>
              </c:extLst>
            </c:dLbl>
            <c:dLbl>
              <c:idx val="4"/>
              <c:tx>
                <c:rich>
                  <a:bodyPr/>
                  <a:lstStyle/>
                  <a:p>
                    <a:r>
                      <a:rPr lang="en-US" dirty="0"/>
                      <a:t>2,4 %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75-4BE9-B9EF-711887C50EE8}"/>
                </c:ext>
              </c:extLst>
            </c:dLbl>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'TEA '!$B$48:$B$52</c:f>
              <c:strCache>
                <c:ptCount val="5"/>
                <c:pt idx="0">
                  <c:v>18-24-Jährige</c:v>
                </c:pt>
                <c:pt idx="1">
                  <c:v>25-34-Jährige</c:v>
                </c:pt>
                <c:pt idx="2">
                  <c:v>35-44-Jährige</c:v>
                </c:pt>
                <c:pt idx="3">
                  <c:v>45-54-Jährige</c:v>
                </c:pt>
                <c:pt idx="4">
                  <c:v>55-64-Jährige</c:v>
                </c:pt>
              </c:strCache>
            </c:strRef>
          </c:cat>
          <c:val>
            <c:numRef>
              <c:f>'TEA '!$C$48:$C$52</c:f>
              <c:numCache>
                <c:formatCode>0.00%</c:formatCode>
                <c:ptCount val="5"/>
                <c:pt idx="0">
                  <c:v>6.8000000000000005E-2</c:v>
                </c:pt>
                <c:pt idx="1">
                  <c:v>6.5000000000000002E-2</c:v>
                </c:pt>
                <c:pt idx="2">
                  <c:v>5.6000000000000001E-2</c:v>
                </c:pt>
                <c:pt idx="3">
                  <c:v>4.2000000000000003E-2</c:v>
                </c:pt>
                <c:pt idx="4">
                  <c:v>2.4E-2</c:v>
                </c:pt>
              </c:numCache>
            </c:numRef>
          </c:val>
          <c:extLst>
            <c:ext xmlns:c16="http://schemas.microsoft.com/office/drawing/2014/chart" uri="{C3380CC4-5D6E-409C-BE32-E72D297353CC}">
              <c16:uniqueId val="{00000000-C038-4C96-94FE-764836B1FB5E}"/>
            </c:ext>
          </c:extLst>
        </c:ser>
        <c:dLbls>
          <c:showLegendKey val="0"/>
          <c:showVal val="0"/>
          <c:showCatName val="0"/>
          <c:showSerName val="0"/>
          <c:showPercent val="0"/>
          <c:showBubbleSize val="0"/>
        </c:dLbls>
        <c:gapWidth val="150"/>
        <c:axId val="85979904"/>
        <c:axId val="85981440"/>
      </c:barChart>
      <c:catAx>
        <c:axId val="85979904"/>
        <c:scaling>
          <c:orientation val="minMax"/>
        </c:scaling>
        <c:delete val="0"/>
        <c:axPos val="l"/>
        <c:numFmt formatCode="General" sourceLinked="0"/>
        <c:majorTickMark val="out"/>
        <c:minorTickMark val="none"/>
        <c:tickLblPos val="nextTo"/>
        <c:crossAx val="85981440"/>
        <c:crosses val="autoZero"/>
        <c:auto val="1"/>
        <c:lblAlgn val="ctr"/>
        <c:lblOffset val="100"/>
        <c:noMultiLvlLbl val="0"/>
      </c:catAx>
      <c:valAx>
        <c:axId val="85981440"/>
        <c:scaling>
          <c:orientation val="minMax"/>
        </c:scaling>
        <c:delete val="0"/>
        <c:axPos val="b"/>
        <c:majorGridlines/>
        <c:numFmt formatCode="0%" sourceLinked="0"/>
        <c:majorTickMark val="out"/>
        <c:minorTickMark val="none"/>
        <c:tickLblPos val="nextTo"/>
        <c:crossAx val="8597990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accent2"/>
                </a:solidFill>
              </a:ln>
              <a:effectLst/>
            </c:spPr>
            <c:extLst>
              <c:ext xmlns:c16="http://schemas.microsoft.com/office/drawing/2014/chart" uri="{C3380CC4-5D6E-409C-BE32-E72D297353CC}">
                <c16:uniqueId val="{00000001-CE8B-46DE-BB4D-9B7ECB3971B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CE8B-46DE-BB4D-9B7ECB3971B1}"/>
              </c:ext>
            </c:extLst>
          </c:dPt>
          <c:dLbls>
            <c:dLbl>
              <c:idx val="0"/>
              <c:tx>
                <c:rich>
                  <a:bodyPr/>
                  <a:lstStyle/>
                  <a:p>
                    <a:r>
                      <a:rPr lang="en-US"/>
                      <a:t>82,2</a:t>
                    </a:r>
                    <a:r>
                      <a:rPr lang="en-US" baseline="0"/>
                      <a:t> </a:t>
                    </a:r>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8B-46DE-BB4D-9B7ECB3971B1}"/>
                </c:ext>
              </c:extLst>
            </c:dLbl>
            <c:dLbl>
              <c:idx val="1"/>
              <c:tx>
                <c:rich>
                  <a:bodyPr/>
                  <a:lstStyle/>
                  <a:p>
                    <a:r>
                      <a:rPr lang="en-US"/>
                      <a:t>17,8</a:t>
                    </a:r>
                    <a:r>
                      <a:rPr lang="en-US" baseline="0"/>
                      <a:t> </a:t>
                    </a:r>
                    <a:r>
                      <a:rPr lang="en-US"/>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8B-46DE-BB4D-9B7ECB3971B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Tabelle1!$A$3:$A$4</c:f>
              <c:strCache>
                <c:ptCount val="2"/>
                <c:pt idx="0">
                  <c:v>Personen ohne Einwanderungsgeschichte</c:v>
                </c:pt>
                <c:pt idx="1">
                  <c:v>Personen mit Einwanderungsgeschichte </c:v>
                </c:pt>
              </c:strCache>
            </c:strRef>
          </c:cat>
          <c:val>
            <c:numRef>
              <c:f>Tabelle1!$B$3:$B$4</c:f>
              <c:numCache>
                <c:formatCode>0.00%</c:formatCode>
                <c:ptCount val="2"/>
                <c:pt idx="0">
                  <c:v>0.82199999999999995</c:v>
                </c:pt>
                <c:pt idx="1">
                  <c:v>0.17799999999999999</c:v>
                </c:pt>
              </c:numCache>
            </c:numRef>
          </c:val>
          <c:extLst>
            <c:ext xmlns:c16="http://schemas.microsoft.com/office/drawing/2014/chart" uri="{C3380CC4-5D6E-409C-BE32-E72D297353CC}">
              <c16:uniqueId val="{00000004-CE8B-46DE-BB4D-9B7ECB3971B1}"/>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numFmt formatCode="0.0\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Tabelle3!$A$3:$A$4</c:f>
              <c:strCache>
                <c:ptCount val="2"/>
                <c:pt idx="0">
                  <c:v>Personen mit Einwanderungsgeschichte</c:v>
                </c:pt>
                <c:pt idx="1">
                  <c:v>Personen ohne Einwanderungsgeschichte</c:v>
                </c:pt>
              </c:strCache>
            </c:strRef>
          </c:cat>
          <c:val>
            <c:numRef>
              <c:f>Tabelle3!$B$3:$B$4</c:f>
              <c:numCache>
                <c:formatCode>0.00%</c:formatCode>
                <c:ptCount val="2"/>
                <c:pt idx="0">
                  <c:v>5.6000000000000001E-2</c:v>
                </c:pt>
                <c:pt idx="1">
                  <c:v>4.7E-2</c:v>
                </c:pt>
              </c:numCache>
            </c:numRef>
          </c:val>
          <c:extLst>
            <c:ext xmlns:c16="http://schemas.microsoft.com/office/drawing/2014/chart" uri="{C3380CC4-5D6E-409C-BE32-E72D297353CC}">
              <c16:uniqueId val="{00000000-C762-4FB2-B0E5-561ADD4426E3}"/>
            </c:ext>
          </c:extLst>
        </c:ser>
        <c:dLbls>
          <c:showLegendKey val="0"/>
          <c:showVal val="0"/>
          <c:showCatName val="0"/>
          <c:showSerName val="0"/>
          <c:showPercent val="0"/>
          <c:showBubbleSize val="0"/>
        </c:dLbls>
        <c:gapWidth val="182"/>
        <c:axId val="552287912"/>
        <c:axId val="552285944"/>
      </c:barChart>
      <c:catAx>
        <c:axId val="552287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2285944"/>
        <c:crosses val="autoZero"/>
        <c:auto val="1"/>
        <c:lblAlgn val="ctr"/>
        <c:lblOffset val="100"/>
        <c:noMultiLvlLbl val="0"/>
      </c:catAx>
      <c:valAx>
        <c:axId val="55228594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2287912"/>
        <c:crosses val="autoZero"/>
        <c:crossBetween val="between"/>
        <c:majorUnit val="1.0000000000000002E-2"/>
        <c:min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2"/>
            </a:solidFill>
            <a:ln>
              <a:solidFill>
                <a:schemeClr val="accent2"/>
              </a:solidFill>
            </a:ln>
          </c:spPr>
          <c:invertIfNegative val="0"/>
          <c:dLbls>
            <c:spPr>
              <a:solidFill>
                <a:schemeClr val="bg1"/>
              </a:solidFill>
            </c:spPr>
            <c:txPr>
              <a:bodyPr wrap="square" lIns="38100" tIns="19050" rIns="38100" bIns="19050" anchor="ctr">
                <a:spAutoFit/>
              </a:bodyPr>
              <a:lstStyle/>
              <a:p>
                <a:pPr>
                  <a:defRPr>
                    <a:solidFill>
                      <a:schemeClr val="tx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'Motive '!$B$10:$E$10</c:f>
              <c:strCache>
                <c:ptCount val="4"/>
                <c:pt idx="0">
                  <c:v>Um eine Familientradition fortzuführen </c:v>
                </c:pt>
                <c:pt idx="1">
                  <c:v>Um großen Wohlstand
oder sehr hohes
Einkommen zu erreichen </c:v>
                </c:pt>
                <c:pt idx="2">
                  <c:v>Um den Lebensunterhalt
zu verdienen, weil
Arbeitsplätze selten sind </c:v>
                </c:pt>
                <c:pt idx="3">
                  <c:v>Um die Welt zu verändern</c:v>
                </c:pt>
              </c:strCache>
            </c:strRef>
          </c:cat>
          <c:val>
            <c:numRef>
              <c:f>'Motive '!$B$12:$E$12</c:f>
              <c:numCache>
                <c:formatCode>0.0\ %</c:formatCode>
                <c:ptCount val="4"/>
                <c:pt idx="0">
                  <c:v>0.62019999999999997</c:v>
                </c:pt>
                <c:pt idx="1">
                  <c:v>0.52210000000000001</c:v>
                </c:pt>
                <c:pt idx="2">
                  <c:v>0.45129999999999998</c:v>
                </c:pt>
                <c:pt idx="3">
                  <c:v>0.3982</c:v>
                </c:pt>
              </c:numCache>
            </c:numRef>
          </c:val>
          <c:extLst>
            <c:ext xmlns:c16="http://schemas.microsoft.com/office/drawing/2014/chart" uri="{C3380CC4-5D6E-409C-BE32-E72D297353CC}">
              <c16:uniqueId val="{00000000-508D-4331-998B-70A73CF790BC}"/>
            </c:ext>
          </c:extLst>
        </c:ser>
        <c:dLbls>
          <c:showLegendKey val="0"/>
          <c:showVal val="0"/>
          <c:showCatName val="0"/>
          <c:showSerName val="0"/>
          <c:showPercent val="0"/>
          <c:showBubbleSize val="0"/>
        </c:dLbls>
        <c:gapWidth val="150"/>
        <c:axId val="86166528"/>
        <c:axId val="86168320"/>
      </c:barChart>
      <c:catAx>
        <c:axId val="86166528"/>
        <c:scaling>
          <c:orientation val="minMax"/>
        </c:scaling>
        <c:delete val="0"/>
        <c:axPos val="b"/>
        <c:numFmt formatCode="General" sourceLinked="0"/>
        <c:majorTickMark val="out"/>
        <c:minorTickMark val="none"/>
        <c:tickLblPos val="nextTo"/>
        <c:crossAx val="86168320"/>
        <c:crosses val="autoZero"/>
        <c:auto val="1"/>
        <c:lblAlgn val="ctr"/>
        <c:lblOffset val="100"/>
        <c:noMultiLvlLbl val="0"/>
      </c:catAx>
      <c:valAx>
        <c:axId val="86168320"/>
        <c:scaling>
          <c:orientation val="minMax"/>
        </c:scaling>
        <c:delete val="0"/>
        <c:axPos val="l"/>
        <c:majorGridlines/>
        <c:numFmt formatCode="0%" sourceLinked="0"/>
        <c:majorTickMark val="out"/>
        <c:minorTickMark val="none"/>
        <c:tickLblPos val="nextTo"/>
        <c:crossAx val="8616652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bar"/>
        <c:grouping val="clustered"/>
        <c:varyColors val="0"/>
        <c:ser>
          <c:idx val="0"/>
          <c:order val="0"/>
          <c:spPr>
            <a:solidFill>
              <a:schemeClr val="accent4"/>
            </a:solidFill>
          </c:spPr>
          <c:invertIfNegative val="0"/>
          <c:dPt>
            <c:idx val="3"/>
            <c:invertIfNegative val="0"/>
            <c:bubble3D val="0"/>
            <c:spPr>
              <a:solidFill>
                <a:schemeClr val="accent1"/>
              </a:solidFill>
            </c:spPr>
            <c:extLst>
              <c:ext xmlns:c16="http://schemas.microsoft.com/office/drawing/2014/chart" uri="{C3380CC4-5D6E-409C-BE32-E72D297353CC}">
                <c16:uniqueId val="{00000001-1FBD-4C8B-868D-2A732F03143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'[30.06.21_InfographikenII_AB_JS_2.xlsx]Corona-Krise'!$A$43:$A$56</c:f>
              <c:strCache>
                <c:ptCount val="14"/>
                <c:pt idx="0">
                  <c:v>USA</c:v>
                </c:pt>
                <c:pt idx="1">
                  <c:v>Südkorea</c:v>
                </c:pt>
                <c:pt idx="2">
                  <c:v>Schweiz</c:v>
                </c:pt>
                <c:pt idx="3">
                  <c:v>Deutschland</c:v>
                </c:pt>
                <c:pt idx="4">
                  <c:v>Spanien</c:v>
                </c:pt>
                <c:pt idx="5">
                  <c:v>Schweden</c:v>
                </c:pt>
                <c:pt idx="6">
                  <c:v>Polen</c:v>
                </c:pt>
                <c:pt idx="7">
                  <c:v>Österreich </c:v>
                </c:pt>
                <c:pt idx="8">
                  <c:v>Norwegen</c:v>
                </c:pt>
                <c:pt idx="9">
                  <c:v>Italien</c:v>
                </c:pt>
                <c:pt idx="10">
                  <c:v>Niederlande</c:v>
                </c:pt>
                <c:pt idx="11">
                  <c:v>Vereinigtes Königreich</c:v>
                </c:pt>
                <c:pt idx="12">
                  <c:v>Kanada</c:v>
                </c:pt>
                <c:pt idx="13">
                  <c:v>Israel</c:v>
                </c:pt>
              </c:strCache>
            </c:strRef>
          </c:cat>
          <c:val>
            <c:numRef>
              <c:f>'[30.06.21_InfographikenII_AB_JS_2.xlsx]Corona-Krise'!$B$43:$B$56</c:f>
              <c:numCache>
                <c:formatCode>0.0\ %</c:formatCode>
                <c:ptCount val="14"/>
                <c:pt idx="0">
                  <c:v>6.6600000000000006E-2</c:v>
                </c:pt>
                <c:pt idx="1">
                  <c:v>7.6999999999999999E-2</c:v>
                </c:pt>
                <c:pt idx="2">
                  <c:v>0.24199999999999999</c:v>
                </c:pt>
                <c:pt idx="3">
                  <c:v>0.249</c:v>
                </c:pt>
                <c:pt idx="4">
                  <c:v>0.255</c:v>
                </c:pt>
                <c:pt idx="5">
                  <c:v>0.34499999999999997</c:v>
                </c:pt>
                <c:pt idx="6">
                  <c:v>0.35299999999999998</c:v>
                </c:pt>
                <c:pt idx="7">
                  <c:v>0.36499999999999999</c:v>
                </c:pt>
                <c:pt idx="8">
                  <c:v>0.378</c:v>
                </c:pt>
                <c:pt idx="9">
                  <c:v>0.40100000000000002</c:v>
                </c:pt>
                <c:pt idx="10">
                  <c:v>0.41</c:v>
                </c:pt>
                <c:pt idx="11">
                  <c:v>0.49399999999999999</c:v>
                </c:pt>
                <c:pt idx="12">
                  <c:v>0.49399999999999999</c:v>
                </c:pt>
                <c:pt idx="13">
                  <c:v>0.70399999999999996</c:v>
                </c:pt>
              </c:numCache>
            </c:numRef>
          </c:val>
          <c:extLst>
            <c:ext xmlns:c16="http://schemas.microsoft.com/office/drawing/2014/chart" uri="{C3380CC4-5D6E-409C-BE32-E72D297353CC}">
              <c16:uniqueId val="{00000002-1FBD-4C8B-868D-2A732F03143B}"/>
            </c:ext>
          </c:extLst>
        </c:ser>
        <c:dLbls>
          <c:showLegendKey val="0"/>
          <c:showVal val="0"/>
          <c:showCatName val="0"/>
          <c:showSerName val="0"/>
          <c:showPercent val="0"/>
          <c:showBubbleSize val="0"/>
        </c:dLbls>
        <c:gapWidth val="150"/>
        <c:axId val="85679104"/>
        <c:axId val="85689088"/>
      </c:barChart>
      <c:catAx>
        <c:axId val="85679104"/>
        <c:scaling>
          <c:orientation val="minMax"/>
        </c:scaling>
        <c:delete val="0"/>
        <c:axPos val="l"/>
        <c:numFmt formatCode="General" sourceLinked="0"/>
        <c:majorTickMark val="out"/>
        <c:minorTickMark val="none"/>
        <c:tickLblPos val="nextTo"/>
        <c:crossAx val="85689088"/>
        <c:crosses val="autoZero"/>
        <c:auto val="1"/>
        <c:lblAlgn val="ctr"/>
        <c:lblOffset val="100"/>
        <c:noMultiLvlLbl val="0"/>
      </c:catAx>
      <c:valAx>
        <c:axId val="85689088"/>
        <c:scaling>
          <c:orientation val="minMax"/>
        </c:scaling>
        <c:delete val="0"/>
        <c:axPos val="b"/>
        <c:majorGridlines/>
        <c:numFmt formatCode="0%" sourceLinked="0"/>
        <c:majorTickMark val="out"/>
        <c:minorTickMark val="none"/>
        <c:tickLblPos val="nextTo"/>
        <c:crossAx val="85679104"/>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radarChart>
        <c:radarStyle val="marker"/>
        <c:varyColors val="0"/>
        <c:ser>
          <c:idx val="0"/>
          <c:order val="0"/>
          <c:marker>
            <c:symbol val="none"/>
          </c:marker>
          <c:dPt>
            <c:idx val="8"/>
            <c:bubble3D val="0"/>
            <c:extLst>
              <c:ext xmlns:c16="http://schemas.microsoft.com/office/drawing/2014/chart" uri="{C3380CC4-5D6E-409C-BE32-E72D297353CC}">
                <c16:uniqueId val="{00000001-FEB8-4940-9DC8-380D4E6E9CC1}"/>
              </c:ext>
            </c:extLst>
          </c:dPt>
          <c:dLbls>
            <c:dLbl>
              <c:idx val="0"/>
              <c:layout>
                <c:manualLayout>
                  <c:x val="-3.2067144054700993E-2"/>
                  <c:y val="6.2055862105856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B8-4940-9DC8-380D4E6E9CC1}"/>
                </c:ext>
              </c:extLst>
            </c:dLbl>
            <c:dLbl>
              <c:idx val="1"/>
              <c:layout>
                <c:manualLayout>
                  <c:x val="-2.7694351683605511E-2"/>
                  <c:y val="3.26609800557138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B8-4940-9DC8-380D4E6E9CC1}"/>
                </c:ext>
              </c:extLst>
            </c:dLbl>
            <c:spPr>
              <a:solidFill>
                <a:schemeClr val="bg1"/>
              </a:solidFill>
            </c:spPr>
            <c:txPr>
              <a:bodyPr wrap="square" lIns="38100" tIns="19050" rIns="38100" bIns="19050" anchor="ctr">
                <a:spAutoFit/>
              </a:bodyPr>
              <a:lstStyle/>
              <a:p>
                <a:pPr>
                  <a:defRPr>
                    <a:solidFill>
                      <a:schemeClr val="accent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'[30.06.21_InfographikenII_AB_JS_2.xlsx]Technologieintensität'!$A$11:$A$23</c:f>
              <c:strCache>
                <c:ptCount val="13"/>
                <c:pt idx="0">
                  <c:v>Schweiz</c:v>
                </c:pt>
                <c:pt idx="1">
                  <c:v>Norwegen</c:v>
                </c:pt>
                <c:pt idx="2">
                  <c:v>Spanien</c:v>
                </c:pt>
                <c:pt idx="3">
                  <c:v>Israel</c:v>
                </c:pt>
                <c:pt idx="4">
                  <c:v>Südkorea</c:v>
                </c:pt>
                <c:pt idx="5">
                  <c:v>Schweden</c:v>
                </c:pt>
                <c:pt idx="6">
                  <c:v>Vereinigtes Königreich</c:v>
                </c:pt>
                <c:pt idx="7">
                  <c:v>Österrreich</c:v>
                </c:pt>
                <c:pt idx="8">
                  <c:v>Deutschland</c:v>
                </c:pt>
                <c:pt idx="9">
                  <c:v>USA</c:v>
                </c:pt>
                <c:pt idx="10">
                  <c:v>Niederlande</c:v>
                </c:pt>
                <c:pt idx="11">
                  <c:v>Polen</c:v>
                </c:pt>
                <c:pt idx="12">
                  <c:v>Kanada</c:v>
                </c:pt>
              </c:strCache>
            </c:strRef>
          </c:cat>
          <c:val>
            <c:numRef>
              <c:f>'[30.06.21_InfographikenII_AB_JS_2.xlsx]Technologieintensität'!$B$11:$B$23</c:f>
              <c:numCache>
                <c:formatCode>0.0\ %</c:formatCode>
                <c:ptCount val="13"/>
                <c:pt idx="0">
                  <c:v>0.128</c:v>
                </c:pt>
                <c:pt idx="1">
                  <c:v>0.126</c:v>
                </c:pt>
                <c:pt idx="2">
                  <c:v>9.8000000000000004E-2</c:v>
                </c:pt>
                <c:pt idx="3">
                  <c:v>9.4E-2</c:v>
                </c:pt>
                <c:pt idx="4">
                  <c:v>9.1999999999999998E-2</c:v>
                </c:pt>
                <c:pt idx="5">
                  <c:v>9.0999999999999998E-2</c:v>
                </c:pt>
                <c:pt idx="6">
                  <c:v>8.8999999999999996E-2</c:v>
                </c:pt>
                <c:pt idx="7">
                  <c:v>8.2000000000000003E-2</c:v>
                </c:pt>
                <c:pt idx="8">
                  <c:v>7.8E-2</c:v>
                </c:pt>
                <c:pt idx="9">
                  <c:v>7.1999999999999995E-2</c:v>
                </c:pt>
                <c:pt idx="10">
                  <c:v>6.3E-2</c:v>
                </c:pt>
                <c:pt idx="11">
                  <c:v>6.0999999999999999E-2</c:v>
                </c:pt>
                <c:pt idx="12">
                  <c:v>5.5E-2</c:v>
                </c:pt>
              </c:numCache>
            </c:numRef>
          </c:val>
          <c:extLst>
            <c:ext xmlns:c16="http://schemas.microsoft.com/office/drawing/2014/chart" uri="{C3380CC4-5D6E-409C-BE32-E72D297353CC}">
              <c16:uniqueId val="{00000002-FEB8-4940-9DC8-380D4E6E9CC1}"/>
            </c:ext>
          </c:extLst>
        </c:ser>
        <c:dLbls>
          <c:showLegendKey val="0"/>
          <c:showVal val="0"/>
          <c:showCatName val="0"/>
          <c:showSerName val="0"/>
          <c:showPercent val="0"/>
          <c:showBubbleSize val="0"/>
        </c:dLbls>
        <c:axId val="85740928"/>
        <c:axId val="85759104"/>
      </c:radarChart>
      <c:catAx>
        <c:axId val="85740928"/>
        <c:scaling>
          <c:orientation val="minMax"/>
        </c:scaling>
        <c:delete val="0"/>
        <c:axPos val="b"/>
        <c:majorGridlines/>
        <c:numFmt formatCode="General" sourceLinked="0"/>
        <c:majorTickMark val="out"/>
        <c:minorTickMark val="none"/>
        <c:tickLblPos val="nextTo"/>
        <c:crossAx val="85759104"/>
        <c:crosses val="autoZero"/>
        <c:auto val="1"/>
        <c:lblAlgn val="ctr"/>
        <c:lblOffset val="100"/>
        <c:noMultiLvlLbl val="0"/>
      </c:catAx>
      <c:valAx>
        <c:axId val="85759104"/>
        <c:scaling>
          <c:orientation val="minMax"/>
        </c:scaling>
        <c:delete val="1"/>
        <c:axPos val="l"/>
        <c:majorGridlines/>
        <c:numFmt formatCode="0%" sourceLinked="0"/>
        <c:majorTickMark val="out"/>
        <c:minorTickMark val="none"/>
        <c:tickLblPos val="nextTo"/>
        <c:crossAx val="85740928"/>
        <c:crosses val="autoZero"/>
        <c:crossBetween val="between"/>
        <c:majorUnit val="2.0000000000000004E-2"/>
      </c:valAx>
    </c:plotArea>
    <c:plotVisOnly val="1"/>
    <c:dispBlanksAs val="gap"/>
    <c:showDLblsOverMax val="0"/>
  </c:chart>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Tabelle1!$C$5:$C$21</cx:f>
        <cx:lvl ptCount="17">
          <cx:pt idx="0">Austria</cx:pt>
          <cx:pt idx="1">Croatia</cx:pt>
          <cx:pt idx="2">Cyprus</cx:pt>
          <cx:pt idx="3">Germany</cx:pt>
          <cx:pt idx="4">Greece</cx:pt>
          <cx:pt idx="5">Italy</cx:pt>
          <cx:pt idx="6">Latvia</cx:pt>
          <cx:pt idx="7">Luxembourg</cx:pt>
          <cx:pt idx="8">Netherlands</cx:pt>
          <cx:pt idx="9">Norway</cx:pt>
          <cx:pt idx="10">Poland</cx:pt>
          <cx:pt idx="11">Slovakia</cx:pt>
          <cx:pt idx="12">Slovenia</cx:pt>
          <cx:pt idx="13">Spain</cx:pt>
          <cx:pt idx="14">Sweden</cx:pt>
          <cx:pt idx="15">Switzerland</cx:pt>
          <cx:pt idx="16">United Kingdom</cx:pt>
        </cx:lvl>
      </cx:strDim>
      <cx:numDim type="colorVal">
        <cx:f>Tabelle1!$D$5:$D$21</cx:f>
        <cx:lvl ptCount="17" formatCode="0%">
          <cx:pt idx="0">0.210672953184212</cx:pt>
          <cx:pt idx="1">0.28695256836148503</cx:pt>
          <cx:pt idx="2">0.21305549649160099</cx:pt>
          <cx:pt idx="3">0.62024136618348302</cx:pt>
          <cx:pt idx="4">0.35738209019700801</cx:pt>
          <cx:pt idx="5">0.26461692762600603</cx:pt>
          <cx:pt idx="6">0.275280625831194</cx:pt>
          <cx:pt idx="7">0.166314817196964</cx:pt>
          <cx:pt idx="8">0.24555293777564199</cx:pt>
          <cx:pt idx="9">0.11825264931597999</cx:pt>
          <cx:pt idx="10">0.20370479423139001</cx:pt>
          <cx:pt idx="11">0.32360603100596003</cx:pt>
          <cx:pt idx="12">0.21604816706472199</cx:pt>
          <cx:pt idx="13">0.17361981491567999</cx:pt>
          <cx:pt idx="14">0.24203141369793699</cx:pt>
          <cx:pt idx="15">0.20133685322446301</cx:pt>
          <cx:pt idx="16">0.20650901467653099</cx:pt>
        </cx:lvl>
      </cx:numDim>
    </cx:data>
  </cx:chartData>
  <cx:chart>
    <cx:plotArea>
      <cx:plotAreaRegion>
        <cx:series layoutId="regionMap" uniqueId="{660C2CB8-A911-4AA0-B4B4-F7D6FE452B44}">
          <cx:tx>
            <cx:txData>
              <cx:f>Tabelle1!$C$5:$C$21</cx:f>
              <cx:v>Austria Croatia Cyprus Germany Greece Italy Latvia Luxembourg Netherlands Norway Poland Slovakia Slovenia Spain Sweden Switzerland United Kingdom</cx:v>
            </cx:txData>
          </cx:tx>
          <cx:dataLabels>
            <cx:txPr>
              <a:bodyPr spcFirstLastPara="1" vertOverflow="ellipsis" horzOverflow="overflow" wrap="square" lIns="0" tIns="0" rIns="0" bIns="0" anchor="ctr" anchorCtr="1"/>
              <a:lstStyle/>
              <a:p>
                <a:pPr algn="ctr" rtl="0">
                  <a:defRPr sz="800" b="1">
                    <a:solidFill>
                      <a:schemeClr val="accent1"/>
                    </a:solidFill>
                  </a:defRPr>
                </a:pPr>
                <a:endParaRPr lang="de-DE" sz="800" b="1" i="0" u="none" strike="noStrike" baseline="0">
                  <a:solidFill>
                    <a:schemeClr val="accent1"/>
                  </a:solidFill>
                  <a:latin typeface="Calibri" panose="020F0502020204030204"/>
                </a:endParaRPr>
              </a:p>
            </cx:txPr>
          </cx:dataLabels>
          <cx:dataId val="0"/>
          <cx:layoutPr>
            <cx:regionLabelLayout val="none"/>
            <cx:geography projectionType="mercator" viewedRegionType="dataOnly" cultureLanguage="de-DE" cultureRegion="DE" attribution="Unterstützt von Bing">
              <cx:geoCache provider="{E9337A44-BEBE-4D9F-B70C-5C5E7DAFC167}">
                <cx:binary>7Hzbctw2s+6rpHK9qRAgjn/9WVULJOc8kmwpspMblizL4BkkAR4fZD/KfoH1YrvHjh1r4iR2lqvy
X/hmNBoMOGA3uvvrr9H898P0r4fy8b77bqrK2v7rYfrx+9S55l8//GAf0sfq3l5U2UNnrHnjLh5M
9YN58yZ7ePzhdXc/ZrX+AfuI/PCQ3nfucfr+v/4NV9OP5mAe7l1m6mf9Yzc/f7R96eyfjH1y6LsH
09fuNF3DlX78/r9767rs/vvvHmuXufl2bh5//P7Jd77/7ofzK/3uV78rYWGufw1zCb+ggvvcJ4z6
gguJvv+uNLX+dRiRC0R8KURApESEUhh+99OX9xVM/5//a91j1z1mD+n7gU+t6e2K7l+/7h6t/e7X
v2eTn9zE2VhmTfhODqE5Lfq/b9/e5Q9P5fxf/z77AO777JOPVHEupL8aOtfE4d4NX1MRlF0ISnyf
c+xLwjFjTxSByYXE3EccIwSK8FnwXt7vFHF4dK68r1+///TztfDbzDMV/DZwLv/D3T8v/7AzsIm/
piXQ01bHWGCOiCABp08UgNgFwQKBHSCBEX5rKB9bwv7teh7rL1fAbzPPFPDbwLkCNs//eQWsH7vq
vp7/7H6/zBVRdOHLAAufS4wDBu+eKsC/CISPJYgeE8p8Cvr5WAHRY+/AWf89I3gy+UwNT8bONRHF
/7wmwrnpevteGp+y/C9TREAvfAoRzQd5CyrPLSEILjAG+QtJpWSgMtDTx4r4BYJS9zfs4P28M/G/
//hc8uHP/7zkb5r77E/v9MsET2CLSx9hCLQfJPtRMPaCC0pJIGGMIxkwPzgzAVhOnf0dF/Rh4pns
P3x+Lvz45p8X/rp7fHx4fL/3vsK2lxeEExRgGnBBEJf8if/BGJASxpyCihg+k/y6yx4BKNZ/z/s8
nX2mg6eD54pY/wdEgq27L79iHCCwzTFsdO6DsD8BSfEFYr6P/ADUhMEHvd8B74DQaTF/ywY+TDyT
/4fPz0W//U9Aof30WL0yfaffS+F/bwdEXnDOBCaSIsSROANCDKI0DiQ6BQjICQCPvv/pX5Ho2yX9
xYo+nRAcfpt6poSPRs7VcPjpn3dFl48ufexOxv8VwzDFF5iBrzl5exacIvETf0QvGDoBVj8gnEqK
0ZlLusweX79b05/6yE9r4snkM108GTvXxuXhP0Abphvvv6JDYuQCg6Ah70IMo3eA56OwDDmyD6GY
cMYEodwPzgziEpbzqP9OWP5t5rkKPlzyd/K/+uflf23+Kgx+GSwCQ0CYiIBKJiADpvwsMZCAmqQE
Z8QDRAg9lz8s5+8I/9dpZ5L/9dNzsV//B2z7m9KM98Vj9t4df4VIIC6AGiKcUyapAG7id4KHRFkA
PcQpEQKy4/c//S4SfM6CPu1+fpt5Jv7fBs41cLP/5zc+rG64L74qKfFNA++5008Sdues3EkDj/VX
1QC7AMYNnHuATh7oPBkG5w9Jge8TGMYBD/yzKHzasLCgv+OAPpr6CSv49aK/M4Ptf4AZjIA8vmJa
zPCFCARhjBGg4DhE4CdACJg5Tk74SDCE/d8TQzcP6V8u6A/c0IeZ5wr4MPA7+cf/CfLP3PIO+r13
yF8hFgA/DdQE9QHigDEwjp8oQVzgAEHCBqQEIpIgch4LThLLlj9bz5/o4DTxUyo4fX6ugXDzz2vg
pzpzj6+/20Nt6LWp/uymvxAJBRcnD0QD4lPOIDl7agkeUBRIAlKFnAAQKwe24v1vv4vId49Qqqkz
7R7td/v/+X/w7m+Wbv7wQmda+sPvnWttrf55rT1JbN4xmv97u/mWxf2+DPpZofwzS4tfZkDfyp1/
UxsfETBfyzK+8UwfHw34LJv4rSL41ZTwrer5RQnGBzb4qyngG9t9OhnzWdv/fSnwa8n+W6HzcyX/
pAb+tcT/reD/d4PxZxz2+TJc9O300Yczep/liZ4WZb+WQQTfKtC/OzL5Wer4HIrnywziG+f0ZQbx
W6nqaxnDt6rbl2ngL8tcX2YA34pun+d5Poff/zLJk28Vhy89jP3hnNrXcj7fTuL92rHweUbw1+T+
F5vAt2LD5+Zmf8ixfy1joN+qDn/aSPLHTSYfOm+ie3cfv23Z+ci1/fnoe8s7m/rrUetPFibeKXz7
+sfvEYf2kQ+NQKdLPDmi/YlKx4dZj/fW/fg9hzPeXAZwvpvyU7eDD9cbH08jwUUAx1+pDyfPMIKG
odM5/Np0Lv3xe9go9DQCE98dhIImFWv6t0P+xenkLJYoEG8L6eRDnxQAl1mb+oM0fv3/u7qvrk1W
OwsXhjpW8+5rp3VyH1pkCBNcCjiIDpc7VYSbh/vnUG+Db6P/g8Rip7nopOqHYFohvxYKlf5zry/y
uJXlsUa93NQzEWoplloxk7vYsCXdjn5OQ109DlVvQj1YcbCi4KrN2iBk/rDWtZVrXfbpyugmiWfu
ibDtVnlhh6uySdYoH7rt2LVybYmjke3Ka9TiLULJsRh6s6/TqVU9HcQqN7nyEPLWXu49Ms9m18RH
01GXZpUY3oZFks27fBLu0AWtVKzz90uZmDXXWREtDne3jI6hx2Snclry3ZRPRI0ZTTdGEyUbfwhz
KtVSLsO7mvS7bqlPSBd9QroUDjtQyQULAjje8FS6PplFG4hOqFk312WFvLg2dI4m06LnTR9ORAYq
a9vYCW8JictfYtr30WxdovzSdBubB/cSlUdsxruJ19NfrI/BDjvXPhXQC8IoxcHp8MXT9c2kNVU3
zkKN8gVtu3SXUn2VdIjs+0nvnNa1EjLzNjR3RLnW5aooGrJemL7pRXOQYrSR1UOy47k1e/rSy7pn
DdH4UIpyUrr3D4VsX86ZLiPHT/rOerlumuIX1tghTgp29XYHVMNyWNqlXvVuGtYLbn72U3878aaP
Z9dWu6W/1jpb6aZcNtOYLiuPt/N+6NDGBcWsbIWHS5wHgTLVsNIDK28oS1GYNplq6OyeLWTxld9k
b8jgvEtDuzFM8+CYQAvZVTX6nSqtoloOG5TgIkoXDgrjxbKio0t2bzdIXS1D+JGj+MTmONX5z4XP
oAkHDrtALwKUmU/K+cj0as39gRdtorK8iBqa3DSFKLdMo2szV9N+QFKqwDK5Qf6y4knqrXQ731Y5
vwtoRVayqZrY5lUVDizP1pR0dYiqiW+DvH4h+cIiazK0mpdtapbpchQyZyoQeljVnAdxYEdVdF4X
d0MxxL6Hgogt7rXmaFmbfkGhESNSXpbxcOHFunJJmPppfQ3tLFuWzd1WZrW5dETO2yTptZr7YlFz
aew6I1URzWM/gFG35thp3K5l1z+mU5YfDSbZsVj0z6Rv2doz7kHL2q6bZNHH+vTCtM0VaadsXdbB
CLMRU82it7LHeNNZpFe2qlBclvynlC1yw+SE1wktK9Uj7VRS+9lfKOqtIj72kXAcI4CTGnBEjwg4
wcTOrLhhOpvAbHWYtmW2p50IBxksu4anVdhbKbe1k7f90lZ7VxhfdfNo44LLo1fzYts3DHZ0q49t
kqEdIf6zsm7sPs1UJdPhMLsshPteg2ca9kXf5wolDV5NQyH2ZaB/odJOlzl4vQi8NzoGecVDrCUO
mSZ058qB7ppWb7Ouws95FUvHy5Uh/hgvS+/i4eRf3dRuJMhLpeIw9e6xp2O/+vO9DPL43WZmgkl0
Ot6IIdBRiHIfb+YxIEOJXB0oa9JxpVMScmvyFXX5dZ8GnepkcE2G4YXU5tKfEVfBuFSK5+IIrQk8
nqt0Ub3t7Mof53lF3Css23VjWHOZTJNVDR662CwdC728SWPtBW4PlpCr2ZYluG5bbRtw4GEnvW47
BBitCmTatZW+97L02/2YT8EeOoE6xWnSbEWWj+uskP0+KbxbQWwNb+yOjV0Ztm3nlCfLbpMhF+f9
MoXBUheryR9xXBRTFwlzm/l4A50vwTZNYtvoeb/QMa6rotvgGYJXn8cMyXpdmeLS8OJlIac+En7f
bRbqNo6IN17Tj6rRCG1RNk0qqVi2MjV6mP1ORIQPrwz1MtUly6h8Ybiqk0tbNXnUNOQhoL0f+t04
hDS3OpazfpYYLA65P+8rnqixpFPUSwG70NIu1mYqIzn0KEbUjSodZxln2nOqYuW0sdaJqPGsF1ps
ZTz0eRXy0k3XS3EEPzCtaKc3whvI88UFz40JXunUuy1SGNHMe8EJ4yv4hVTNc1VuCpvmEfFJG8u8
zreD3zYqnYqfMxuke9qwlbSkiAsva6EtFbEw0/CbNe7sjib45wInSdhm02PbWRlxrwTflsSM5kv0
dpmy9cShqH5ecDKuZyce/aYYNn3H132TtDvcLkTxodRqQC8R10h1uE3DKo3GgLbK0dE/zmnHd0FP
w8Xr43Iab5j1rtIg2/SDqG8006tyLeu6/7nLsmYb1J4qy9xXQVXux6bX4FNls65yFvquqUMnnQxT
4vS+9b1b42iwNiMrV+XAgkhng385g4sPdeJvR452LaJzTNqiVXmZZhE0TxllsuR12ZeHwaX+WrRm
U7jgwJxrwyYtXkKT2yUZFpVkUg2+sWE+bAEX4puetn1oJU9DKur7fA6uRVl2ymITutnrwpThfl8n
G0wsv2qGW9SnbmXT5OXChgeS4GzlAjXVA1tPE9VRM2xLh1jsWjW0vFZNIHrVj0EdiaXYJ9Kkmzlx
172smdIExb03+9umaet99qYyqNkOUt5Be8WKlKLYTHX50BP5opiTWEuSKxrs6vk+z7gJEyluPdtd
lsGcvjvK9Mdw6wRWzxw1HKgjFDHGGXRdnpzUxxFVDAHnZkjDJAV3IuFmgsZ1CiEw5NRpF9IOolKf
42kjKzWmZNjgyiwrDXt1ZbNDPvWvHKb3S2YusSeSMCPUi3iFj3/uLk+dPb9bKJyvF3DITDJowjrD
XVPgGUAZOA39Z0nH27jAtXeLMLjP0iw67Ot8PBCZKuvVNhqr0cRm+AthnbKLszUAKuUcIg6cMYQT
bqc1fiQsHzGNvX70VNq1WzcVw75JyNrI2e4rRNNLbp4lRfFTPXT1ev8OPbRgPRFtdHFVCz3D1vVo
zBJK9x4mTLm8ptHQkV69BXUzq5cNCvRVnWirdDUmYVEYuTa1TFSTpt6uPr28fQdx165pUhz9ivq7
+fQyuNHfNdMCKcXgZ5E/BG2t8ulqyBZvh9M8bAm3VwEgSoVF6+JZRwWRgB8aflWCAHfUZrEnBVP+
lMn1qIcr1k4RDfr0ZnFN2M+eWP+FWsXpkPJToSJA+wD3GYWHD0j/lDx+LNRu5KLOvA6EsbBXlRsm
tXTVahmnUXFTPw/qulIDZCMu8FauH1xUsqqLWlS8aPt8gn3L/bCtjnzcLQurVVtBbPSm4oCKRqzF
lD6bknIz5cMdJ9IPeZPet1OdqkXcJjTkKJM/kZQKxasZqakUaej480XIOizmcVB2LMeYRmlZjKHw
Gr7tivGqWAhSrKf3rMMAugYtlMvwQ8NRH7bQMKXMkO/mUWYqKHW3grgTJpYi5ZjcGS8rY7bOpyFQ
uigiZtsllCPzwswWG+cTG7EKnGY/5CsvT++IZldTle2GKngZNHnY4DLGnlm1JL9viprseV+vRJJZ
lbCJK+11D+nQB2tStKXyOhQSyKYUwxOkcrJWC2ggZhx8o4GTtABp8Q3BwXrWdKeLsVZmhBggiA8y
b4JhV3nrjvveXkj7xrJ+UHmf9bBme6hkS5WlqYw6lBdhUo6gHkqzyBI7h7gd0nXvpy+nUUIKUau6
maiiovcV9r088iUvI1ZAbtcZ8MDBEC/SLpCXDn3c1XWY0lxVVVNdmipRKUvQpqBLF/fFS7eI1yWy
D/C8kDacWk52xo37KbljuTephgw40sk1nFANKzyzdVfKYd2jRVXG/AyL5CEl2LuSD5bWG1ZT/5oD
lkgLTWEFoL4km7KYtRDcOC927FjZLA+lpTTmFKvB8mceo2WUZsGzUvYoRGUud0HqbXFh2XV2583B
L70uycYj0zENpl9GahEECncJWPY5qOEVYOMyhCeexEtC8mveLXNYlnUVTzULE53lahpaFLKEYCUr
0zwjonxl/DpZNRPIcamSMUKJvE94vQY8u9ZMKgj9dlsvoBBDquYoZ3csPV8rXDUeYGt/n1Vo2QyV
vlp6uuW2tJA+m/IwLezGF82tKUn3ou+WF0XShAulTIlZ6Ns2t1tT1n2cVUMb+l5XqgIveVhW4uj1
cgY3aGkMiEPIxexM/7zKS7YqgFsM5VSxMDi06ZQcq/Ky9eJR0sdBcg2xOJMxGcQvDvgHtTStU3mu
lqCat+XEISuCR9lEurmjkAgqV+YvnJuCmFKwzBrMI1w6j0ewefeBXNRCZ3vUXrqCPKNTSU/gYiMK
9vU4dBFm183ii+ckYU2IOY7H2hPPtcCXC6RyEc5eB21S7mtbt7HGWoeAfrrcKTxD7pvObIhqXa4D
LWwkhnZa+dl4oPUSMeSNKkDoGuesG5UsSmCAhtZf9SMfwibjV+NokCpJfls3wajqOnXKB/KkACsM
GcFUNSiyOcJRkXtJXCVlPFbNG98DtkAuC4at6JpnrORxWdBm29o2XUk83DYQ/8uKv5zm8XYyvtxb
gVvY55CXtni3tF67op6uIiKy3TLamzQHmFc2e29cmlUgx1d1I0zUE3CT3fJqWISnfABnqi/KZ2n1
SzpP677rdNgtVRDmmis8lSxqamJCcMUq1/a+LUu9biDXrvT4EnlzexBdU+zS3kRTi5RfBFQVI2Qv
BEJQSEvXxt3o16qwgY560xpVtc20x1XmIlTjOvQ5nVZeMZJId+ZyxjZT5eSxcITsJ8X9XeDjuPLH
1TKXybF39JjM2gGwRLmClhkdFlWRguvLbFTDc1UU50BNdHm9IZfTCgJXG5I8LHBQhh5u883cLQY8
N5i8HVZFZWUICX0GOaC48viQKECUIGoxN5E3aHnSagg85TNwSUVkp+Ue+pb3EChgmkkBI3e1r0Dn
ZeijIlG06rLY1ykYjV52g2ThlEHOUHvSRr4pltDrABYz4gDzy73wmyOV/S+TGOFurbxhy1SpVMs7
NKcuHHR3uIWUY76ESMVtejVADFK4xzTODAUGZNLPFjeCjCdA65zqjZy8I1sauiqwf6DACmmQX4xM
B7RGLgBgC283WXpbZfmDLidw83QOVp32YsEzwNdOBFsxmdhZLUJZahNVjZ/usqV4w0a+HFuvKpQe
TLUed6Ns9XOByLwJWg9gb5UpyBfxeqmGTlWuQuveVrMaOrMVQ7UOXL/X1n8JwT6iNiehh6Yb1LKb
AbrAI39pIDnw9JrSfgIGZGzjRKQAd1MHKWpzU+CBACiGuJozXW0KZu78FtKcBlgC9IIuSa3KFtLI
boDnJu3KVMkOiJ8aAE/WGgQZPbr0dREnuVetMGQ/2Qg8aO81Ok7c4AHg9R+8GstV1bNbFPjAiWEh
Lr1+FSS1iUxJ+6grgDQb6zkPl6z9GVXgfOWInwWT/GmMWQ3BCvzhNk3nA2/AbkxXjmrU7QC4ziyg
K5xHds1zvk/qOQs7svDtMpQ7nnpXzOMWCInF7oaOiU1LbTgLPu8dtopxr3nG0+k1yuBn2jHZptMw
hbImS5inc9zbdAnrtPml8hkJWWCvR6/M173AP3fAE+iivEwaModsBn6u0HOp0gVlUdCJ4yBYu3Em
5Wr2k5fyYRrEIziAXtFhfuTiDV6w2PQSiF4nuxCLQq6WjE0KFzXQWovc46R64CUE4TJbTWmOo3Ee
u/U0dF1cBhUKXcdeJcOUhbABROSgf1klS1Bv8s6c0rvivsr6hyFp3VEwXw1Ldy2ZKWO/rSGMV/UW
KN3gAA9p6MOOriHzfTTJ4Mcec9XGS90QSRrAnss0bIKZxOBx97LKgL1EYtwNSV8o1HVXqaF77ko1
A1yCDBJ5z0Q3H9qJxIM3vGWEljBI8jvh3019GRz9Dnxd0JUuZl4a5kuL9gYY6T3LJ5DddJizYtXV
zm0CO5lSGUtALP54MwG9ByEjW1aNyYCVBwddO6BMhbYrw/1F1cCi+4g2h4rUGdhAXYaDCBogTf3x
J8/Ww6adZ7thw5woPt+0XdKdsrHtAuB81TNgWwXkxWGKpyOy1TGHDPdZGrQvei+XV7UNRW+vl6V6
hVK7wYu1cWa9FJL6CvqEzHUftCKc8saAJe4EGkkoWWnCrvXv0nkFyFRqH4e25Twc6zS0VUqiFJrS
VU3ZKkPdFGENtQXBHQDWcmGhwHNkqhIB7aTvAuA+FK/ZorzZvMlx3u1IsAa/7sOM5cViPNWwBYOh
iauWp8CxGIFVNRkgOhYgcUpxJcdg2fctWA5KvchYm4V5p6/TcWx2Q8Y2eTnTCLdoCD0h72iXblC2
JAdwN8V+ai1YJfwHPcTJYfLSShVTCfhqMsPekimLaq/B4cpPOhGbqQKZzlCHodP4HELJK8Q6pIxe
JID8JtuYJpiBn+p+mUae700/LNvR2nkXQGkEwHtzyK0FmXja39HKh42FkghD6elWBtbb9FW3AA0c
Fb6WYcJyDTQLJ8dsihvOvTU8Z+Fl6kp6LNrVRCu5zedy5bzplwGnwy3T+lkxPdM8uEHW2wKbkq1y
TxQqbS29JrxYBQA3ip7ycPCqaY2doAqKVT+zYt5Cm2KzyjJbhvDkhlu/qF/7S7qA8yvvA5a6jT6V
VICQzXIIKUZnYc+D6XlfT9lqKAx9Vs8ypBkgsnFM6jUUGyCxmVovhGdhue0YwwR8gyDxylJgaKf6
sm3EHCKokWxl0UxxynU81DIPewpMVmaHfJv4zqgcj/bKTEDhQRx9JPllJzx21D4gKFdO9ljpebU4
+sKXOd5lvnjWaFZfC94nIS6b3dsl0JneuTplWwIcDNRkRFQ2MUFjelXUsGWmIDN7N5ONk8CD98SQ
EPV3up+hEmKy/TiT1YTQG0+an2RNB4XqADCAy/WBFrbQqsLlq4qnxaGwVaeyhLAVbQo1oc4eIS7r
OKdBHuVuYldeCgzpnJ0qO/Y5aRi+rMfkOSNDtcHpMmzeXVAuk1aT5T2UhIAjqHm16vtWboBD6vZs
8PG6DdpnTuBua1h3WyyDryrd8r2uwW9ykPr6bd1g7o9NWZaXeVNFNk2HrS7nZt2WXrCdc/MiKX0a
Nn7/kPnpPS0fWzv/Uie230hZbIou0buklv7BeeB4NcT2GekrCxvtMPsFC40RflhXHtu/fSlw2UIk
yNrVDGXEI3XeT2XDeJTW5W2bzt6x5rV3rCC7Vij3i1Ur6vkyLU88mwWicJoaHVKN6udp37xI5qre
owlqm3Db3rr05lfUjPXO0hxd+6kXQzwKoqRpIVGUrL9OnAWuMUnQOqlJd9n7A1mP6ZyrOgdfwwFq
rYGMg+pY4BcbWxZpRCa3BRjX3mI3hwDFr4iElNsvQbtdHfw0Nc3KeDPwqsS4OEshdUNehfapAXSp
PapEBRUzzJ7XRXpbQN9pXGcQpDoKZPYMBbBexsE4A5G5eHYNnvKNv8wHh1Ef9dhNVyMHBNpDIQND
lLcMsOWSjWtbmIMrWH/b6SFamM32Xtv0ewuclTZdFqEszTZJTrp9p9msAtcEca29Yt1WBN2ZBLLP
JTDTrsjzTBWZ7S9x2d3JYCyvS9vau2nZLENQvTjdRI296XpAfuSGjt8uw5Jt52Z63p7I75I2WRjQ
BcIypzOQDgIfutQd2gHIkxzyHLVA4UVVedrHVoPT0n716Ad3Y8qngw5BBXMEpRkZvyWQsXXAfZtR
KmiBbqIxhX8XV0XT4i5zkpuwyFLgqF3ahYHHk/Uy15C/lL2NRbVAlpSUaz4sPFpQsmkKMgK5QBsg
Q3nMRSOirGd+bHHUjf1zsLMRyuWpVyo9NzIuHCT/Y42OFhjBqFhaMPzg2AVi2pkFNkzjs0Nnxh0k
e/UR0tkmI+BWJS7ixtXT7WzhuTnwDLkDKS0PvUqAAQVFoZpajtuet0dOPXldE9+GUlC7ygGhODn7
x1yUPkRE0a8cb/tjKjHk0/0AMNc5QImj96IlMt/mSQnFOWBNZ5dXVwEh5VUCzgvIqmQFeRDZVQaI
oYEM48qa2a4WoNWDIdR9dqnz5c2YpmXIXC+iMUnfpDhlmyHBl6iU4MJ1gkLNXR/SuoUkrRumaKhI
cxiDUUdgGdsla4KfAucOwdy2q3aB65tS+i8l5Ac5RT3kX5l5LrmByBxgoNEwqlZeyjeEZMm66Sp9
M+fg/EpqlE/IfO9qBDmghl3N/OoySIELKlxa30EprI+S/0/ZuTVJimtZ+g+1xgBxES/zAPjdPe6R
EZEvsrxUSiAQIAQS/PpZXuf06Zme6bEZs7KyiqzICJzL1t5rfUs07NPAhzkNcpxPYZ7mh7YZg2qM
Y3MMtmY/2M1/tGYShXVpXZF16I56aNVTvkwYkRa/d6Jfv08Du9Vq9W90wSySzPFuHBt2Gng0Xaco
GrAUnWMTkbdgpBjb1uArWGO6q406Bxr20jIEmLyFewYz8Q32TLhzOL0o5tlPUrvzmPb1gQ/Q9boM
zcdgbH3IF/slBHflQPGED0GHn5KNWAtzN+0XFPnSyB5e9qrfs7ixpyDAr8gErKYgMnYHs+XK+6W/
bMH7MNeFSNyKYS786ETwovABchlSiIJiLuokO9VNT0rv87zMsravkFXfk14Pp84b0Ahdv9sUbDED
F7SGMrbr0Urf12OT+4P2Mi2tHM+Bnc9/3/E25y1ciXUodZTcFe/lI+Z6uaqxm+6cByRTwroizGAf
mi5r9sZD56rXueCrxni3uGRnIQHYZKkPDjzI3gX9sLf9EEM0H5cH246PbmTuMsbjLxYWk1T5Kdqw
CgaZMce/H0K/pq7ANZEHsuGw/LYHgZEWq8o+3f1zpIEOTts52MzLlOJrlLblKcz6n/Oav4sBjp6T
UXv/CVcZtgQC7F38HN0xoHVBNFwYTIxbwNlVuuq+VzAEJBoUfu5/LRmmqFnX8hK2hVOuPvR33YY1
SRV35DqoDZ1+EgYlKk1bJLN9jnqH8r3itJFEMzwyVux6eEPpssEvz9mVtUrtEirmB2F5/Q8vzTN4
kMJEB6hf/YX6XhZS+3XPO3/WUQvXeZiGYzxBlYVE3R667n7GuLtEFDgBXwy+lbOxguYT7xkRxxBC
EYTH2R7W9I/uZXxKdNgVPJLmGme4OoP+HOYgfJxy+bz0sdyv6XQivdlOwhNWzTO0ktGvS9ElNxIO
2S2k4ReUOI6lHUBHOQ6BKvtZiptzairgso1lOrZlc7/7tuxTp9Q82kyMO6rfdVTTQvf8IV3xBNl+
2mmIThd3pGG3Vi7BpLTezUHnvpP7jW6Ifqg7bfYbTX05ZvmToJGvPIXpWSe5f0FvqfY65Ou1Ezes
yJhvtwgmh478qQu2W7P5BSZwuxyDcYn3fQraxMTPhKorrGxzZHSuD7MP513C1u0QB3DkZigfJn9p
AhxATbcySPvwrEYVwgxYRLlEdXNmc32zLo4OmaS/ITFkJ27teTWYg7daQ5Jp0xKeJoMQBHGBkhuE
px7PatKjaSXfx7th62P9rZZ8LsLRoHnyXO3noU0qqxJebZPW+/5u+NkgP8/O5Li9JLR7bFZXyG79
PfcAsTojChVHW4UBfi4IR/HgrQUPNOS/YjtvFzrcLBui07CQX1ansMjt+9qL9CUN+DsQpfEhbwJS
+MDWxdrEGI4MwJloTPYSQ1a5tg1El6TRz3YEWtYw0DoGBZfwdL9IH4FFke9TPWhIWPD95zX8jNV2
yNmoTlxRdhl6HxUyH9/RbqRihSgMKWaX+C86rf1twe+ZVALNL+gPfcCeugE9lnOGogbGbk+JUre/
/yWCoKugLYYwiBvcOE16gf39OcGIu5kTJLdLw9VjmG/z3kTghtzKP0On5jJlbILslvzaIF8UvesK
O0doImDZFSuc9mNOyAiPCv0hjHw0MyzCkBl9j2d3XudpuxFJX2ueRse1Rh2u8Ukzd9CYV7cyoXTa
5aRPoQNj/s9wr+DBAHoT9es+8NkNK+SrQp3APTOzU+jo+pAE4494atZqm0MGrSK8dNy7sumnIw8w
jiZDZAu7yu7Cl8wfEhs9ZCLFb9jquGylbXZ6C7oSVaBMuNk+uYqeDc9ug+7MJbCpfcq4+Ss2k/wy
AegBSk1+BBn0KxF0xZzb/IyC/tQABtjJzeYPCgxASxlkqvFLkfYbZlJWcJXHmMnKPOz0eWD5pVap
qXIX88KnoCDGJp/2rpOsgtI9fVKK2h5T8tEl29vaqrgIE79ewwWCiMZvA0UXvr26QQwV99OJGtGU
jSe60tu9Ia6Xs4F6euss5sm5PXb9wkqzpNPB8z/cNN37Fm2/276OoXZDpmAMHqtg+21yosD2jcdQ
LbgvgZ2CD7nvE7hbnVzOWo/LeZlXj2ua0yrMf685A8WATqiyg29uIo6GowvHt3Gz6BDjFPdO4j7C
vsv2XexP7dbIaqm7qSKEv65AEW80hKjee5O8xglxewkqsRpHlCuVvm6y/rSCir1gui1qnPfqglOm
K8wj8z5Cp8vZSa1SHZnCGmj8dDQ08Gcvp3ej+XKQPdsuG301KfqFlJn5MK6DuLi+L1Hh8KxFMG3v
dtlurGlUDIAnn0bLVsya/mNOosd2Wb+Jye9ChtZX2m9zVD/YLYE8mPld5tRLXZOtMHGryw1yXMGO
TRYrIIJyLRf3Qw9oFcYQ60jqgGVa/TJAyaoWl7ewFPOujH0OGV7p77YO4bJNGNpiCjkm83zXs/EX
hL8y1MkjH9DNZNll5clPjZujvB9Mg+Yub2OsvrTDUQ6soDR/7Sh/NTatFCQr6pu+YDP1t3HWH12b
Pfot9gfgpb6cZT4co3nryqjmazH2wfsa1+Y1ovPDDOYwuXe5023u56FU6WAAiGbqyIkSuxjVEdwQ
qKBmHv+049LuO+nJ3vD5NHt5xQzHH4SxpAgh4Tsn1Dm026+hc7hzLATGSYqHpYbcI4PwyYjpe+8g
FA7pJVAZtmZPPrU8jU6xg/Tgv+y4rLcxDR6UmWFcRNl2mtZfIoXb0HT9e7xgoBr18pw7IU4tWx7w
2oMqQs+xrzVlVS5luQ1rZaP7eLJ8Mzgnc4KWz4E4MT577Qz/TKeI4bBy+Oqu/kWseM0gDhWjYnpv
6w1t9vbUBzHM2Zm2Be0peizIRn5q2jIJsC5DQZb7aer7Cn0vK4RDXey5zp6h35aG0ScyYi1AN5mh
w8CztbGhHETPSni06EEw9K4RlBh8QM6g3hD2NrFizOay7sVFAun6N/xH7zDFJAXm7y9Agk/xJHUh
UliYfXhwiT8teHTz6WHq6tv0cmDUAeRZn7T2ZykkL9qzv7ZENAV2Xn3clvVHpMKPuo+/xa2sBjZf
bRedgu1PLKeDIs0b3dTbKAJX/lsQQyEduxSjtchg5EEzHob0Naf92bXNWwOjMGqTh5lv+h+s4T/B
9qd/wCr/ALR/9cNqaiH/+S6Lf33539/6Dv/8Dcr/xx/eX4XxH1/d/v0dGv/X7zr81d93K5r+8zfd
j+ZfPwsH88+ju8Pt/8sX/xtn/1+Q9P94Jcd/8T//HzF7EDD/NWX/f9jB5m/KHn/pH5B9mGErY5ie
eQTMOkiwv9m/Q/b5f0vgnAU5gIwMRAYm5H9B9tg2JQizAFvRRfcdoLD34r8geyTHsCdyAIQId2iE
Rp3+/0D2qEj/mfWNQNbjd4ABh7MD6w48///MhTR4TYhkm29giquuCALd7Yc7HEIw/PTozS/eNzuW
fEQ+KC1f15NYoXgnHos46kaapsceQ84hG2FnWyxGK6oIhbB9iO/ySMs0GsoGfuE0lwA3ZBlCbi3o
lpxiwR9FkL7YuWZVn0Tf5qR9Q0MKczACJSYhWDgLq87peS+EKmZX12VO6+cl7p79BqpG4E0P0EXm
6yrcD86sLSMHCgyE6ncwJFsxubEpYQCGyRPA3LTImEFDlveF7wYFR1InB6/eCbemHEW4j/r5o+1Q
UM2S/2FRCBUnFfZk+0cd27JLdfjA8lQWguenpOZ5kVMDlmtoXLHGsHd1ZuXRB5CN8vwsw5kWRrxP
Ozgl9Qvm50Lnj7JD0GDI07RAMRwBE0PQteNtGraXNlhvaSofoFd/6/SIGIJQn6FccLLsZ4xla0eW
tUzShlcqwbTUhg2oagKN3KTQL4JXL5KtylYwUUqMVcc5JPclr5iBmz5krCQUw5MNQPETGUCJR4W0
xt5dJMnLxGG5T93G4aKnU4W++zossj9FtoZ4gaoXzrWGo6eqBgA3HMs2gLHiBCoVP8QrBsiAAk/Z
LNyaha3PS9CFFSaMK0aCsOrsbw1NtYTc+YduWOpDj0lkUiqpDASCIqV9dM2gWOC5b1i1Cf2rrkEy
rqprKi7DCgauLw2gr9IY+I0tmbYd9eexgSe5LNEG5Dt4p52eK1UDD+R9eAwnAE1Iv0QlsysQxVRs
h2WCDBew/Ggi/KSkL6ONLPt4bboigp1s4xjr0mTv8C+pAEQt8LBz/xDK5s3z/KUDspRJm5VtX6gU
60YCQP04b0cRIa2xZJh0SDrjGmRTsYjsmUU639ONn3tKxXHCy36KjGg0cjbPK0yJVdPBBeopkzuW
qr94BG8zFAhdTLKOdyQEsa7roYQaJkoLBmlP8OkLY5dkT2PzFFDv9i5SgNJVu5Se5d+7NoGlPdvw
Pd+aD5kBEZoBxOwgzm062wG8BZ5E/YjGzcg9D+MW/p8rwYMs5Zxbeh7raIGPv6QVRzszFlG0iYr0
lXJt/iVrMpVzE1ex6slLHmP5XNMN665R/R4PTqmHsakW+E/V2Bgc0CL2XeDzwm+iIGwNd2JmrhoT
1xajB38ALUQ2k8STM70ByivmyD7PM2OHUDWVDdupMjX9FUUaS226HGnaqOM2BrumG0pQzGlBUo+A
kSNd6Th6mh4tezHX264POJgy6/glH+AikAgoTpCyYiDbUE0OEZxIIVQ0AnFnHQBhPrz4zciPNFDv
DS4f2LBaHUxQP6dm6fEECg1iBKjP2ONvpOpBqPjoRdYWw5yYA2G+gZjBesgU9KC2OSobpegOmsQh
TURUrdnQFCPsFqSQMFForj6nNvwh867dNbT73dZoprWVGdzD2uFSkKii+bnJybQDeRyWIGDOkoEB
9kvwuJrxZRkZLQPpZKEyfhubD0OHgzJNcxoi+RtW1GUZLcCdAbdrB/YnSZahzETzBrJygHubLgUf
qS1rlj6EXQyoxkLysd5VOlcYaOvmW9xTjlUBjxFjGCRX1fzgjW3PEeyEEAP96IaHOgLc13By6Zd1
jw/pTtEUPjZ+n9MFdxkiUXAK0FrndhkOWBY+WkAixaLQXeXcVJr6HzNn8PCiLCtYLz5GuZ1D6BDl
FMgXqFO0UKGorxzkbDJAsx8uGqGhcqkJxkxT76dFj1U/AtyUg9MVlNXo7DnmRQYkJECRZveQkx2a
p2R03SHTzMBJp03RWnlOpUyOGXQaVKAQoZsBIYE4w5gEDxFgcYZnbYR7PcDLTAAO9rvZQF5vRwi6
xoa3rhloxdqlvoXdo0khiRCmVbmG4OEYPTMSx4cAs0RZB00ZJe30rU4/EgNop21h08KCPy1WHeo2
t3u7iuuIyEUVNbEFQQWKhyYv/TL+CUagrTXmkkK1wXWJMYF1OQQbT0Di52slEDCZGnsIhyQpDCxv
XMH5CcLQ/c5qz9jW/Iy5eC21WR8hBIoqShoAp6aAe44xYnsQGU9enb0y1cxn26y4XaOoKxJMVtY2
Ce6hNgcLYXEAEe6aARZ91kKNGyk9RAkBsRNAFM0LG9rvVHjIRGuGVMwkZNHTDhTnzDDu0j82bgG3
kvBLqtpVFAQAZqXn2my7cFQADWjDS7G6w701V6OwFUZOVnUbVu5kAk+0LJ81rIdKLbBnaZ10gFkk
oKQGSbVG3mMWgQTpVaEVseUILb3Qc3CRw5eb/Qlu8DHsSX7oAlSGmQHinyl8pg1Nv20GJBP69wCm
FkYV3AWyrl9kD1R3JQtgr1DeicWD7cRUwRFwUJ1xWzMAe+H0DHMqJ37bxb14EmMDlLuvwm5+jwdO
9lSqQ5rJnzSZgoqPEFcgYY+FXMZuH0MfXoXy5zVOrnhVyTu6LHT7HyvPfeFwBST6iCFANE+GGTqz
5AdNkF1jfP6RTUGL2f/qWTYdfUyObgQyW7NTS+2O1+OPRUbXSZP+CUjT1UJHX02T7yBQ468pOAGL
zXbKA8rp9QNIdLCHNrxgx1MHl0RjabQQ31Y2YKLmqEkxIAboPE25+kcfzXPZWUB1S1Mp1MFqBYd1
tGB9Fpc+qREKh63hptM1O8DSBC7YQHjyGJc0oibGh+0O5CYrHWb4E1myPRYl4JMibY48Y9+CD5a2
9XFxjh3zFN6WAqa01UCtBAIctRPfDCy8fdO1fOf4+oUepikm+HvF0NQfG3qg6W8Ah+vmSEIceD1p
NI/6T7QsrwLj4D6i63swTWbnAhEUanmCV7+Vc+RxcQL3ubmO7aii4JvGwd5Wt66gAQGuxiG4ow03
GAbE7SzqDLRlMk4FbfBcuhiRQmhQ6V3vRWAsai6mBSOVbsiNGDnsFThz9BttVq5S65KQeDm0KTwq
3yGwE/ey6popBaUOijiNyQ0281y6DTJfBKNFAsRDuormL5yrMr4DmLEWsOuDdxt8CzohzsjX5RZp
gca1cFTjqdCwPk8+bGCSQ9NodZqcQxiRxdoDRZ3QwQ+G5egjCd/jVWgRVt8sq9rloIcsOED++ZYL
95t4ccXMuexlGh4Wn3cnmbZYQDZNLw0xvhhTtj1E8YBEnp0eSdAddDftuwPHxXmc+PQoyNqCIO7U
YaoQqmlP02z+EgODpzjMRRpApmnSH50N+DGb+GskHS/yVVV9kB7BTCVFY8AtEKjrw6yfkjCKy2QI
+4puG5oNDUO7RXap/eg1J+hOeQ0fL4YnhKRvLvw+y6EmxzA1cdOqG7BaWgNUYhtKLZ3GOyInp72C
QYXJIER56zp/ZHENlRN4KxZ3oN7ZRTpUDk6w+Idiis5tEB+YqkuLngxbJmvw/eD8VGNkGd0JJkCV
BGNMgt+TmV8qroOCbJt7RHiiqFPobMjUFR3AtWM7tcOhkZc1oPeGmMCuTylqSdqfY5dASxzOs3Hi
5PL5SKIBLloWo+5ZnDTp2W5CgwwmizWlW+RnH5zS7q6TTP1Sxtr8gTA1FTUSFCfA/6CBffQnge4J
obmHYW3UNRUofWoO7qGDYm5hS3YaWiVVsd4t2foZLJ0rOOIm2dw/kknOh7rZ3hCghqrqkAKp1+Zs
72chl/U5rHl2UXGPgLXeu5H+sgQUZMTWinc43ozkH3D+fqoRq6ELQTR6mCMd/3Pvs81o/7QaLJiH
cVokfdRWvYySKsuPM+W+IHGk9wlrEPUaEB1ycB1Jj3MQs2/R6EaE0NJztgoIRcgLod69rrXTuy6e
IPSDcFXkz6ztd488YoP5IM1QzelAH7LuMq5+PbDuil3nEQ+Cf4/T2V+YRkTORDhLNP5BMCHv0pyd
skbE+8nFj1EnXmiGfhbcTxlO7gfQ7D+M+4Oq/Va2BmYMYu9hMffowHU/OIxayO9R9IOgSCSolY4W
KQF9P4INpXL73i7kGMak3a1zeJ7hXyvXjCdkLfmhGfCUGQ58DQE16xpTkNui5qbSBgFxi8RsjkRu
qen4MqH1qYQdHqWk7OgiBMnTDEuwmXURfNEuxdHQYbtLv7aQWfKXB35xDDtEKJLQZfvIZSvEcGRs
0yGFGgZC9rR0yIOvQ/Ayh7m7JBhrBVITsEeGknd6O3nR/DZBtBWZi5adzyQ08pV8skQ+ts2MUmpi
LEUKP21BhEvYZwNM9chZfFV9+iDybH5sqal4GBBo/xyM3RuqYV5pmWHB2RK0n4CHd0qEww6cYuUW
9859oxG8A8qvU4PhzSDXAnK5LpolUBeTJjH0Qf8boaD+kC5w+22iLt1g99EilqcJHf7juLyFIinq
sCFvDjfULq6bCQqu/zVnoFLj8GkycZE8IKzqz5RwXFbRh9coQwRk5e6FkuCd2f4XNTWSiyNqyoxy
xpcjCbZ6B8Tl1bR4eFjHfvWZQVfQvpPNot5M8ze0MQooOTqHRDJZpZmHZJxneRH77L7As5NrAMCT
zT/OPTi9OuAHFtMfBGMGjdwxkcOxiUNS8KDbmxYXtdvg8mbr45yA2g9XhyUxac8UPnQR6Tkue8Gb
SwSIc4sxWXUcNEWM2ZUk09lHejiLWA8HP4PxDjON7pZG8wF922vKcws5fIRgQMnOhOorpOmA6LDs
dk39RlxMj8LS16jvChF2vALt1u1sq84TqsSR+OksgyG8genMfEcexK3JBhyOXvQuGPJr7aHKOpOF
e6D0HME/EltQB1t4s2u6H2CHFKLOJxQ6dRtrCN0brjnUo/EU/IaSiuR9c1kjGe1qRo6pROQFPka7
ixMHN+l+UdIa8B5kqHuxRg/PVOfRfgONrdVQSjfcgsFcqE0fG+x8UEL2RjQQiZ4GryjAQglqUyDo
WMRZAwbCy51Gx7WXekVTTK9xyq60ib7lKzqpFZKNmdGLL2OK6aDJYdvOp+lOAqQwq++G9ZaEPeBc
bAxR96CuIhp/H1KxC0krzvOMuOYYB0ViarTcWO8QHqMlkpUwXD2v2pHEZeDMJ3BLUQwIrB/ZUraB
4CfP9iRBEibnN5EiP0TsLQ7aEM8aPFXR20OcdQ/tutySejy1i3/o3L3qx9uMIQhI+NLwT1HjEtec
392S9USzQIOZJJc2zX/M7XzbpnUqR+/Pc4tDJhjbIXdCvTYf3annJEMtY38BbyyGWoAZxKBXIjdR
gKUBwTKEosrhVw5JDlA0BDyBfTOAx4LUz7B9fTlOcCDT5X3eHjAvHifWkSrewBgHS/ac1v48oVxV
7R0r3wxICjTA5RqgE85CH+0S4SsjidmPeeMhq+GjcSzmRJqlAA/wYkHdw53RPxViIQgUwRxSKnzV
zw3F7dRnzffcWdhdwXOvGTzTeIEewdnXIjRcX6xxfDVuhyERyQefww41yNtKted5huuUpz+S5OTo
/J3N8oh07nuKMQSdWn1u+vCUdV1Vb0MR552r5glPrMMSr0IEZULaYzqkvzsMUphN6s1+Qi9CsDpY
d0Hjzzi8fROAal9ihqnY/2RIumH1SHeJTaCP4l7CoFVw0kaVXlB5ZQpKhGQ3QhKQJIl6xP2aVx07
9OmclpLM0WEizSdwrT8r6O5iJu3vjtcfczDO54Qlf0icnQnkN9+EnypXdywPdPREQHuCtOGVH1iG
0ZMjSjsj495udwrmwgZQyWIZHxaJLU7GWLs9Syd5QOI8K1ossMEMqHVV6iUTHuTXJs5UQS/Mh2F5
DNAdb17vBWkNKFc6gjhEf9KkSBDaMH6ZM4Q0GSa5YQRRuoQKMWMZ8MIwjn48rhbRIqrHgh+N56LC
LQNhAq6WWdH+RW8ZGZvC9SgAMAZLaTX6LRZhK4S5K8mK/KVK5AkA3yVZ8ue299gEIXe/1FPUav1J
0VSl8oVCjqoGE/BqlN3rDCoP/T32Tlj5t9ihMkQsPhGtVri221TkwQjlQgzbTk9KYjn7EGHznObI
9jrG+j0yXyegfTBtJt5dFmD/UPngni2tPvMk/z5v+J5t/hWAQ4wWzs+k1CA8YF3eH89U/s4y/bqQ
7Wc80w7BPpyTTp5n+W1MrwHlwWEdCS+QwkftmpJbkP/xbZ1iU4Loc4CR3LfggeGtIuZhce8xV9Jo
IeXsyQ5WpLlmkFpJgzIHqgr7qzRgTuSArKxFAo8TNxWdOeEpBjJP2BcOxxxw8asoBOHA0ahTke+y
ODxRlf5GiplIMGnYvgPa3z3NqO94R+bcxQocH961cw3jpquCEXez6odfW4+CVEc2KWvkitFD/FZi
G8p8pC+hSOMiHuY/Y4du0kVwnOssOSAocg78Nh7CBaAHNgGKC8ES/MRG73xC3uRGbyJTFzu0IVo8
uOSC7ha2tIfRLWgVuT/WCkUgk4F7bo2JznjKQWz28SeDvPCQr9nV1rEvoOjMOzjIKoQ0OCXLeO7m
sZpsisQDXg7fKfflzfg9hUZPvo1zmRMHTrUh+jjpvtjqp4XYGpWKPzS8eRcdZNSWy4riIKCBf4o5
rWTGfmbj+iV8g9FA8XeVfltsgvY9qJddm9TXztbPExIGuyVC0CvP9U0jiRlAzi0tQzVGk4en1UU/
zfAXlxTqioVX0AXkrpxUcyLfm7nnReRUXHLzNSO1VG5RUIlugjhNY6RFFlCPYRc+Dzb4DYO+7OIo
BMddP/XNwZLtui7BizR873n/McXIZy7AW8otFRXI7yOgI3EaAH2P2mFx0KCBOwPHx2p3ARdC3mJE
iqsuaSmuzhka81uLo2znNdtPzYjMv5y+dz7B/JDlCrlZTDZdeHbIH15Wx89YTlEZHLbcUDXiISqs
gtV8LIEOzwaJ2yCM6mei0+dEAdDR9+ubRMh0p/4BAsVWsq1rqygFx17Lm6LkJULwFdqEDMoE4pFX
PWCq5Jm9+h5YJ9S1H4yEmFPW70mzXjoUnUTJQwLrOte5wPl/ddhBYtzoUxu644AsWIdOlM7xQUG6
6RWyzn06PkyyqnPx173+bLDokZMyrkOc4J4Uge5ySkJzibBmhTR/7FX0MyXbG/b96aoltODp7T6Z
ErGb6hSp2AfwEvtEdQeyLv2r1ROSXw0gaCEeWnl0yIuWVkDwCLo/LVtVCT3hWtsIcK8Y22vN8FGd
PbKhCx6zjX3xJWc74ZBIQWpwOjZYPyKoKa86iqoNytoBCQ2S4swTbIhQcQtocc0fU+BDlWxAlMQ9
tt2fe+hTAs3NCOG3ABcOZeAyGaYvC3p132zg7GB9N7D/3D1oowIwLzzIXpiOX0wixK6N7NMIkfzc
3hGOuZv0QWbbQ97JDMJ69hUFfr4hmHQwibxpTXXRMRgiy9R8OeSHxuSAwiIq7EpFLx3DZQrWN5Mt
9ANb70DYXWZeTTgZ0xwcUydf+QjGKDfJIxJkuw2b/lzneH7y05zu8giB3WlEhK3Lm4P4guKPjQ56
Dg0RXsOs/E8Zj396vKEKG8L4IyLCH8wgtDrQv5hekGfUOP4xFOU2S7DH7VwNW3OC1xReN2+/smm4
KdfRXSv89w0Zmi1zaFTI8Pg/2DuTZbeRJIt+EdKAwLwlAc5886gN7A0S5hkBBPD1fZDVbZ2lrq60
3ndtykxKSXwkGOF+/d7jIisPaBoGiidTu87qtuhr88FLcpgZtbrte4Sa0p72jVGNYZnZ0SqZPqnK
T+4axRGDe5TkR4ZIqM8bC0H3odVwlmSYIHANbQFlxDRtDGAdn3B3CdQs6ewwSaOA2ajlIYCTN/W2
hW+F3ewZXPXreNU8TLodM3V6tgrtY2bkYcjypxa5R+LXh0JtLZsRxx4n77QpTWqqpnjTjmbbxmEu
XTtYPFzX5UhiuOV5HZl2fT4Kx3LPWk4tV5tYygsIY9WSbJomXWsjy+eeVMGkUVJOXG8Bl9EdtpKC
96w23zN5cWUc2oks7zGxVPhq+LMxg1+zcCZ4I8nVnZ2HQgKPqoeYi3s1/8u2oeYb0CUN7Vcl6w9f
nwURsGWbFLWPfJe3F6scR1oq65k0jYM0k3kHq0zNbZsQvTAd8UX+cgzTYhZ7La6hY7iqvzV0l/Fe
mgXw07yQWDsVW99PIRIygaBmCPDXFrzKxmFCu0wtgBQ7//Cp30n47FlJp0KFKC/H9GO0Hcwm3N60
BtmrQFrfTOQy6QXTLecK3qRY/5prd99kpCP6zqz3lNuX1k4rnny73NlZfS15F49Wah4G22/hGvGT
cFdpgRatckLJGZjrhwT77AFvMfZXd9eCfrqJPO+YetGTYXuvdtxejA5+TCeyW+ZnGynj8mGw9Zuy
4zTpFFZgmQMaGg07QK79qJzJvjgWwQAruS35TENybBmj5PitHSyK+4hYjK8dLTu+KXHLkZzuoeEh
/aYxEojU7ffJ4AnupOBCzgecPsUH3x03EJIrZTLMe/wF31bdCp7V6jbhZZHLDVMhulMlF77hzsVP
+jFwtIoH/Ec8lahUJiOCiABulXYi9NqUg2mKUQuM9BGfRr+1/YTHTDY932/JzeP2R7uwjoAKiHXj
Es+KB8YVr/6AATVRSG7uEguGaMjeLXiSTaKt6fIKsTYp6xIsw7AOOyiTuKWxJXU5QKbU03cc+gfD
MC+iV/19mSQ//fsuufXj8alK6S/0PPvBd2Hcjm76CNEs2ixg1fbKvtdsjf6FZ9Q0iL3rYubiGvXX
0fNAPyjE0JjpgZWkPt1DXTBh7517yhCDHMfOs/O3OYHLQvOugtlcdhTV7q3jizdmiX44GPrFLNIH
aWcylFJHXoI3AAdHPyIxzpfRjAua1gYYQRKZd77fHjylvXc+50TH1GorKh1nf5/c6yjYd+lEsZfj
cib0ltPbJr/SafkxRDhJJs/84YhSXkjYUtzF1ccoFxAQqmNqtOCUQBHpCf4lgeLtjZf2a/G99ABM
4pJqjb1hQrlJk8Z883kyeqt4SToa0dSf2iBt3J64nFVw/gaa5TGSd6UeTA7dgaYzj65StcmS+N2s
j9JDquizk+Pd9qmNZNwka7xj3pVa+13plGKZ1YLksbIGnE2NpJesxnSnIpxB2B85KroI7q5lzEM3
RRnQGU0XdZOcPaoY3+qjkCDYvI1mY0tbpKi65jh01RBYGY2n2zo7r3jPc1c/FiQu9jJvHrsIclpH
rm2rS38DRMU+JGhmm7aHNJWI+cnMDGPL6ysLp9349VcXy6cqoZKl0qkDPguYIxXRNFAjj71Dld2P
WkgaBQ23KyymIUJt8hI9T7ft8uQ5dRc0ihl4QeZs6ZAd28kJ1Vw4zOCTOsSfgsixMaPhuy/rDZC8
Gn2EwqqBeBfmZVcH7YDs7kQ6upHXDUwqC5zQ5AyEYqpu7xlhcqpkg46lJH2cW7nsnazf0wyKA1eh
PZah3jl5YFnxebbv5VBOh67LuXIqcqjasFhA0qoFfydhH+FLfVfE8bIz/P5UdJqxV4aGB7xsDtpU
fSmlTbS7s7+NLTyRvYy7MLEZic+Vdsp1P9/VHjYbs1idERbKY5LRXFdV80V8GdCMRazDWQ1FI3Fg
MVk7A8vCpjcI+Azr7HENv0UWFbBb8nzC1esd+rkYJ0JkGa9THg2QqJxsBx+g2JL/qgIt/zk4xnQy
Fmud731GC8+kqpf7mhHPZhps46ry+d6HxLcZz4kqzpTAGAhS5yH1zZ9jlHvMsYyTGE7VkjXbrNCG
YFl9CAN5wFWdL2+9yv3G0KN2VfSaahrvmtROXkPaqpoHa0doaOh67zQIJGNzXEYGdD7O5EQRDiCW
SAABP2cJu7KjKlKkHxmMfYyZhv5f5syeXfQGSZa8WQfkceOC7xmJKbucOe386deQK41ivmprUVJM
6rJU2tdS1SJ0TSqvBN8YHmlBV6nd8BG0Z0hcFk+an/Dek547zbldUdlyJleGFfZt9JGSsIcsc50Y
lIGCYzibl/NnHKnX0R3GUPjlIWmgbdYZCAEldBkKpfDdF6bc+4PRbJjkgRur7zsrUeh39WmxrXSv
itUzMmLUaTJXbEfS4qkqdzxHu5EUSMh0CKO12b8m3AaBF2VMOU0zuy+v9XbWrObRXhCA8xgAB5Ke
IFN0zF3G4UwxzbTQkOGdt7hkylk0HR6AJTtkNk1NA7YMWxoBJiU/fCY3QVdANGDiVR79mLqqB/Qx
++mwbaamCluBpv3gR33/WLekKbVLsiQXS2ZL2OAni5vb2SvtvdTkLzSrFpRNgxpsUmjnmdhlc/RN
4kNw00/PedKgFOH4aBmLjM1C6cLC1SDLZz6cnBYiSd6EY3dnt+DGN3LKZESawSYzRIc/nKFOhPP4
YhTRgBmYwtpTPOKZkdpH/BEnd483n3IsXnhIUw+BePAeeqd7MA3yCbmLp567NbRw16AEupxTuzbR
Dl3W+Ve/RqBk7yvQjeZ+Ak63GwyUHjoFFJY6u/Mjbd4ZjPu2qctU0GQKqdVWHLYa8WDmqkWg+3EV
NnMY45uABuJ2QRemmCoeMviktm4ZV+FoO5d5+XZcMriDKR8zRr996or7MZ3I43DNcZPMZ4MDyKhb
gJbLNe7McjtLkAF2YjdMO4qHVthO4LXLRyqqeZ9USajn5SVRk32Dx9Cqqmk7FfrjJP3pwhz1iK9y
2Egna7fwXhljZct1ESSBuerGrcvBN2vU1dEwhf2gn3JrOMc15QOOinVMmY2hZ0SYTuiv3FLjqVi/
QpaBoqbZOZbMJP30S/clmvqGCAxxD1urz3pcPDZN/GuWAPzgyoowMxp3G0lcJHywXiSmH7i0vjSt
+7Ba3mS9IswR50CqMNp9YJ4+KisxQxE3OAPtn72ZD4B/Rb/VouK+jyoc/DxEoJczlHzr6qpftYWI
SslLbHqAllzW7bzrMtIQajV/L4mfoNOQ4lH1bVSkxL49PvysPhRz+TCP4z73IQ9O2aeyekAhafrU
9PhCqVe3nBtjYDrjqbWTlzTvo3Oe3RBMpux1sjEojGgnMse6EYxVNrFIjfOkj1Rt/WiHmBx+2KUK
mOCOm7T21XYyEZYjB7uck8NeMFC7GnItjtVx8zrNs2jp36vSfpSdPLgxlE7MmYxjTUKCOZHQrZTd
KS53jt9UN2ME8wn/WLNPiNFCz/K3Rs5n4BmJOOctCeDGMU+Zft+lfJqMoNGIoJLsE6c/t0LD9saL
DCJvWgKGA9y+ft7jiGCqi2of77LUgiZAsZo5c36W3H6jhZkuGrCeNwkkE+J7nCM6v7bghdUpIQMb
gGVQDx/jZNz4Nhp/UpkH4YxAARykPWsCpFJa8XNVwzFxIFfWzX6cUvxDEtTY7DSh5i3GJQPnJx3i
Y1ACmEinNq2fKW5kZuI+9zB7Dua70xYnGw8w1i/Qn7oW6qAQ9MqKTuSoAtfZWfG+dYZHpNvqVRjo
yLgse0Acxz6Xj5gdd8KLSsxNzitPQL9N8uXbT9Udmc/v1s2ZPeh6Akn53HDugknZalZQ6JN7wCWj
Ux9M16xxeeoTukTBoM6wlhxWWfk6pc6Jn4JJORZ83JdMoYd8xSORjtfGgKnJLdA/uCRWCvibYYsn
EceL6hDF2WcGLBlp1CLmNFOdZ0a7cXKTWqYJlsb1j+mE8Kl87vsq8XGO0mdsOxShoAf8GxZrsyCz
jFKVWZJDziWsO+zJrgcmCVDJvcBitiRze3Tn5jDzfTgY3szxQRZmMG/GhtYb38Y61HI/8q6mBlvw
KzDkpZcu9U+HQkmrkkDXlnrb+OkHAul0TrqHAt3Z7gmAD0vibVDMDrFBYFeTXONWFOPzczJ/D6nK
mxMbxp535zbiOreKZ9uw2suiZeFsX6NiuWuLJgGTbZhYaemrsTPIsImTU5+YkoD9/Fx4UxeO1Ghc
uCIn7rJaJVL3o8kHPgXSRxO6996MWpumUkxB3zCnHZz6Ah+GcErb5yEQWBWrd4CILEDXxr1tYPfW
5h46wDTuBu70jG5s7xpWGWKu3fRNGV3XMasLR5T8JJEwym61Xme1VsmnZp1G2r6/mYysCyj/7m3u
70BHgmb0kEIBTbSbCtfewRwx9NnF55CvJamjhq3yo2ybUMZtheUuDKGGhbwwXyzGx0FHneNX+kHr
xnuAhr/W3yiyTB3yUf5UQgFigqFySsT04i+4Q5aUgFWVm/uF9P+mybEy8f0OvJxLwyu3Rm3+xEq7
EDJWGGbcj8ygRECvro5MHzHRWcUA2AVXkJf4N+jjW3iH+SaKTLz1jB4dCEDdsjeddHwzsqZfz5ug
5knd6pFxId0O27C05k1ONmpVygqULfOa1vwcHoOMqgg0ncEnKfVmB/oH21Okv5D9g1S54qNiVR3N
uaFTtYW1GwXflrSJr4XXF7sJmkmU4nBd4tjc9pY4o67XOEKFibYA7Iqymfqyv2liAro4PSJu/FOu
srPlOY9xpxPec25mIEZoqkTZHVceE8ylB7wf/HBwIFb4sxHAyd1TOLu4KIvv1NgXosuPg7J2lm1h
r12U2nvVAain3ABBBsZs6tpOdw3IraO+N7PhyYkaDgogYw1eRaLFRBfHitkEdTkHREvMSO/PsyHF
wW3tU2ZDvTMpQNfgqwgSZlGgC4pdNw6PJPkgA+H/35k28TOPZEDddtm+hwaNB+sQ08ARVuWImDt0
WwNcHsPar7xy2mMr4pcirbr7iJ/OHgnSoSJvRa4zyvP8DxHpImi0kUvAKPtTH5Hcq5hPjlgtdgQf
69yNLzy+95WdC/p4xwns2d9B7xAHYsZEKZziK/LRIunF/W3nOO2VchYrBKGpYTJzktcZ0xmfZgPy
RLyLFisYsFq3TGS+MvfBGssfw1CIvR1XTPK1e8knGGD7XLY0L5AnALU53iEt6GwhFYJmGGvgX+WK
LIpwjpTH1MRD1rnHMhqbG1mOREwjLdnHZspZ7sY7MFJAzcvigUusCBtnBHTaHCGjnRJIz4PK3jph
TJh2PK6yFkiIibS7UZnuBKIYXoaUpgRnxMxdonY1UxMCbsamscW9YdVEEMYXWCnaq8Qz5fryas6M
UNdCGundeZWrPWDpjsqXF2vsXYwbQNiZV5RQGmGMRzqzlwneJbbcd/qMb71oIPy5OGV18RxVDKHT
EnppXi+BLyWT6ASXAZcIFYHVDGvU3QFiXM+HKcY+qHRsxTSQl6lhEsXsTjuZVe4igPqPldYRWgVU
m9cGL2n6xvCMIQwk3OwhmiIJVX29E7Mg3ZJP58m07xqtCgsXcXcWTyb+mY3RK+PGHagMXYjvVFVd
hekR0vK8WnwmL7/rcB6D6uG75KB4lDYn04DtMs6mH0PecZaaOLjw+cLFhyNhatZd1rC0QgkbFSAy
Oaiq/lGv5Gtnf+VJgnxBBh6WxUfuwSKZDZDmeX9Jfb8DD6SQseL5aqj409BzwAwJaX4BvsdreHw0
eXR6BU9lblokJsCUdY5Ws+Rcm3Wnk8EQuMJzg6OgdMS7JC8JMhIfdW3anCU/YHkwSiNpgHsPw+2w
gFv0vAgfaUD4uQ1ADylIF+LcLc/SJFCiRUmHFH0zDV65I+lxY+gGhvXK+5lNMtl7gjZ6WbDBJMJn
nYMG/Wdi9MUAfgjM+lubq4qGr4EHhmCImruIwC46UuEFCJZURbezaTYHRkN2179QLYkDZ2DELBFz
Pdez2fXjNjIajVuuoFdPwyTGkgnt9EnINW9kKkZlk2i2dTp+IWIB60xIzRjgvtu6+2D+rePm/yiW
wrmfqhJU3zJxlSDtSpl/LhqpT+Yt77a61xNLHBG/icVw2XKlnHnCmlvE0xfw0m9CiNvUa9/Tss0f
c8cfNjPfMYg4DEWN13gigsXGkTAmcSkaQPdp6ne7KcM/Dm8FlbKf1JXGIaFtTVPn6kY6BMKybPcq
rcfA5uKO7PIIcwjyZ5wdckziaup5qnO3Cm10SsgMfnKgP6t2Ps0QqnrFA9kMN1pJQWboM140r4X1
FJkp9CUl6W/ceIveiQA79oIvPNSZwuHdrSYU5AXrO6kRte9XicMHeLOLZ9MO6E94qgqBsc+aVh83
PmDl9m5AK1wjJX06heWEGjQhWNkMyVqADRvD1odjpVWgT1DOc8uiV2xtmlGVB9gWEMLa5TvqTIOm
EhaN5ut7YyhurSIHrJTq3RXORZywlcJeyPoACC+JX1rR+v3wYJc5U9UcWDWzKTURw68gt8QKmno3
kfZv00+RQAPuZYoaYPcZ/PtSbi04KBiSqps4qhlP5PikpHuplQn/ImOIO0YTc6Z2P5Y094mfAZ70
O/84TfOOuSbfJjUWxOazX56GH3GUdn6xlzY6WzyqpIBvh859bYXbhK3TpjsZr51dz4OTZdlLFJON
clT6yJ3Cr+DeH2AxEroxVwZugprpuNuhsbeil+3ZvDUQmLZr8GeCB3wANppvrPrRaz2WjSzlt81D
agNyDyr2UGzU7TwbxV2skQuIBIYyI4Pzmt5B2bPpZ/wfvVbc+H7ibDgKmJbIF/Bvd6rQ+1PskhiI
9ebLSgmVZJH7GGntYXHY6qNPurn1F78IVQQovoi51S0Pe+6s2986t/c0oRTMLdeLpZe8Y/CnkfRj
qNTf0I523QBJo2AEs6ccrxcrunKNLbUvT5GFybCY2zVrgZFX1y/+iqykiWs5NOodsmR3avzklBu0
6thEMRvDmw1KSXq4XZkOXkGWqEVXTWpc7MOsjEMBgV1VlX+qtG9dw7Yaj8yi3XysHiZIKp5sKedz
m3yBP4IG9ItDNUP/wnHEZhfxpC/HrnDvS6jGAftmtpk2wTriIxZ+HaYKlxxZGKb9WB0PQzZpXF0j
taKq50s8Mg+sfMVGj1FnmA+DrdWlxgXctmdDg1CzzlOzHjCcJGJ28KNql+QlnMl6uBRMZw9ijr7i
zNnil2KoaqrvuIU2Uy0T1lwTt7ijVnd7h6ted+Nql9c92yIWm6HYOF47u4gDYMo132miXF6rXwVr
jyjAn+MuvWsaXLc6KtV2aN01R5IgH8v6rk3LqwWOjVuhynAxuHtRP5aZPgezo50drGKEuKihFLYG
1fnJhR6NCjWGtzw0lruVeg3air/7z8Du/web/25/mMUSgv892XyR6mf5KbuYJPOfW83+kWvmz/wj
2Oz8YeNtcnRd2MD6TbLM/xVstv9wTap1n/8JnILOiqL/r+1h+h+GZ/mW6zsu7gv2p/x3sJnFyJbD
34XP1fKF4Xn/l2Cz/T/WhxkWr8E2HVN4ru4Z+m+rcebGTmKTI3Ej+mHYqBzMNO4GOhGifIqvSSry
GolqCkdAt5vSqAE9+K+qmWhOu6gPywZp2krG0OoYMgIR51tg+l9a1L0mRpltx3wpwz6ijJB9AR3a
j26iqcMao9u0bNxy2pKJLa3Gp3T7+wmJbdHYg7QY0xTYJgpWpN7hueyBDH3HTbvysSL6p3O3uhFb
k1iMnf6qdGoZAqZePtR0yg3jUVORAfM+DUKBqTDEkZzFfVPAD0kYitkxvbuZ9s+9K7LNOEbkTCoF
TgVTppwRo6M7V5Y30VhkUKIFZo753XfTG47FI4D7fWbah7Iarwqejrb41e0Q4R6z2xE7DyeNEcXv
sl8TMGRZIkxWFeAVayFpV4I/Ze7Nl3NNhkoKEb+mL9Z8Dmi4d/Q9q8xQEX6NZqR2GC8r5OPboDuH
ZABgz0U2QfuykP45IfRI9w+5Bt1qogbxSONAcZl6aKL1Q4xrb2P+KlK5q/XuicrmMzEtSFDDdMxF
fm8qLdoC+ZvgfeykD7CX4Sq+64QsIVyVHKZkzF4TtBuZTFDZJuUghcQIMPOz1U+XIrsh4Det9N83
/K/btExu2Fa08Dp7SIfJL9fVP+PYZwas3UJevuRp+4TmsOwqY3rqlbPGcVibtURiC+w6DmMmRJng
B4VhuOwmOVxyY/nuouo2tQClwJyFayGY8IeOiVxVs2OCobb3Qc8ZffuSyqFvkiZw3SdHmd9arXSO
wqndGbr3mlrdx+xrvD1ucyeZCTMNlR0yMc98KZbpWnVoeKRfrAegAgNjdsZE5drt+ra8RCv8GA48
HusG//bkPlcr29EDL9EqL93UnsVdwr4CIr7ciILgxtJ0MIXasdws5B8cRhEu77mu/TDyN1FSzi/D
8sJCKO2QCNMIoijZddYxRl/FynBK55kmzm4e4FIBTKI1iQfqucphvrWMewHGjlzktF9qCq54HCTO
zeeWtASRn+7FnIXLQ01VwWC/me9drPApACYTvOtmVkDbyRxSbNgvjqyf9DFCqTajUzv5F0/lD0VC
S2nWoTcRItS6p6m5eAkzi/zLpsjdjmheu0VdUpS1jSBEt7GEcx2r/pXlLWhq7Ysv2IqRIMKk2nxI
IwiPVlTiBTDGV3T5iTiiFVqifewNVqfN/XgdMMqy9EBeKtVSWvSfFQ6NjSvBF1errMLLzrziw+jG
u0jHlGr6NKuRuVfmpW0hc+vdLiJPB1E5/zLpSLGykFEwvOEHttITb0+w2OlHLjA/9uSBGtbCsKNP
P8ReeZKDOW7ieAaM7hufHcCilca5Vcxbtbh6tuMeL3o0BVh397PMPupcVttC2V9VkawJU4qLQqRd
OLsO37vFv7Xyjo4e6uTqxbfrUZyNqT8OS8ocmqyvM8xvdCDFNqatrsEpOb1lwegrEMFSBMoseU16
RerbyyBLdfKdhWSnlPQl9qAmK8e72KLS1NrxMOIvd0aXDk/TOEdmfIcWGtyCtdb00zhktwuO6sm6
alac3BpalwP7afD78fyhwp4HHz8lPB68GYqFJiwY43FPSB4eJ3RPfrF8066YMwj7Y1vctIMWjMn0
a6Bo20I1gtLstI+AFjERRxjvzfTYNfEpjuCyDi7qjVLHcszuVCc1gDIwaPsJQm1XDgdjgfzMxqiq
q++lY6B58nnUOJChMv2aB3Xw28rFiTjDs2OtYsp2hh4DTB7Hn9w7l8hN72tFnHGYlqfe3iLLxDNX
TR81DtQlkH2L5YamXkpCb4zB9RzcTYdxc7FMlNIeY1XDANdunYj8eZVdIOHv+LfIsHvHRA7YFR39
sQIrSQAIdTGq9VejM/eaFt8MaO3gxNlnmTPm6N3+iKVtO/r6ncOQjRovkhuc1w+QE1lbtHzMmXoy
ENnAJyElKzklQZUVbynZfubNDO7yedlxApEthP/k5C1eQk4udBqEQNtbyNNG814zctZa4Fm44VBm
mWObXqxcIqYZkM+IezZzu9BzeliIyaTtcwl5JJUIkQ1T2QYRVLhxwXi2OiXdNN2YpeudTLOkxNS9
A9GbEghB3ZHYFxtioMwzy6m41Yq186Q6CQxjPtugUzfAgqlYsyvqxQQWvj1Jk0aPHrrCXMmqr3tY
QHfYTrJTQp5YR4DKEvibbdUzBIkLbDP+L66CG/Zgecyzn6ISjT9lCrpV7J7bGtYotsL/IBJz66RJ
fmvKLnupaSnoZ+/sKPpeMu9+wDQE5W1P1048QGZvcUu8X8TMYVO5PLsFbvy5OU4WgwiKFvQJblIX
+dxuzK+0twBu5BVezAESqC0fFt0pd9GwnCtgFqWhbn1FIJdTK+z66lddYEPwmIdvfPI1bLBJ7b1w
I6RDzQ6IY7OKYv6oJX0M08j4kCW/8Gq+kf0OstF5YcsdOSVzvEZ+yYx+uNTzWrT7OGprv3/3I8So
SndlmDkTdjxx+f+S/c8a++9Kdt37dyX7uauBcv2s/qliX//If6KIqLAF9zp1uWHZtu7yO//Y92uY
f1jrstW1MPc5+Jy/oIio803s4z54DAdWgMHeKKZc675fS/xhrvt5fcC1hudTbP9fKvb1L/rrgiph
sNSDEQz/GEu/bEf8VrADTFHLCG9tAwIUFxZ43swjPFWz8myTwR7ekhgpj1UL/UHhdtzmHtD6JSK1
mQ3p25+7UMGnNgezmu7JDxr/eOYATsU/6//EX/11H7HBu/PPrw/moc/GZN31hcUuyd/2EVfQ5vAW
USgSXLe3wGICoZKroWerQOIea3wER9c3FoDC6vPPHZcYyGOc4KjGEXl6ckjBktT5DyjT+36AhRCx
+esvn/e/epH/403kRVIb0vvwaTms+/pnmtNYyzwedUkycCaDOM/7pW/mTabHX3mECbXPKqxqxoqu
Hao4lEXyWUCLdEyipo4/wXsVhzpL70fnbzaVGn+ua/7LBjxBescybMe0gfHalvcnh+ovS90iYeuL
XjGax/7Fmtwas/qSMJpjaRpjNiBV1bG2tGeMXM8Ep+FwOuRQBiu77TTXol7U4mPrWwnVe/6tpqV+
jWHbOZn+lsUsdbUHKI6eG/WBW2BCoQaUZL1KjbR3lZxUanAesZ9301hGd6i9KA+Ehj+hl3OyTXtb
v1fBT3DyYlekPXijTKahMqv42GtU0zr0quu6ORqcAIRt0yzuJkW6l2nurmxddZWudscXxSE4l3sH
W2Le4X7f+LZW7SvYLxuv4yJkDWWC34Fxpa2MM8/YIcZLe8YhAhFFMN3G/uAwryGPL1UjbokIthpt
BflfsiIk9DatAWY9Bz0fIeucWdUnt15Tn0qXcFQyat1Nw3/K3VWzUkMUh3ay8mMfLxPmNjnvhqGE
nGSKiwOgHJQmhAI/K3epNY3c+g3A5rI7+bmOCQigq+Yh8gA7yvipRXesHIyXlPGn2M79ved72Ul4
zacszeJqWPNPrwBKXuTr7k1rLULZexcXRvWS2DRI0RKdXVnYu7952n9jl/35TAnHMXXb1FH5xfqV
/csz1QElTEpHZ/2txJM6dhfwR9ZekmMDcLfs15QwbwKeobHGw6hF6rueuJhz7BNv//6lmP/qpSBq
CIucLlvV9N92FnqecEsGBpAFF+DWHMN4FXzitjSpk2GcC9dkAbAyd3Jahh0P/ouWVlYwQZkJsCQR
y/GZSsD+sQImtGtk5d0b3fhUFmzBMKT7S5voD+mIwmRuECfqDLTnNJL9jzcTc85Qn9ueUjNBxs+g
ujoZRvWpO//7n9JYtz/+9iW2dZh1XAeC/7N+e8M5IDu9U1j9/NgvrlKW7Vl7wLqH6J1QljA5HpKj
M5xz1z2Moi32MKnjXSXR6QeYAX/zatbD7PdXw6hHcF/Zq8z0G7rOrSdlRRrBAav9NAzj20xc8x4s
5C3neIEND8xqtC5S1wqcmH9WvLrGPGfBUVY0z31bJycqvCWQzUjf7P7Ny+MA+xevz/Vtk0i0w8nn
/X5j1In0cq2BsjK9Yr8196Y0PebMC5aqIqMlAqHRLO8O+7MOrssVYTQmeGQifeHEqfGeGfaXjMr+
1qK4mmdNPw0SNAro/+SWZ3uL85G5GCCUraLJeOH78SU7jS1HXnZVI4K9FvUR4R77DoMUA9903VsI
hFzV798N69W3mChYSM9wSSnv3ua387ou3jw3uU8FClY31eAvkuLX7GFinKW5A0EBpW452N0yXBrM
yODl8k2HDb4HSXFwUzQBiGmgpdQ2Jop4ajOJPW1p3msoZkgAbNlUGOO53ykqGzV+GooVmMXyyD/F
3hei12E9A9BUKTAjFozJTYZh4WTpeFkFG+JIKDmQ6WJxJfw1H7PGucvG8SszqvjE80YehaM+gLO9
dhnETXX2506t6M+o8U9u03VPkT8SCvQPTVdedRgD2Kcsb1VgMELF4ylLitcoHoxT2ScjeJ5u4WG+
s4YMEuvSUtA2tv4yidTFx2ExyJ2AWpdCPOeUHYGLRSx3PJQuOfZhZ7kzFNlZh0enml2ZdiCACgmy
sEWOZ8vUezENgT12rDaVLszxOjQNpj8Vk2jaseE4q+k4aI8Y4UdGPctnwbu+K3T/Nm1BMQMcP0RL
8+XJSXt2WKIjFhyYWty8TjxM2JqkOixGc7B5vB45BZ+Hyrj1dDg/MrKueTPw77LynJ0S/FQx63Yb
l4u47HX80EsDRZBte0vYZWYUcrayyLKNnCO3YABa7sNqADJ1io0pkywRROzW5X5hhDAl31B7+mdV
s5KZMmDNUsdnpSNwGmWr7rp4ZHG9+g/Ozqu3bh6Lor9IgESJKq+3N3fHjv0iOE1Ul6iuXz9LeUqc
DzYwmMEMpiC594oiD8/Ze+27ZvnR/Fo+O3RPItmk6IzKldDezyw0m2NUEZEb6qa9goJ3O1pDiXmF
27VgAO3YzApbsQDpuyGinTNi5EqRJaZRBl/SSiZ8UMNPm9wflRrmzrDhr4gZz4ODasWOFTF6/rlF
/m+zO616RSNn9IZf0RKBN4HrFjljC6LVf9p1KFahN3M+jn5NQ8qgD8A8sgyxqsLGzpLjNFCZJtEI
r6XHe1q28bQBpsMFM/TAXWQYwFPD00evNsx1BfEcPrHWD4ovzE9r3dNZDPZFpNyDpHO89u0Jh2TI
RU3Xv4isPmpuXENS9veM01v6iXCWjW687Qt8NUGStUdhAHuAEt7/lM61DNVNkY/t2yc77X/Uvi47
qCNsQWEpnOVc+OOg7XUAO0uwkw2Nae/KMaEKprmywt75oou43+iKOZcdBiQY9UCumEnuPTRaCwto
IZ8nG+IP9tqCjmUrDGmm/RomgPc//pj2u/Bi6gGJLmfZbgPbRve7ZOD+8TFb1/Sm3gcpIKmu4xrr
lS/9Y+DSKm6ReXGDwECOb6VGLuCkTLHz7KZQ833XwfgbEIiUafrYTjK7ziJsv7E7MA1P44n0JxS+
/Rzlx06+WqR29X7rPPHihbtUQRtLLbVXDpwNHUy4dUVYX9njV7oK/vHjr2gtX+HvM08yJGFP8hzp
eq7/7ivSPKDpQGbXWuaUecPQXCWNfImMOYWLlj7adMoAC4t9byD3k/EdCsZmeHS6EZ9RU25zK5gO
n3yk5Zj95yNxH5ISMq1ggPP3r6561aO0aSMU9OpJIyLHsINCfCDJN42NdUTzmt4yjR4CYcAZ0Ihf
+wF98TGr+GCD+9kq+PcOxCqwlqspC5bJz7tSrA8NSYgY0+zSYrfiAzfrEizBEyJHcsuLEHO5gQt0
y7fBlgcIPffZepqED51CVj8gN/lOlM12bH3gbWStoamZ70de1zttuUd0LnRGB5Z0niVoLfISwJeP
FMOw2fXQFRXIPWgbWzsUtsdEIP1SdGASSdKA0He/FwcZfg+fPIV/X1G+tcvtyufFwpH47ltzUhVx
mdWkiobeq+mxYU7uAGYcJlW87IKQdK6cEDGVrAUs1bn6GdiURYWwpoNRBrTbAWiwfrsOLfF8RDAq
O3hXH39K8R9rxQMjZgpBEWlTuv29Vhpdu1HQd9E6k/2XTiCxN2XG2GaGZIFJE7f+2ozjm6BimRbC
x2hLig2QhydruSCVUbRfwjOwPwyIvZHTbwryMLedd5eUnreH7tAdh8D42pXB6eNPbv37yT1euqXA
B6nP5vJulZuRNweVyyqf5jk6evGMGT1Wwb6ZYvKF9FDc5Epe4TJfgORIOgbbYZ4D3qUrCS5mfPLx
57H/WeWeYwkGrZxz0l46J3//kqRpiITsxxgWobhtbWb60XKDGNroYkTMaEKiMi/CL/Yku2AMUGGL
58a217FtFzvH1HfGgDakn8hxnZBYWvhuOV7SQxemDAij8RjFlO5zbFO0zOrglsPLUDiPcxD2u7jT
OPac7qFGDKVtvrtrt7vehqlnkG7ISDBvb0wx7JmW+J8l1P9TVfPFfc/i4UuTDf/34PePTd5tJifh
rs0wgFAQ0K5FuZ+rGnVrgik5NilZZ0VPhj7AtK2GgIQKSdLeJ79+8M/r5kl0aLTSHPDeQSCXx/PH
pxABSls3Qi7R6DTYWpHBAq5DNEyO+WWWZky06kVn+JVHbT63/fykBZULs4OfriSFLACnSxje91Hg
n4vV85wW9/Wg1wNz1KNE5AMoRegDZmDgltzboUDgvzMKiyky/ChRvrlzs8Z34228AZyEg5h59lp/
m1Xzocigi5UJwzijCc7aofEdgvYBntCLVdH/GqJMbx3FWNJlAF04uKjGwCaAD3mvwSSpcZN5kw2x
tbPGLXmZw9EO7d3YkTTMAAJddY2FWQYWsKiaCBpwKbuEeyreO+tLFr9MUYSJxaBcSZlurdvAefYV
wxfcVACrcGyJBfINVwvOm/G2PMSy5paGlA71cR7SQo7MVz2hf5k9LusR2Fc13kdciSjKeL9n86bz
8HG4yiQQ1mYUmciDbia4uQRl+j2sgtIkic5HIV+JLybQs4kvsGVGDZGNaA9qUpJHC7zwfY8Jk8zL
pcfzVjdOsm00J70Khq8d0b6bSoGkqslIQ2r+aLl4Bk1bHZhAAOtjKJk2U7RrYYsDKK8uEdMLr4nv
c8YKByCUsJLN+SvQugevHqEWuNi+GjTbY9vg7bfCE7ZUj36BZkAxoxvCgeUij2UkSHdT5N+Yt94K
bn4pCSuk+CWoKB1vZCn0XKYN9zSL4jbR5NZQHh/k7L6ZmmFq1FcE59Hv0sWTY6IVBBFODAs7kl3V
J9TSJEwuVz2B0hweM/CBfktw3GuFpWZjAqJZS5k8oEeliybcbzXC1Bom4pqc03yHxWlElG357rRP
wN/i7BtXrU9hOIIMX/WSMU/aMU9AitjdE88L6isHE9N5rYe1BT2fI8iALpMvUlf5PkdDiSMl3oJm
nA8AhYErB+V8z/Y73/sO8iVSepIT23w7KfVYUIAcqmrAJ2WYIR4bnudIcvGO+wm+vzAcT14Iv7rF
MzlHfXAOhGdcC6FusP2Ux8oN8qsonPOrPrlLKuGdWPTmuS0ZlBqWrZkSpizPdmzhkMc0sTJAteis
hYDSIaLrQLHsU6f6mhDGA1cIZHMn18s2GkSM0ZPJ5an2nFZlfXAq1IcxCVRrkII3MHVgZhREyFax
hALfew9lo91jCPR6zdzWJtDbfbPDrLmBqo3mqZ6KbWE7xTmOnEfbIoJTqPxXP+X+0c/wtUQt0owB
OUTSq7WcxDWTMTiSBnOuVqpib1k9SNcpMY+m1RL/ZcYrKCR76YbzgdAtXMa2fTUt8+U0cuudb2EF
ZpzzA6EPqkQSpk5lhW3S7372+MvKNYgMvXEa198x73wjCKU9MGBwkYUQn3XG0LK2ar/b1DDEt1ac
OLd0de8bX+E8V+5FCAzSlvLwn+XidegkWB4/+mIMmX8q4mxAIuLyJitHHxNuUNV4ZFiwLIVUb9t+
AlniN92K22lED614RR2NCQmI38oVDX02LDS3haZzEMa2dSEox5cMgHsaEns3z3/BzAE2kOFx9cP2
FqyWc60sUW1pWz2avtJnfA7Y44axf0lKGNakXIf9dFuFLhjiBMowubvJOR5afBddjUbXj7ieG+UD
fgXGeNkVp8OXGXDhbVPP9zOkfXbElpyxOdwaPYoYA9XKusMMdRX31UtLE3xNeyPbeGZEQEzyOpeL
3N1+tY0KJ46LcntE7lEkLg8MDiBngkYB2MPNhSxPOE5enUSVouStFq9VWwJXLfuth/eK/bh8bmug
xBHpOpNm+RYuY9RkHEcogl4B6qlIj3GJGKDmv4TjJPPNXHKsmL2TECrZePue/Mlt6DGvj+k2e5Ly
xhzt4NBUBLD3kFdXhZs8I9nAf1R7rGgm9XEC+5CZDoA8UIp0HulOFbWfP9bQ1NAHN5/Ukf90/pbT
13a44aEW85l5/H36IgSfaJr2yToqxEJk8mEFltmwmxDqHpw6BBtHCfTxmW8J/tC/7zm29Ol+SqZT
JhXG8r//ceSHbjgWk2gNkl7IBke7u45yZMcB3mIRRPYXl8u99tzHNGnDTTwh0YxiwMK+Qnn+8Uf5
Xcy/+yjLPdfzfSqPfxvf0se7Ndg5kFmqvIVCRyCgWH5qG/sPk3jXvrJo4d4AvTKOZjhhesP8iJLt
ax6JR1IaaOjr9meZkSnEqdi9+CCnEIU75GNjaUiGavrk4vq7F//PR15KVtdb+rXeu19PE8PRtjGe
sjzX3THuIMPPM0Q+3XXggu3lFXDqQziZxK8F0VtrVOe8ptPtFBjbohL0PPIlw276Q256XBDwRbh0
Otgm2fRUj2bHwKEkaLZsvMYgd6hXMLTQk/Z+gRCn1hcGE//Pc3DN5TtJyxO+u1SJfyyJ3C3Bxzko
xEl4GzbVCFGsy8QVkaXzNhi8ZofzD5qaAJwhXSLQMt/dFLX1E/vrBnBftDX4s5HC89qhHO9WuVe/
ReREr+vQsnehQ4aT43bfPl49/7WQGZrYLn0o31r+8fendqXSzVjbjOKqYQmzCMUhmIBG1hfE5BNg
DIdemkyNTRPBP7SUfaSvVKxqP8puP/4o3j/FPEe26ZkmQ+klC8d6N6/Epm9MXsZ9UHSZuU9HWP0Y
xPp+qjf9XJOrTZryqmvj6sz9BD5nMVS3sVbywDTVxvEtwcpl7YPZ+N9pyraPMXlhc8Y5XQidPChZ
36M2u1TWEO7LJS1SinYr2gTdUoX6Mw7nre9xHKYBJ+RQp+cyJ+g4SoMD0gfsgb6DaJs1W8GIfBtV
ZKxiStXrwkjFcfDnXxlU2t2ENNS1kDF13JpMN9DXbuZti6C9bZZaLVpk92PZUe9RUcK8xmE88/8c
nL5FcJWLHVHllxKbbw5E/Rzl1Xdo7pqtnbjwZrzAS8YbRevqixcFAN7HR81o/zLieVxb9vRWCQLH
Pn4si3b3/Vbn+1yubIdhMtXcuxWSD1Vpiwbda7O0a208sQj2mjMx8NDyanfa0g68oDZst9prNFvI
8MuZSwS0jU1vZN7mCEQ28xLuNdgIxmgf09X0MBGhFnG5B4XOi9cBtxUT80yXqLzWBoPoDxxmdU5N
2Bbg0+pqIqlWnOdqXFtD6236tCquOuJD6TQan7zK9nJffrc/+YHgnxYCCJ8V+fdLEUJrx6dD79Dr
CSiOwOsivTFvzai503QFbjDxAuPqa7VCFEVzyOlAlCs3vUoppkuanniFFu6goLBPBHOI/jVKk/6B
u8shm1suXqWNTQY2FjnbdIumvDwlI5CeqYct29M5WiMKcLaDJHMN2gZ+qcJ8NrAUvNTDUxOJ+pOL
9HuFNN1Sx3Z9k5qObhHDvHcdDRSjBm5CjAWYj4iJJ2TuoHN9D2v/ZPdVfKvzn4UPTjvpoXf4C3gX
2ty4GHmzpwh/uu7ml9pSwa0ycvMc4yfcDEtCxBDb6hwokDsLvoXs8vCE8tVdh7Mcb6ee1jmkbmJg
EbHuJUQ82rIhS0PV2zIPzduJZvMV8MutGGZv3yx5gIPbpmvQRNZN60TYd6D5+iQslI0IT7gmKx0/
RLZB2DqRcING1Figati2eXsOLQiGHX2j9Wz6R0NnlwBc1iWFbOXOBRpjBfYAWpz52aR0Oc7+Xk5k
aZmWgy6Gk9p636XwlUqzOoYLzOQK+7RFBw7m/RJs7BIazWTSgJ28ZQiScqjBIjGAXPONmwd7Yul/
/Dr/R++KDyN+d4qwytrusvb/PKYmbQpd86TJR43val/taBqtswrszmBEDJib4WAJcd1KJrkVOCTF
MGKfGT/zIOo+0dGIf/cWPgyLzmeHMVEUveucdMbct1mnmCAso4+pwZ+LwR/Yz7IPFKoJTzNVvcoU
DDeBNjvugRn1BQRtt5gfTGsZ1BlhxDrsTvnITVwqLEJmYpFeNtbcDGqT18tt3oompF2YuAzFkhhB
JLPHj39X8U8ZKn8rnxj5e8uD/n3Q/vG7BmaIHa0z0dAtlEeKdECpF7LJ4TUF1q0cqvpFwndqzRw2
NV47w/IuyaKKKF3OhpCaNWmRu3YtgthlbdjSONVKhWQvT3fQacRTzzZktIXYGRZ0U9PQAF19+4U4
qU++yj/tRL4KXUSU2XSogFu/q2QEAQZpTyNwlekuR0McDLuUBOhzZqcvnP0p18cbHaGBrgaB47Hd
RF3XPw4uAVYxRaR0CuPshOoJJFpwqizaYVole41d9kSjgJgNqK87ZkjBLisWN2Qx3KQeIs42VN4n
W/m/SjJJq9Y33UVys6TnvSsq8pjeqCl5qbpAQywuMUGmA9xzpASbmaiHi6EQEg2G95jB31u3g3iN
Pcawv5fPb31LMDOc9rLd77Pp41/6P6ovj48nzEVDAYXYXUqiPxaNZThDXvgIpIMBU7+CvhZkyP5R
j7yE7Nd7nkK46QmKW9VZALtsZ9fRFxxwjx9/jt+Cq793KM/n8oDuj+/Nv73bFNzJTORQcsbbXf0S
4rojME8N19Og54ORB8VeNIBQc+mDsO5VsnNhmQG6Z3UM88DI17TsbSNbvG7LoJNFRfS3v+tIC9rK
lH7XbMgA8MvSmWXYuzetJw8woAcedMRlA6Ga9AO7lprrm5mjbB+eDcOg6JWjvdeZfan8CNYNSmQu
Oc28m/MgOBa589DjN5g8opwh+l0TZsPbYpPFZoQdtWNRPYKGNnmzvHabhGS5wat26ZxCPcgb2zj1
4Sx2H/+S/6GK4ZcMGLoQzCgC/70MCbFZGKucJhjAuOLoP4UeDRSCrnVDGUf5RxiJXhrvxQmHo7NO
hvI2BOGwrRsVnkN09Z/s97/Hse8eLcdOwLbEcICV9v4FKGPXHzDukSbWM2lPcUE3RDoGnc0n4RaE
ZWPhe6XgVcxlzplO5QFMZ75JTBsOEvyqV46oe9Bk+AKL4aiHILqzZxgIhpOeEw3EylPzkuSLhHks
coB1/agPqeHeasZMabfkzC6MzZJ2kme3DUqz+0IO/t2kaNM6iXGB+wMSwSBjG9BfQY+lfHOCBb7Y
VIASUTguaGoaIFDNAVyq6ZM9Ivj3fOZZCQI2PRoJ/x6JSTxaU6IrtZ4KCc8Us+i5tWBZmdICq5tX
7BnMKINz7OcPM3T6fTE4jPfGDoIfoYkGSDVonmDVvOoeWTeg4YWmUs96XNsF7mLxBmcazEwwuDQv
/V8UANbRzPxvNjHcJ7Qp5p2ZMIhWy4BFp91Lt+Q2k9WdXAUQJndhw8kGLwehS+aJKxqOSjvt1eg1
Z6SOQNHSnhztOIcibk7000mg28Q6F/e9y9+YUEnctMn8NHPs7T1SdzbKn340zrzvRHfbNLa7iwBa
2A6UZzqX4ca1WiDxbfuSttsq4/7Swm1cVcghzpZonyq4bRWac8pJY5WsjQBYS+1Wd15cQdyJnmYh
nVPN0YQoBNHf4gYL3DTeJUqOe2wVlZ08CNIvQk7MMwcj6jC/PkCO0SeRfo3mb0wrqKBLXe7AK2PP
/f0vUEo/flXFv8ecj34XhwMKRZP20bIs/th8S6dKgkoM4IOje1Nx2/SLH3Zp3MS9Va9lAWEmG4zz
DOFV65bSNy4uZDXEJx+vgQ9wA/fBdEYwibWVNLhmfIiJ5FCdCO/yEnBLtOjzl7LGz+OOAO8GXr2f
ftL8spbC/O/Xe7mbCYsijVEv6uu/vwSyMJHWMqTroGCcucjXcBI3e48kj6v4YM4+bXD/vpuMbdgm
4zWtKvJ4BDNueQUwc7zwMSFUUImux7l8QYmbX4rE//7xT239x2/toOLGfukj6LbN95dItzKwW3Ro
keMRbIXICPsGG/PkEFKz8ZIczP4U7xZqz47WJDmuPt5u+D4EJ40QTxfseDr+8JLNbHX1q2BWXCaR
xU2xEWvLxGlA92XbpvdF+kjyar81zTLlsk70JvCX258uPn+Zhc1XeEdiRbGdU3Yj4OhTU94Ld3m7
Eju6HlvdY0SjoT1N5JSjZ+UmJNwv0ojxwSQ3GfhNHOoUE7NkQMI9CgRmR3pVUc8vfWpcdNhW5GOI
VwAq+gGC/sMUlVt2zPrBw96/oc+gTae4duexv4waLLI3I2QanUmD/0BjhN6Y6IBLoVAedeyq2H7M
F8MbiM/oY+As2tzVgGcxUx5tA7hSaZKxVe/DB5VUsFkZGrqGCdmbjv3aMclZAiCvI+h1gW+rNTNB
ybnUid28nJmNMcUbzh5U2Ah3Zc3AKFisQHDi/Ou4QRlgkJ5GCgONKjF3+esCo8gKxz+GbZkc2/gH
ovZgk7XlcENHbIfWe8VYx3l1vRyJYJoPu6JhDh0riEBQWetbsi5hA0VaYrKq2v1yqZ06ab406Qgp
Pqu/dGYrzzG6+dwLkwsgiC/+Ej83ApP7pAf5Wxzz94vDZQw3MJM/DxWN++6ODxfLHWDtcce3AMAw
VIjxAXby7DkJ5NLUWyUBqjrGW3dtw6CkAtlSzYZPNAOkISxMkAF989GZWcAZhIsd+XFHx4uqZy/v
fwzMElZDHldHYWuNOhJ7HoqKdgimV/LP98oyBeZVE21bCaNjJEMsyhheQkRfjhngKUWAaJmijxvt
OP6KyMK9s2oYdknnt+ccmqKnwqMzsjLM3N47/QC2jQC0IR1rALvi5LXkxmUoxm4ihyQfd+oY75jF
N9fWaKEtMrNA+dy2vgL6oLweNjyNeaM3jEM4tifXrp/RTegr6UJGJwao35Lm8ohSyr6vu+X3mtsT
ieTGy1gThCLBKu71QKE/p5VzEjEBYwnJ9JCHX+ZQbXXWT6+uFQI8CAGxqpbiLwyD7DzKGTtVbl1s
pOEf7zn/ueWgCuAUsrh0m967uyWXx6RoBH5Iu5ogddoo8iLyg9hgUPx3/bKwG++lxjM1eOoc95lx
AyuLMNISnzPhucCaM+nt9FQSlEOXX5SeBGoBehBn9LAblgBcL2uqjc2VEgPnOR1+ihEctdGZ3Se3
y/+QDzuuT1d5EcpIxxfvziqdG2OfM0hj1JzF26RNrmK3fS6S8mvrhICl7GRenoJch7WOEXTyss0N
NKwmC18n21B3suHUArexDdK8OWPGL290kN35hjg2y9PpM48OtIS3bfXBbmrnFLhqNezLTm2MeKQ1
rIuXvrW/CW60v4VCwRwTiNN5X7GQ9sfCZ29ZaA3hgHyBQTzueunv0xChmcxn+agiYnkKspaLdoRT
KM0LutF8yUPRG/oDRz2RMVo22bD9eB38xx2LniXWf+RQaL2D9+Z/1VCJNx2lCuyXhQw+fokm9Nd1
50vCgyMCu2NmIuFMtm1Gr2NPmNk99lkIPwVt8Y8/zHIa/73p+O5yDmJskoHEmvP3ae3WTjYFVR6h
hjPWddDsJCPGj/8K69+GLWWsuVznlp6TDT/h77+k9rHzpZ2nUBKYmCR5zO2BW+54qWNc1uwiNQCo
2DnbpYTe1rkUhWxZJlieOs6mboMJ8lfQ1+EltaPwolO0kLnIToxkCHtURSUOrW3tA7RVpANSJl6i
fc8V++JO448qpk/bEmtKlV9hfbFDwbk+TN+pjeIzfgWae0NdQ/mDmVlkQwDBtOPq4Vb9niRDFIoJ
/Tm0Et3TNBG9TAeLdJCHJsQ4PY1tvPOKZlgNg/0KtwdNSstNvli4wUH25hK+CRqADxA7LRnB6W7I
KHScrLGOLsyx1nSfxphcht9T0xkvEMj7jRrQkUz18M2uTQu5zK3NqGnjyMS5GlGG2EyKdhTT4Vai
niPQTJ24osP8UUTKNMi2kalvskA8NcBeNirMvU0sW3HsDPOeaPYAAHd01RboDBNFvm8wifw2C+a7
WjtXaGGjC1G8V1PBWLBr0wz2GR88k1jGO4T0fepjOh+MjU9C21andNxJJuTuEJfqPnJP9OWrI8zD
Hj7kdZ/TTTT68MEY4Ts5Y3LTozInkqsxrrwUUV9thkh9Usc6x3HDyx7zexK7G3o7CVPywkvhHoy5
uKIlbp09gv/A/hFAKrL6pIzKPIvaB09nR+TCcmzgrQWppyn+I98x9sDFIp7jkH9WOv5b4S63MtB+
Fs+a2RAskL/K9LEfi6HzMPMj932zpygmwbP/qj3PPtLLBvX0vXXj6dQnoBihFsbrzCuMSzY1iKTS
mceVLLYt0qVOxIZNi5sCDa/wRiZaMBvnsrkwNEnA3En/xIJp1gMROmvHL743FVN0FL1+SzCSk7j+
aqi0Rx5Ae63SqrnWfXJ256+B0aNGKNe0tl6tNldHj6irgwPZL/Zi8yBGfT2EASK7QBI7X4IwlWQH
2u1VMS0J6uHJlGV0UvlP2oE4jd0Rh/dgAnVWlbRuQgCivgqJAE27s0op37kSFpBDDXGTEJVzMwaJ
w9joOtHkfcSw/q8tD/vxLKpvIMqvR85sZOcjkCdZ32X2/GY247SPnAQ0VMarLREA4IJu9twIV0CQ
4l01ockMAwRKRGRKmjbFKPGDIDlvYVA2fMOwp94TzXKI1sChMsbhmzSY+0NsoSQbyiuY1BQDwGFt
SWJkgHWdM4WCFDm7uZ21MzD8ghOHvpkkm8q7t/wSL5xN/FfOrZsjGzBKFdBQ0G54HBivqNqS5wpN
55lsgQijyzkbFk+zg+db1VHxSXlo+9Yy1/prrwZk89s8Ccx3qSLe7dUe5HdizllPCArDVaKPVic3
ZM88NyLvd13jrd15+q4aBO2+CWOdG0UKiZo+mQOmGZcdeQ1k9azAVx7tgQBsA06HPatvokQJXcXW
d88G4pQZ0VsZEomJTIOkPIX0rjHmbVoyJtLgoAJRmuukrW9JM3ugBfKjCMc7FUZfqgIP49zdcpDt
DY7yZujHbRVCr9DzTN63enZj/sTwBZE1WE1oU8i2ESIHLH065+gAm2xvTDyFaNTGenLKHdlYBA0N
xo+moVB3ZzYNF51/BtjJNAtGBgnqUKdpDgAL1a5TPbgGV97RW1lYcwe/yR8Gr+g2keLDty5SoMFI
weE9lmHwU0yNgE0RQvUIkUokrvzuQfubWvQ++EzpPBERktpIRuHHfbOrTceqxI3Pz8MYra6ZItLY
J6WzweVblQ9j3m+NDJml5QEWwTu0/JbmW9WifOwaYsEM1Z79R5AE3q6QGAy6Ob2n3zZhvSBTdawU
XYwQ77CGa6+RnkOOeWlyqOVWPR7lgqyy7BEYdpNQCpmvUzZLAG3zyqyNclvLB83iQIs3ERCrfaJl
1RZJA04M7lEFI5wtibsmrg+Y7ZN3XXvJKS6WYAudElCVRK+4SC6WMq4MH2y2U/HjME8OVtyNz/T2
T93AkKCf0MdnEUHFWFqHghvCzJEPLt34yg70MuXI65xFWUeu76Z0+U/p5NGQSLxN4ro3DMWuE6fs
tmGCFNaAw0Z8DuaA2NawedSNEsYbjfxzWIhNp/hj6CM2IARGwIlluA48DJJ9o0gfBRhddMe8oe1T
5QS5Erb3EiFdm6v05EC8M5S4RTtps6nGP9Pgl9OkdyySl8Dn24bWTge0nZI8hTzn2V+AD8L0znOi
r6P6x9AExLCz3bmK8I0ewaPtBtipsudFYJnkBOgaiBG3ZOeKdefe+m3yRlLrVT3wVREYCtrL/U8I
4Yd0pIvmRvw3VnZlJwH5V1VDHoKNTD+O0l+DLvmBneJLYq0bL7oSCf8rSTuQD8lv2CgV3QBTeQvm
8iEOc2ikPVedhsduNywHfvl+Lb27MXb4WyhZAErwvqRjeAqB1JFZ6OPom+0fopJo4/S5I3sBHydi
X28AwWSVyVk1xEyb+lXNxWVuGbxBcrhNbXn/OzDV9c+pWZfcJVFWGY1MdwaWgtUMfjbxIKwJLCt1
DuVaEg0GzGQ+eIP8NjPvo37tuGgDNc6DjvbczcyeuFxRs80ccPMswpeZwLy1icCLTLYWu07OPLaM
X0cLK8QUP/5+XXmCalsjWwMlgS/clZdQ8SYVZK8iPet/AXNYdZ7mF299TFyeQ30Q3ou6feTluWYR
knTSVMy3nW5nRBCEoRrRcMn0TVS3bxVmIdArP7EuI5CwqNYwfX+fB4b42NWq27L1f0i7gMPvKm8b
+fzhdg40ZcEjtmxEWqYvRj3yWPJ7FyUTXovgzeClDPg+kkqNJEyedHonp46Q2gIcnTJ/pRBW2W6z
l1zx147xDP6uRbRFaFwRBfG+hzYYFrCiTNA0dsXoGH8S+TPzz6abSbMDQEyDKCI6Bl4OXyYc30TD
r2iK8tlz8/OY67eRCzNUlmdSSd66hqxWqnIKxh6aFztWI6Zrgq23RM3S9kpJxsWbv/d756ckaFca
/RqVNhtmlD6YFdTAQj0EWfRAaIOzzhp2eX+kd5gEJH0a1Q8CQe9zr3kqZsS6voFKYqamxUl2EWZ8
qYFeImDmV09mepRhwF9vEURY2RJFEZaUyjfuROUdpoHtNp+8fHNVlQYL1wTEUs9rV9TAQ+A2r1w8
DasOzYeDCIhHShAnJBmA3Ex2MkbpQDwZsvC6YvgiGLjdlHnZbZycHX7nBSPNoDLiitzxeMO43Dtp
dOemt8CRoDkYYEVhoD5UjXE7S0K/qzoExCRvDMCWGw37FKZD8U0lU7FiXhVsJu1tS3/8XqUa2HON
B7ZXwG46FpuV1LeE0PzSpHmHJkjLBbGyGqJT4eTJhnBPvU684YFAqUfNhg9ps2I8WdEwaelxMZf4
HgfeGYv/bnRhz8/SyPax/1x1QMY90Ib0dKFTdi0Ossl+KArxFQIByHkMrggbh3NFejK6gt0UIMt2
FWtGuyQu+hFg08oeNn2PrsAfSQvtd5WI6pUc+HrKi9zVxHw3XVioUR0RFuo8G7phViTSH/k4Yl2M
2UxJmx7MHt+6aAB9R9Fw+v0v/F2iIT5xnilRFpUWVDHStlkDPKVHKunvrl8Db6RgXkfWtB1xsxKa
Ir/3VQT3Ycgus7KjxZA40ZdEnItVHypUdyRJpds6xCat2jL4xQjmNJjho/JZTC3DW2mwF2QmD7Vo
/WuLPKdh1ptRNpgN1Q0Y2RcN+4p9skFJ3QM06nARtHDiGFARaq2rZ2wcX4mlJkLNmkLm2P5iA9h3
SfdWFipZj5giID01A0FMLO62pMph5JGacJuYNRRQZbIbKWrWsxUVayJZIQcHq7adl3zc5N4B4UOU
Lb4HmE1Pfo5/YGQxWpEa+EPEC5B2HmSjN6lfvTnMMowSaDMJM4h5mq9liKgE88Ipc8Yl0jFfIm9A
xbd4kLvafm7z6TUgbHqTT9HXQUeP08Th7xRqsROEGzNEg5rkI4+L8cVgmdVBu4r80yRiKoRKePaQ
9nOXYBCTH8JigkmgyXWdf0EdJWEN4Tz8IPIuiLZM3ATfgwvrYRb1eUwHE0E3fIgm7m4I5IJ8NqIY
oRxCmcXbncxEHE6UCJMd/NBV/WIGY7sLw9vGx4GdzYrLs4xuCP6kmgt8hzyP+7zX4ZarxI/MpA+G
TbUHfccpV+dnr2/knoLvIe1s7Mv6jdA6Xpms/Go4mrXRmHIlYv9L1YId4PXDHD68+YMirVLKYmfT
9RlolKaQU2P3poujB9iLhLtO+UoNEKIih84QlqadaKnhSjd5aOnHrvPuZ4W54roP1A8xXeDaL/UD
6ciC3Ywl8OyGNXubxGhrsIRT+m+WMomM96z9/0g6j+W4cS0MPxGqmMO2Azsrx96wFCwSBCOY+fT3
67m78YxHltUkcM4fsXMgnMrpSJsLJCE8p9IM35NQrHr3ZteY+QxZZ9+g+y5lTpt1CDJaEA+FkYa5
J6z1oQvxPTdW/jXiZhII2ddDQczarRYCLp4Y5plLgrIrykD43ljR65hiFI/c9lDH6Qr5MwpGKFAC
ylbm5JHLWJhcUzI79IvGiJRlT2abf/o2d2gwi5eyMLZpU1LKwVS5chM/wUo4j7uk/k3EiCDRVk/m
YE2EQf04TfNnV9KICE9fK1oeV55burzKiYKssNelAZW+lC0q8WnibKcIYq43oTO7m7FLmV9qPzlM
I13SJQBO5EtONA70FUAKRGXlXAskJylChaMVaBLBpKYo3SjJLE/6tTmHIADmo2pqjBbQ9FvPdY8t
fC5y+ZxAwGrYDfRWHCi1oFt8b8PmWgYR8cq2Vrbn1lE7/ZkGdepJ7UUaozbtYUh2i/Fa1z3d7MjZ
I7pMo2IA/kd0TSjl8NMkKYaNusHLRHUK4izkSJMqN43nuOsOjXVDGjg+zeFUWdZx7IPxMk/f6COT
yClxmGBWjkzTyvZi8jdh7OOnUsllYEtdWTPV2GODYdpz9Ee85PkK4W61bpeZ7DY7/b9+LbYe8XK+
hwRvgstk2IsoWDUz4w1U7eiZlDH2yQKQ43dr/AMfc1YcDQ0YgSdsRZBmurOk+ikaHno441XIT3rV
Gz9jTE7zbJdOZFXuSznJ3y5LoRmX8Ozcqv5ke65xNtzMGrdI/3I3LvUvm9B9rQhp7AuN8pKSWpK6
ug9+I34iRf9On7/EeWKsWiIE1l7DE1ERJTDHzcdUxMQCdu6jl6TJytYiW+HdunRJC5fDR+0Tlqf8
8FlQZYSDiAOi8U5pSjRQP7bMIzOcjAWS2JM2p0aIgjAhjrGYObHYoW+mBhxnRvtLnAXJlkyV2xLE
kNOMrPjBw7pT8rK/0J+m10nlX6cMYa3sVkmBQ8S10kuMnIDUf4dQ9oI7YvAOQQHBtrgJAZTQqKIZ
531NqjJq3a8hJJJSlcVVG4qJ6LbCpTRF4Iwz1pQWrAvX/MtS0MycME5QLo7bYT4AakWxiValGpq/
tktpWjEUZR16b/C8mTnB5nS2choU7yWprCRsdJEfeNxy8UwoJ5H+Ddk98UAqf1h/5Dq1WAGJ60RR
/pAQmBXxghTR4DjXriDHXI8MLotpfvc+EJU/x8RIZh19dwQX4GrF5GdOv8ZEKFHe0fPe458bmltA
A4cRfB3dB3Pyj9x9OkuGYF8sCyU9RfbZqGzvuQrrVE+pnn6aXBuLY0j/hjs3CA3wyI3GJM5Z4kPA
wcAnmuyONNWvLJOeHNGmk4NfelOxNyxsnY1kn666i1+ail6X+KJH2vl67l/VEj3LjYtTLF+R8J9F
Sd8hdl6Zs/un/YVARZIaN+5onxRtFSBIgbsb6mk3D1RsSdSE7qIflcn3McQATIKnVMUI4Btdj8yZ
gl7NS75kxnoww/JYWInzVofhv55Ha+X5euACtfl73SKr+ewkCqQRIGrB66dtd1cjVcQUjNzW4Dpo
JghUSY3lRgZ3ojbDi+PQYagLA+T4nQwRPm078+9cU/Cp/AdXVNVdP63cqZ+iaeYuTY2w2KVk1ggS
DruZIuMeFJv+gZFeLSFeE4ucYCRrLwR9TevYnb8z1T4k7UI3e5bvbkw0XlPkmvQTUBtu+Xc+4xcQ
NwKRYV544dz40hcWd3uAA0r7hHaPxXPYGhvG8rV3+48LiZilxpznPYmR6VZm9+g3K6oEWvPUzN1d
+GLabEbWiAQWIHxPeGkbNU3/mlSoRBLbP8l5WQ9551O+AMyZ8tI2NbFCKeEVe6voNmmvSPaSBeL2
5ZkgQJ50c/5SOeeekWCqTgnpzZvim8JBuUlRtgsTNFIM9jFwJpoTMvnU1HzlweEMmdQus/txl1LR
CQP11zspZS+NziGauk04ViS5OvVlbFjEnVlQARFz7aN0pw0DMjxJfmgLI0p+dGnqqJP5ZPtfg9/K
oxLxtWX7PMTQNo7glJ2qBvRV949cmNf4Bkkot5IsGy5LoqN3wJYvXRl81+XX0jIsl+FyHev4kcm+
W+GDPmpEaVEvX9DY7DxZjSt7GRCu5UQaj4xaAThx/FXaDSULijYvp1Jr3ROL2vU7p5Qgkj7JwMK+
sFS9lsY8cr/QkcIOsmKpTCyJcIDlEn9f6tPqslhspLZ18qWQUULq+Zo+zUvbmY8AZ29eAmfKY4I+
PvWPHJBk9iSggfSqIZr/dSj8HSClcQmij1+kd1cblObWxX0dm98FaTJdl/yGFdSH0z06BvHSAaUr
KesVLSGj1zbkza+IMb1WhOCt+fUMVkBeJHUQAeSeqZwHWyyPYJ59VFTJFzEm884q40NZivup8B9q
E8dUYWLYFWZ1HiupgWHWGIFuY/ZmKfmol2kbJH6wNePse5S1t2mz5KJ9HHLQS9zTD93knIpxcC4w
c5eF7QJVhzqQpK+OiaCNOU4u5eTTsrZsXB3rnW3Ed2Uolk0bIIKwY/ovKmvFPJTzfe6y/nbqtPfa
KIc9tyQSIj+YIECzQ+DMcpcnHzxfOc7kxWSLb0gva9rmtTSnmxeoyZgA898gbH6lK3l6Tc587KqI
Oks8Wm2b0a/hP3GGfTc5FULTC95Cgm8VTe/ZoJnay/43y8eLX2A6LZorSJV15zjqO1bDN/i1sQ9L
yBkPYzcKCcWAXZZrc2L3dzXjYx0bzZppvaT16cFeik/CJlhBRBQs/Q+L5xhZznDFhKtJvknq03+t
EDnjJvkV1lHV7oKh/pYMZ/zp2+82uv5fQ9Ng1DY2H6lG1GjUaxRC5CR18trnjX9xe+z8ta19bBcl
wZ3FdC4GcR1v0X62T1ITsdANonO82lmVvbnkPPhFsWw8m3dXMLSVCAd2mODQaOmANJR3oRK5dWNH
bmmuol+tjfq6+bIMTc/KElhR49kg3rg7w4acLWHzUpJwrK0mW1vybDbgYJPXv3aWAhAjQhE1t28Q
AnTHpkVx23Srae7CZOO59GbbslTUGObkm8phXNWT9Tj0vjhlVZ7RhcF1ZseuvS+SmUaerN8rDWKc
pWG5TlK4VbQ3NSf4xBoVdhdrzrlWU2ZdYU2R01BlwFIH/ms8g4M34mZI0Li1razeOJ7/6oiEuuN1
OgbD1kPBCyVKza6sfSJfxm6XgIIJdLtnt2vPEiXEUnAYoGYk7ifDNU2xRvY4lxD1RiIQe0I16eIa
xlPDNyG4U4Nmk/vikzYSMpdpomPKNo7uqCfqRVuj24wTb5rpUgPkNCQ/l90uM1DHVR7JcQs2oCwH
p2Ax9GkIdi78pYPjnAj/aFnN7+RledSJAj8R7ok1lCtQCkUVVLP0XuS51jfx5M6aMj/G111oGU9c
FedlhnxER9IE3mPvyEeZojAPkMeWCPXA+TaoS0uQDrjVrl6O2gx3mQznp9CpD77JSWxPc7FtTJCy
mcym7awky10s7nwFXJ1RN9s7eSQMt4lSnYNDllV2dUr6D2s/f1U3IWqn2g+xjkVRrGxhIkaxGQHd
MJKBe0Ezc3An/6f34qiipWZNR/U3KqmnqaNc6QZPcYnos43fg+n5yayoPJ+Sk8XNITun+tcNIzTO
VuXDlSysgmJ7GDuoRvvMCbkNXD2tKZPtxNVKql/hLy38CcIX0GvnpvHQhO5np9ZmIepHz9mm3ba1
iKBepNtiiCXRHqizSh24kg7Rtl94R29J73NM9gvTCAwIfVVBoI92N9x+yCBkbjXd5a75z577z1Ay
qdEn4q2FMe+B3t8kD8+dpeV7nXtXLghvA4F4X9hcFbrlFfOWgZ8PuG7gOj0Vkj7IVxuiskJAnza0
Qc+L9ybz4YK8kfCxwSm3urlIWl5jTEtmpTgLPICTXjw0ZfKa+z+xY5AbH3vw4ais/cJBF+cyQeBq
Ay+WxE/G4dkY74MsphbYLcUuy4y9k5AMVmoExdoXj/XQVuuh5U8I5vSnmvXdYDdiFxgQGGWLigzZ
MIWXdgkX1hd/wsYGYIjsKzFAuEtCJ3kNHnKvLMgpcsZtNxrvyknnyCuC75bMP2YZNv1F8qdMZG6u
GbD+wdi+eJawTmEZcjOpdtv6Duqz+bOZaftcFLdswz0+UEFMJmJnMegA3lY+eG1+inX47HbDuQuO
tTMwAvNnW6KYGOQrRkIHS6FZbANEvLr3X6nD45lw8Lar18brnit1E47ELiZbE/fqOMqAkxMJNwwe
VGjoXBNkvdtq9CPe06N2e/FGJBSJY3j3MEXohk4qZI5UfjEiJ52xH2dCZYy+bw5ujYW3HtiXZY7u
0SW4Zdsxcq4qJwOvxiHSOla5SW2Rb2pLvM4M7UlYuoQvVvmW5nc475p7TS3UPUzAJZze+MUHMurn
ogHJ5VYbRm/c4nvcmRwyfbAOLLCBOSBGbzKSjenBhbk3L7DdZcdZewmScKwgU9+eQmI+4jYhbWcc
SLXnVdDpGB/Axe+d1LwYtvUhy74+pSKZVrXrPwndPOStM2D78HNYmcyIsnHhavMphjdqseUMPgzm
JUs4lc1kJq2NG5M4nYsIl/dCEyDOPOOKMDvL2d0Zc5hEjQObk43GtwYW3JtTQPq1QPrWp/2RI+4r
SZTEM+aeTX/cTDeuIq5uyVPTdA2c4aFv5i/6belO6InGRX288gonvkPMBBpF213VZdHQh+8T0rKN
bV/7VogVRKtxgqXfe0Xi7iv8fH6z7BsyPo9zF/x0Mn+xgkvBv/dYV2UFfJL6bFJWfZB0FtaVfyCl
qKF02z51Hapq1e1MOCd85GDMoEYRZGy6dWLjCYydTI4Q0d2eWg2baSk4ed6cXgSJ8LTen7vCF7vR
JqzbZXNll/vndma1dguSOjKPukR/uVO0dExab6iLJAfY55XF6EXnsB38NSl1uYbDdwd5B25mcZ0E
eDT26O+NnU69x9hLo3wSYwTQBcPgGTbCoYwFfL5nPSDyDuh6085CRe04clG3/c4kWhOzWLhEhJSg
J3X7txDV3ZOfi3M4zYdWG+4dsOi+N8FoCLd5t4J8ZiKk5dDmfm4pxI7QaB2lmJCN1/lrTT3iTuXm
a7c05mkAnRVVy969VL+Osk+yqonRu6l61XRdDJuOZILofXLlyML8TPNp2DvATqsSn6/XU16ZV/UX
efTQGElNtLpzKIj8g0LbW6QXrJzEg8coxxcViLPI9DacgpeS7j9EIAJoC+yBYF+e6ZAxiJwtss2a
9Mz7xZGTQeJPgaUiAnRe0cqiJPSuaCQAIQb1PKWsKjkPCz8YxHQMTWb1L7CKN/IeSb+RlU1rYE/3
QwupnMKmN3Fw5/U1ZlqChQQzlMgCSuIoPKmD/lAVql/nNpCqpaBPvdTbuFO+ldVfgMZjl2o3YY3t
f7xMNZT2YYkndxoba3ajdNg5l9dJdc6egmw7gOB2bm2Cti3QnQZR54AwIGF+6hHZEFRk3/d1d0Ub
/IAGBseXQaxQOU9QYazJOg1+DbLITf+a+yC+SFUjQjR+ocdgc3E0m9r+CA0yIYAf/3BhU7el5J4Z
COTRQm5MtRAxQ/nBn2x3W9/SWieIYY8M3PXg1N66pPhpgG7lIm7of2YVV0YYcYFc0qTII0JFufeU
98DAdZos3lxqpVBvc4DAUMADEhfT80XAbX1SB4D1uH5ksFCRTmci1BlRpKmTveDjxdvX3SPbBwX6
L5rAeyzLGyUNU7lNimXe5s34mjEwSLqAKO0rP2oHG5FZ9dO6tkC+dLg3GKKpt0fq6hCBD3nQbHOz
dg45EUg+tP8aBH+DfiWiSORXZsLiabPWRB09Szg/ROHNeqluV106ofKWlAlOM041WzzJNtybwVFy
9WPop1QhhXNk86PbwP10eaGJn0zhx9tdALaE0egWPbW2gyt+aoSaDfGWyLyBsz75v8mP1uKvXaqM
JvRyH07LuuJtn013R01ND38uQTJoVzUc9lDCrLb2xFg9a6Qgfc6/Lr1X3rpdb9B3CAFGyOCkItv+
aNP2xegBojO8CrTGQRsVuf8ZN/TlVOlfWTVUHc3OAZ/uS9fMzjFOrK+uTY6dgqTJq+mrscnx9tVh
ai4LcM1NMJSRhwooBFOVJeU1pwwbTqCy12nrUGL7VIj2HYHab8Wv13mxa2Gn9pQgp6jVTKgoNKyc
bCCCM/FPfOrDfqrrzxwhwMGWNYVPjHC3r+HIUO2SROw8azj7pkA27Xyb1AllwH6tdml3X6pkE3f8
/jRTv42DDriPU+7W9lmHJ5N/6jSu2Qo3oUE0UdieWtPYZYt8cKfU2AgDpDz1Z7kafJsAlcXuV7aZ
P2qRbHpQzjXNWuXaX9ha0oBWBWdof7nEvlGOUVCS3TA82Ab3igxoVWRi25HUvXUtsZOu7qJxfJ+8
mYxbk82sX/Kd7r7tkffarNuTtGEzcT4kWzD7Zyh8zFjBxtBDeyaztZIZ6l3DSYnfofg6XF7mwviJ
y5v7zwzW0h+Np7AQJ44q5j2ZvZEH8JEF7Q9S5XLXVhcSUt8pontUPXCRgZ2EpCp7vRDMs05tfhLO
7YUrNOlGQU+/XQPUBRGhd5h/241h/8A/maAu8Y0VYU0mkCaj3LQAXYHnJJmAminfOrDFsvLom6eA
Pvb1OBMXmKblltws3qPRIdNYH5RBM18Ps+m1xrZHvbjyhlrtDHvdWCAhTkjpl7HYH1m6nHCTjatK
KAhML3j0R+Zo1zLALEfYw9AuWJoAm/sm3fJ14LhtPuLamXo8buQ6FSlV1GL+Qe7RuQq9W6zoWsYB
nAX93mkLfHUz+l4VAEglEzLtfmbX5XwJc1z+/mxxXAM9yhtGCMd9JLCUBC23wlug5+Y4F+olNwe6
XxbqV5zYe0wmc+P2PQBaYLeMNHRPB94ZIwOK2bFe2+PEB5guP15RRaidgQRQAG1ss6PGI1z4XTb5
SgYo5+hgB5HtsOODMKI2oz007vJPAqMDni8C1DuSVuzS5ZVpcqjZluvUQFPbtTlRGQG5ID46N1Zo
pmiLsg9DvY5Q4eBY5pX9SHSS+8rjBRz7/BgiLdpOGt5IlsZbIeMm4vanpImzutFQMUS3FGQUqnsj
tt84f3edSYauKudrbYcKPdbib1AA1jyenOejixbWMgB78zJ4Guxq3sUoRthM2xnQ10NY0FcZRCIg
HUYs96lPffbchUerDu4YzTr4gjyM2nC6TF5DSrNmYhvDVyzERAbIZrPQDefZb007oHySFd9qzk50
U8Gf2noMjs34UeBMXfNc8SaDjqxqw7uIeDG2iW+k20mYtz8McLz9tHNXbGtyCStawtE0FBuij0sk
SQgKB1NyHATzuh0X0PsW5trT/Ob6HXI12WkNszHDjufNmxlWVcQgRy7mUoIbauRUFFXu0aPy0Fvo
KUuPu6QTAFAOSjhNatiOKKi7cKJ8gCXL3NBkuUWSTaaX1d2amWyQ4pTLPiZ5tQAnjD0kP57LlhR3
NI2PfLZJX/6zRfI+2sG/ImYlMjvoqYZSmxaxDA1z9acHvzAZACoyEJGX2R9OXnlbNevtiG0LBt6I
11WAfoxSXLmV8ODcWXaCa6Va5aQCrNOcn1/iVASF0L7Jh9ENkVsOqBK9kjV5Gqk65vFPBfJb0ci9
tHgH44BjZpgVU011n6fUZcGHuWAJ9VNuVeA9vLUp0QLoM6BV9RDfdWXz4ScoNhJlQRrUKNhYAzME
HzyaB5i3edUgkI0sWMmVaTfOllRrvmvXl9t6tPd6BEm04H1jCOHNf0dlIEfe+5BuvZqWkjR1/41Z
ux9sBbPetvhsl3egFpNu9C8/B1Abh/J2y0o+5VrV20L50UCvWwnXSf67Zx8njsfKhrohEYmYGEn5
LVEB0EXjvcX6Rf2mDdzAxs/RzeTv+s3BRp/BktavZdwDXN4sGSk374nHnEEPcH7lIbRCzVvWK7er
Hgqpzl3qzictyEYsEjQONpqsshIbVXCtKg0zht5FEDJGa3Xs0idvWcsOwA3pmezyQ2lWt3kWJXa3
QzGfrkONNo7NI4L8z85oo4tQnRAzxHv8N89eH1J3RJFcP5JOVQ5kBA6t1Pfc8iYVTCQ/IVAhxSFn
lXYJHFQM1VFp93FkJUBQ3qg2uKxZxu3mXaBd5ecPelFZ7S/BbVe8QwMNHbOxSdDWucTolT2HwLQi
X9FACE4/uZdUl3TKTOrgESpQcofCBDHB1uyt+zm+jDE54TKl1U0bmUDRoAnEQNOBUqHd45xoNyUp
dzkirEKQ4mr27LDAVR+WTb9xXjKl5TcgJYCTygIKIM1GbxIS4QhBBGjtTAvWA6naFiMMF2dFBjoy
6U3QTvroCuNRt0pfnJC4+5Tq78SC80ea/mGRal4FJHOaQdsesF3xLrvXxaexUBgg0149vTSSpYM4
KX6M/vTgDFTRTkidCL6n4jKw9+jpnywLOYPkIt15rRq4ExjDSW8hZWPq1e3oeS8CFsPZ7J7DMdl0
Ovy+JYD1amuMCA4nwx4jFKxEAS/1ZojzyKDqDg+IBg+qhqMQ4cCM3HeUmoRMVyYo6zTw9XCRsVMw
LbyMU3imRG5r9eJlgXt0KdXyWixwihyOoBr2RohjmaivnPWDnQQdrgeLvVIKBRpK91fVqvcOs9Ma
k4WxUWWCJCgo7wT5U4kbwmiAQzPopjvhx6TTBQcz6X/dWx25ewN83fwmPTKrX69YHpN4IltGNdux
GifyS5dwPeFd+G+8iUPslmTfd+usbF54HBdcpEA5Fa0wXFceogr97bfzZxDfdx57ly5wzpbLfamT
ECQQXrfKqSOoEzIn0xf8HeYub6ABcjaLNDUBVKToiJ7hx0rYGYslv8rxceRzN+/KCqNoHhog3XJK
I+X3zDAxRHQRNwKZW3ESov6kkXqXeKytgOVMgFykUFP0ijnANeX4Klq5d5hAt8uE3CHOne5Ye2m8
0tDYYqDeS4Z2uZEH9JQOMajJ89yCBInl1ffoAG2R1Ta4tbnRrcjtapcqAvqCKtPutvnEveJhK0Mx
ETy2PnKOgm4waykkk26xy4em2DTEG+xtTceasot/CK1xMSr5Aw73EiDQ7xHrXXxR3zeT/8Ga90fD
A0oeiL+11S9YcKfa2ErVbwFAsQeI5rVIzZcuRfjZO/QS5IX7GMgMmjVrL6jF5Nokr5JlB8jXmgCf
XMBay253ITLxW39Dv+YHOOwyr3+S0EJ7OlS+8tD99T1rnZbuqVHjd0lF9MaComZBwJ5D1OQGcfQX
37w+TujQV6z2KCIsl1wc80/XfXrOZXH1YuBHH2UburFpeTCoqdYnsI/gvs7lQzqAnAWSkH8jUB/x
jJJ4KArqocSXHdMu0oXcZVl+o2tV+ZBmrvvipRSDz8UfJYjE6RJH8DUEXIEucV8l4uftKMbjIupw
l7gokTot72hQfp0Wozn0DLejJ37T1izW/6VoYWEFEZD1dSTa8wQaDfxqBPeY79xTibOVCFJv7zgH
IgwHNI9QlYM1DKekLXfGkhIrBtxL2DB2UGJyiKR4kq5CxVQN2Q51DCcIbsOozrx716PD6b/8jYE6
A5rsuvsRAdIGJ9Jrh6kBxh+FlXGr9UArseXUyqJOey//fQHLpekPCG+DVXU+pZpvA3Iw8mN7PBBj
UW+Xjj6WFNfZVjDcLkHs3d2ywau8RSgXBHJjubCzhRTImzpQ3rIfsDPxrVUNt207OXdKtdZjGFuH
oejVzoKEjCZrVtHivSvfIWPOFIS6+uKm8kfLEYCyxai0PCIb5VSwx94wIL/dzW7lb1FrbIa2BE2p
yRtM2JHKwGgPhc1JStmpR78MMJFvvyez5W6xJKGhY2eDRdRbtP4Zfoll2dQy3v2XPFcL2hx9vhRj
NHf7hF96HRvK2WjJ3GyZMt2DN4OIqWe3MJxtToLQeh5s5AxddSYW8dzRbvtSfQlEwVtUQPHxv8g1
1dypNA/2czo+p6AoO2vx/cjTpJlJaVgHVKKXjE5dxrCFvJuGiskwRkhDmp4Pu8stFDaaSb6dEDKW
E5MXVUmJgZNN+ZiTMjRitTQO1q0IikRwlFcdh1xcpmj/pzAk6rDZyBzOD//C6iYdW7l4ew6xORlb
v++4E/HHIoMk0K+2GP7TJZO7OM7BShxKeptK4zXOhnNliB6WBTCvbj2YhJpKyNHjhKjGZetYWfmS
hlTOmw90/fJut+FVKpPmjSx5C0ttk0Zhfg7zYERBU7/19B/dkZAB+hP4Dwp4HrniZZTz9EzQCOAp
6QMJI8ab4wfP/9UnNW7wR3RQubZgeck3as69ZWFqtILDMAWcCQkfq5lgqOk0gFKW/Cr237ulYiyw
eh6XjryjbTwizZ/NmNuccfaDCp5Dbuq7eSInFIEpI/TCzqFMB/ow1dlV5sWlFLeJfGmCU5AgFwnt
ep/bpvc+tukayC7+56jpQ2Rskp796NjISgwiPFazNq370Cr/FbduFFBT5P9T0d9p7AnyFgEC4u/u
/cJ96iR1dQ0IvslkcPRv0kfuMPMePZOLaiMNt3W3nGm5Kd74zow7sL6dZZEKtgTBh4aiZVJfwffB
ayHDOVUVQ+Cg7Ley9yl5VVbCS8aHyLDT3fkt3gXrgZK19qHAlrqxevq00yLotl7RxSsQw+pUJkmE
SLUGGRwt+HznxRudYU0WZYtMrD8Le8QkMYqoDFJQvz7Itnb1hENheGOCJGHK17gNvPI8UsrLEGtm
Tg0o1L/SO+DcG0NB/RvbYjI5H00Pc1qTSreqCz/csH4Xbwv1qr4bV08SCVyb1sausWS+a7JBvKWF
tQmp3loyNASxAeeIHwaWDwBH7MlzCZ4XxVbfd7cZyCfxGHWMczIRKcxsgj/kWRcrPy1gjVrjrgsL
eZ9W6E2GisthHKtkXxCC8JD35EfH0DLbZBFPBMgPF4F/b5dMMt+E5Vn5iMBj7tizwoWOYJRNeIzd
YVslJQp3YRUby26e/MV6X1p1Z5ZNHg1Tg7X/9paG2J8fzAwd3PiXA2InYW+eEvNfQCrdqUXNt/To
Hv2RiubcxYHH0aUPkiwcoMlPO6zso2cb1Ix2wUeBKrs2YTSNsmiiuHD+1dQZPxC5gevPd8R2GgmY
dwZ3euozJunhNIbgpnVuZA+AMKSUqJWp4+wIGjXtXXrpYsPLnhCCnM2wG1csJAZW+uFltp2TYpPZ
TRrGlKSGtZUI8w2nV7/PCddxPKKFEUnvjf8yvKgzdKBV0HQUyzae568GAfuFbJZqbwzS3aYZRP6g
jU/pEDdzQxNdd1CPqvKtlZUaxdnvlpzVgnaEQCXqYOFGZw6iK4AFjFj7TA6XkFWsFqHYQQGxnDoQ
V60xnIYAZWnH5mNaYj/yLuwtRPK69TZB7WY7SrisrX1TsvPqRZgbENIlQX3+L+FOu1kfBR6BzJoY
/o0yY5uZqk7P1JYcCDP/LIe3cZjlQ1IMd71JAw1aGHSqjM/E9gzvvAxKk9lUwMyM8hbMcXu4Mtki
vKpi81kJGrfH8ph1TX3i7dt7uteH1oEbcONQPEwwgNSyzcl92HOClM70aavhnojKI3sRJVMdwcWi
cwNeogs6qXZfAUmeAOCvmcp4CmThIE24Wc/UVcfChu7mecK3Av4bVt++Yb4SDcHrWuQfem7dI+VI
QHDexTOb8YJqZCJd+oa+dSjCOVrsB6HKT8PiJp8J8z0v3Nl7d5bJLuuGO9A/dS6DuYpkaB1np/HP
ZYUA3Adb7FOpT2Ik+A/5ZrUmh4oiSU8+qyyfD81I8nkyleW98e0tpLmD4c3nZIIhApKCZhM4OGpr
SJ+1hmG25fjoOEId/YbwrsKF5bJb8EanzAXCAIxTWdwAJA4DE0Z/HhZkDOk0JpeeRKFd2ON4Zfhe
EaLWUx5VZmMYpTGwfWhcG1XAaDRqesji4FBis38rFTZKHAC3aw9XzVBnr4VN7Px/BXFtDt9j35L/
qXXC6TQP3QXIIV0XaX1O4QJWHoDHqsTKqdqRAaHyyv1iL/UpK4KfiaFpQzQrppYwCzdjSCUgcZj1
Bqk9NVQeaxzJnz8kmWLuYC1qjV59jdkbDQ4xtivavIn7/G5tMhj7NHa2MyAsupOU6dzOHqnYxKbI
bserRPhV0nZvuM5X/eSD25H77obtdNffqonqtEKJx7Dus9f2y5xB/gYTChTQ12AGoqdPdTgWr31e
iX+VoBteZ39haNFtjZIFfKMbP8XMYxbnRxWQ09W3722TT3RSQnmQW/bPwFYBS+IzdsxFshH49ngr
iCyfZ6Tp1bMvhPsovQmMxOInBEeKF2ngFQ+uVkcYranIp3cC1OChBpmT2YvrTMO9w9/Aa4Z7Pr2X
RAMUmV2P7NEmmMd07zSn+ooAs2+UcJsZQ+bV4cJuE+8bltt8FXP7nXLX4g17T7EvvE+TehlokDi6
CNBwF/Tw6H7wAVm/mQs0RWQ/Lx/j7Z/m2mT1iOP+mOQx9VneYmD1439C0spxKhjaDIwcv4L9Zlhw
75ZjoO6SdviW+cJgPItw2wN3npyKfNlMY3LxpXVFhHPIRXX8H2Vn1hs3km3rv9Kod/YJzuTB6X5Q
zqMyNViSXwhbJXNmkAzOv/5+TFffU7aBqnuBQqIESVYOZETsvdf61pD14ytBRSsauBOtoCSF2fAY
GT7KfDtVO+kzvpXlNgzK/CgMuvK6S1pQHIKoLDv7JGlcXifGb0cB1syhUdPSSAwLJoZzo9Fhx22h
JNXkiiAQ5xw4De+ZltqINpmdauXcLrT9fanFEfHpWFbiPdBIdklFFNTE4e4u0gFmG037SjEeoYo1
CeUaq3IH6uU1KLJ0j69Hbiql5BrF25Eqn1c9h28YAM7vXLek/86QRis+xXYZEq7KIsN8ACdY1Lwk
4aQfdQi8MScbmcmcStKi3C+rdDWRHCpoTbSat0uq3j+YIH4xlRBkGIUPUtnOU4usCbEWiSpGMQIQ
8KcD9+qXXHPcfYJkmnAPjbdQnvKge2yCAGZTwB3btD1BcFbxedILb4U/tg5GaBgIbsc61/YamaWo
TV2Xd0GV52zcWBxYrrnOx+FaUGUSoMoFbZltXNBgDRNxGiaGDnyU7tJMa7Rtuv21MFokKiPdOELm
7oQusZPHHqZdN33SKnrm1J7oA8tXnxzMTcRmLWJ4Uho4pHXuMeTCoYteMNoXqfnOdcE8l7Z/Yljj
slHFyk4jd6HaF8/CXQo0kC4Dz+QOUivZe230zeMgIerAPjvd7waQiUWip/kW8jVoupiAXF8hQTY9
ZC+DfGpJ0NrkzvhMuaatbUxby54JygIaMj5fINDrsZ8FL6qaD1P6sQ0jkhrQu8NzQR1unc2R8JRJ
Gp9hkGJ/MfwL2wttGK9uN2HD5Tbog4s8Pq0OrnpzcdydPWOkMZuP+xg54nwKThaVrSFp4JxEetta
CBGjLiHny43GtznPwxtntUUzMCOjkZpbyDry0FmZTp7tGzY7UU+AJXsYxbctPXMZiLYCHEoTbCdx
K5k4FqIU+OT1XEShWyRcZAxchEOnLNK5XHvaI5sxV197D7wE/c29p8snMyBXV3TwpejH00kX4Yvj
UU7BEs2fPE4odPJmvosajWAb56Y6tKUyHoREvdE2OJwj9A6U1KxRkilKPCrrONoJrVIMAgPVwnJI
4OAAB7h9bHUrmJwQZVFJbhNu3ZTKGIyzk2jc0sinDjLp1ybw6YdR8N6JAShbjDAK79vCTNpiUfPB
L2D7T49aPOInjNa0oTpEg+dBjNYxKdFHIE2NzujuGFUQSb/op0hbRbp3T+bmLKNz6+fKNu/cNHiO
6vrMOuRbiLdVTJEfUcUsSkdD0GoHDs3iLkdQASbwDsu7T9nkm4cyA9SOfDUZUE+ZiVyNja0tA4Rc
G3tSzlFl6a4jF1GrOvNak6K6KMf96CTue4cazK4/Mx0cf89xV8+kClCAHHU5OzVQ6AP4IVGUH/VU
69ZV/RJXeXMKSFfY9hV5WmymtPNMVFgyrZ0HOcPQRqMBaYiRbMTE+OCmGEKJU4yPMCx8/bVrmuIi
yijdZoNez3LMSws4/bF3CQqbBjRLFV3KUx0fPHNaQd1C+z2fYwxnD6tf/+r1DJ80/iBaP+3azMtH
IvTqXCW9enERRxEzN9qXLuJC0RpgVoZ6SOOQ0TIwzEUQ5eFFC/O9lmSvRZ8VX+PA2NcZMBwxhFe9
oGlS2qRZ0f4I5kLlrylFv0ZAIGfXXUFMgkHNrN8ylP8EX0RbGrsuBs4FkzyaP8z7w8LnsBStgGfK
PaVouoF3zkKAwKHEvhFITAn12G8b3dlGBO2uOv9lnASnSHSXpeFt6pb4tzAedWZv1tkF1HbXzwR2
9q9lw8n7WCLCWDVKsdNWef83r8j7Jb7ARUjkmJ4Bh8b3hfszaDVtfT2RtCVHUT8Ohnuv+ThJGHRa
AD8W6eDSPGX73mmk9mZasWapjje8tMq3k4d2FNXZh4wfFCtjSKyTnqAJDWKaDHFLD18pCHjFZD6j
YTH3iO2gjGiDtglzw74Pu27O9pYvUPgUJgoeNIvxu5mzCoyJVRxJ5t57u8Y25VXlhGjlJtcBoQr5
gTncZw9x5Z7KhAlMBU6la3wat5CZw9G5r3P8wyaSs2XuWuEp0gYiDAU4mCoXXzsrG9CrIhHNwAdv
Y57l3hiNw+1HHfOzyjy1U3PgFcPRa52OwxmpM1Nr6TuXCb+JjYj/mIeor3QAcGQDrBqqkUNuS/3k
qslbwdqMFwDxxb3NfGrtWQUpwJ6xq0aItmOLkvh2Xf7X+/Df4Ye8fOe7qH//D1+/y3Kk6xU1P335
7yeZ89//zL/zf3/mx9/49+ZDnr/kH+ovf+gUv9dSyW/Nzz/1w7/MX//j2S2/NF9++GJVNHEzXtuP
enwANpA1t2fB65h/8v/1m//4uP0rT2P58a/f3mVbNPO/Fsay+O2Pb+1+/9dvug5W6b/+/O//8c35
Zf7rt13zJYs/fv2Njy+q4Ze9fxLwBJXQg6OKGcszf/tH/zF/x/mnM2PvfcfkhrSgogPRKWTdRP/6
zXL/KYCMC5f8JtO2QRT/9g8l2/lbpv1Py2Mb8x1xC2/1rd/+88x++AT/9xP9R9HmFxkXjZqfzY8g
H6Hz1/GDojcSwja4S38ESEk7r6aGIeLdJE3oEPbbaMiALLl+QKkyMUcu8mPtmk8W5t0CL1aJ6Rik
ERbtlrQ60TOe6B9rcLlTH36oiqPcn97KP57wXz1BYG2+YXmWZwjfcCznZypc0tPnE7HJOo2i4C7h
/Lt1SVvYspxne/7HWEhDI4gClMGqC9Q+ksm7KrL2kT1o3Mk4reiaRyGLB3qq3JqCBZEVxk6W6ttf
P1ObD/IHJhKJR65voPwGmsNn93PGTSbmT9CmWpyY1rzJ0H2bonE4oZdVSA7bdpeE9XUscfHA8nBe
JmKMDwq9Md0ZL1sD8Ta2uLXj1UQhwsdSXO0s21r9RNJ3W46f67BHhvkWqMG4QuxUD41ZPoWgKw56
65HwNM+LN40/fq1MptQYrVlcIoPOO2OrJUDU9t5Tr4Ick6ehSvBvivSEGNw7BK2jrSszzDmck7Bn
uJq9ikk2W4KVkXs1uN+0xmsv348UhcdAUrOm/lFLQNNV2YRGwq+vDTOnv2MT/swD5P2EvOpwy3hA
AblCf7w0J80o9abnKFeW2n3fJqTOpiUuEqkNIPddxHmBTxkS7Jqx0I9xbT+NRMdtE52pX5A445XY
2te//oz1Xz9jHdqaCaLQEuZ86/z4nKq0ZpBVjLOLyhoufa0Nx2KaPpXD1Jz7RmgIkZdhNjkPXVp+
m6rUXdQzQDKX4oWgHPE3OMNfDgqEkbA4+a4t2Fx1Tmo/Ph2SbFWL5ELdDQ2qDbeJohMDLfibOr0E
0cg3jGbTxcT9SznPHOyutPJmEw8F862gKt8Mr9MPZpro+zy1d9IWb17f+69WItkBW/kelJZzaAaB
nQA5KcJYJoyAdqJdiwdgpUNIuetLlR2ACMXr/++3mpOPhxjZnaPLiHf68bUVFaSPahDtnWJGYXmI
2Eqd+Rop5F8l0+jBRL1cIGR69oIvVq+lh97AJV+Y+DtzCS3/r5/OfED5M/CMS5F2vovKH74oy9FP
F6M/Bo6UM+e/8/MiQD+jrwzu0csIlfZi6cnFH0LrbzhrPy/Ohm64bAEu6VPcAXDW2AX+DOFmzJ4k
LDbUW7J41ggLOEkyDhZFZ3G6R8A88SlazY4GfoAbruge4Sj469yAuBtnr3ZGDyLTffda0RhAGRTs
Ih2z7Q0a/9fvjjE/kz+/PTxT8PkOUXP0L120wD8+U0zZccGpnhxKmxlfGgNUHHSy1fTuTRWM6xAV
aWpT9aX5jHt0OYR+8OD0DQlAbfumCQCthbL6Q0uTnnEIP0/TAs6bxx2lcnPflp08CzJ3vK4dWOLV
vm789H4oh0/+INTZzjkvUdjLFxqfw9/cZZCPf3513Fs2YGDLZpucN+0fX12MOou+VoPYrE79HVFk
m74x6wsCGO3QxNiqOHE9BblRPCpNhkeP1BVEwOWHGHPjOn9vKGP5SASfdpAuyu/QjLVVj0d8pWrg
dUhgluBTosdUOh/taCRHt0PVF+nBtM5rlCRx511bpHQrX5OvgS+LreYkn/ugV0902DdEdRyCTAzP
PqqydXKsB488OHf0txYsU6gewD4CX9j7ynWLxzwwzwGiva3Ct7fGw82+aafpNhLV223nSrHgLvP0
pOWBPJIIxMuz4Gp2bWE+5TZ5eUT4ZQwdOghkJ5kzsLytccRpD3jQc6Bgeo/4DuTeHvUlO1MpW6CS
Ubmrhtp+VKP35GkF+SaC0a5f+eaLENUKon8M6Eg2D6ya030SlLuBROEt0S/+kpVAnstWyLML98RK
mUcPHePLOYdxFSYDFlx7YKzdR+EpRHIza7GBP/PHd4ZlBndNTISW4ew0ugmn0njwKRROrWBBjFGb
rWWNxKNEfrDzHCdatSR4nGGKIzwlJnndzRffMD/YyESxvamnxnDRuAeOOI5h7qi1bmnlvmGagcTE
GhdTE0A+Go1XzTEDjHaRhgPLodVlkd1t2LV/f3tAX+qvtIADzVAVSOl9Ru1lIT44lO0LG3Fz+Fka
jbzmvvAOuRMQdJJWjNcCw110lVd8Mur2XrWwtT2DFcCwDfMU0VLjZmuWTEM/JBazt9abHWYTcdeS
0NZESO0QltDRwKhzORK+mxatvDbJm+r9/EkZfbv6vsDYeo6ALXbrazG61damv4e+FHmxV+mvoYdY
zSnq6dpYjcVHjs2J1DFj36Cj2bmd0a/dBuyCNma/14VVX72ScIMiw/fKhZ5JK7/3tXobBObOmKru
Dcx6TPemITRSqOrA+LIEyTt+LaXp/J4XGAVSaIDzjeDZXvigwm0kZXpQIkN/xyXc6CWK7dtByHJj
6svQtdcoxvAhdfpzEtpMAQeISNLx8hWNnnUUBpeJjzC9Y7nq96kMbCDVnCo8+O0rBYSxqWh3OaRQ
HF1hNevCIhHUqL1663tMHDmssqrNZ7jbr1aU9FeNrI4tLCVnVyWuc4CC9yn2u+TYlraD8CJwNpKg
4zCqMYlqTbcZMi7fOUttP1V2i8Vijv6p3LcSGs/B4ZAa9pgR54cxMrHO1IlzDJm7qcayH29/WzSO
c8yNruIabuKNBhENY5UDQc7EFRakw4fuWeVb6oXOggkAucrwGJ/ZU0Cy2Mqhn8Bv4YezD4kpnX3v
Nx+x4fXLIATjGPe4lCTT2DtP0rC7nRhMA3G8mlziZZAl5Xo/bSybcLfJHcYFDu9ybTlU9Dpaym2k
k0DQ1dG+Mdv8Ke3M/HGIQa4DcmSSZh9urwD5AKCHdl0XXn/KtQ5jmCPcS5uis5mIU/xUUOijNCNh
2zTa92Ry6ep1tUKfEkenkhZ9W+BuJeOZ0FYr9RdhmDHrs0a1KvUUWWx0RS8Tb2SRfw2lbb2g23oD
KLazVD1eWpWkR7RDuGgiqB0KTmUlp35PIu/ZD0SGZqHAjQfcC9WLSB7ChrNn68utourfmvkQHPzG
b7fBe5gRdFJig76fnHwflJU4gNT9nHS4awcg8cuuT4Z7CJQxnj4AacPgrd2wj44YMsy7frDRwod6
/3b7PzCy/SewnK96vEMiN51usj4LIhrZvPP2iOvS2YKo0VeRW2AKm/LuidRDZO5m+lyKuHvg7ntz
7XFcV0YDoxGqzzpxjWptoTjZitkkAZUoONTzAxLAEWkNNvnAhhuLhGq8M1w2JnP4GjPrgbikWY/R
AA6rs3wkl9wr8cycNUvs881tg09xqUy06imN6NcWNsaurE0XZTL4JzOOZk5KEW/0ptwYaYmIKU6/
QWss92EyNnd6rMdnAY2ZtI3mgSbiJ8HBaBcmvbEP05z1xRvCB6tiNtu3Zk1wEHQBxVLe1KiG7bIA
AVCUu6jt8cSUdfSoa7MmadiTDdk9MQp31uCYJ9s++DnAzcgyiRoA59D250C2l5rcpSOdoWiD8IlW
qzkNMJOijXVro0YYro+3issnVp1Bj4DW4PYXRQihnujqDFYOqzo86i0ygK1ft+lbmmvn3mEDTkzm
qtQMQFnMsy26+hqxoy4JKJaAAkdoDfZhFHqAotqHRxV03tove/sQ9AMGCx3Gqp/74zrZc0O0l9gu
xsvEwWntidlrgBHB0RF7VWQhojxSmNu9YB+6jflQUicxhdC71Uh24aaFV9E25TZyh4Wddunx9tCb
9gBzHjaeJEduMxn5sDV9Zuy6WUJRSeSBKTQoGpHRjiLabJXbdX/aF0kEhGl+sIWbLjx3GAiZ8tSD
HfruWjbbOEECWUdLFXTmM/HnUHrMACIz4k92fH2TWgSl4x8NnxF2Tahrz0mBXleX/j0y8e6eJ+iu
FWb6Rz2K75FjbzuiSnVp+F97Dk8Lb36LFBofCARTeowqP4XFPgfD4Vupwjx9sFsLJ5qIHu1+xtpA
WdlJxI64zWEXlV5+6mEv0++Y+ievgteXE2u5TmDHMgswmXJFToJZxtgN9shXlVcfUQi9I+7Nzw2i
YMxJ1qOi9bss+7G+Tlr4XBWuWpR+rj+Ujduv0lxPZwFLugyK1lLr0a0x8VQDpzybqaOZypkZXpNH
YeuLpG2aTT8oba9sfqNEvcrLi/Fjs8qSjB60hzTxQGraGL5lmz8EsXjyqya/rwOsI9JU82qThNc8
NrkOEvPZS3t9lZUPw+CkV0YtjwyI8uWtGugy0tiNMOSw3pf9hbkqoci5My2ZzSerdqimT7lugDCg
UrzXg276vWM6gyt8z9mGA28IRicvygIbBC/dLMKHcW540O9kG/ACjj+Vc/ZICLlNhvWoi5GYROGW
aFt1Mcz7UAI7oM10dhzFfmfDRiiDJl5iDFzodEygYQT9mmoXJSM9wAdI8hr3Xx9vEmt69ZKK9HVa
xEbtczV1OJE3nVNb1KDTEks4jv6UW1fvHON5yga1avL4eRjaV3PwH7y+KJ7UvBspvIsSWZLyxweI
miHYd6+/o99OTCJOq11L6tPf1BHGL01whwoJ07BPWYv68xbG8Ke2PjlPaWkyPGC5i/cCKsgmb4fm
gSovYrg0fDYJG8YVjoeG4I1l55Fhw4FR3d8ewjlqyrbCq2rrr7c3nJmPua/wYO0MEkaSbPqbZscv
NZ3j0ggXLi1Cg1X7536W0Vcigwc5E6SycZEx/TkZUxxsYT6qE0EhZ1hkiDw8WBDSGofLX5eUv6Lt
fZseJ7ndPgI+95dwQq90I5hdQXOXlo0HXyeOULaE3QKIeL0okZ9vrQgCgCu98ABuQ53ddl15jOzK
teFL/9i5+rRtPXxUdGAMwpojSkgX+HvA0Hfz10/W/OWj9R137sWQWwHsw/h5vhGi9uqamSMd6zmH
89QZAMgz2ZcdIwenO0xR+lAZKJjiJuxQ8sMEmwzzZT7lHJHtxwu3yzHZzIdIlsxoOfVMJo08HSCO
WqRkaZDkLNWP+74kQAcN02OuFPUMc+F1pIT9NjOzlIeMHeY66JzIt/6uHffrS/QpfsmWm+MvjV/C
sHttSIY8xbJ6O1ECLRLDgiEhEDpgVqtWEjxqzler5qpqxmaSfCOC5O/iYn9uCuq+T+AhGnCbP8OQ
bG7Q/ekeitqQYsJichzVOlRRLQGxIGpMy13iXWsvozFy2xySycf2Tmd7GZh1tbeBBEeeU/0+jbD3
Orrlf3MF/NIZnJ+YQ6yIYyHP84zb9//0xPBIGVrBKkqkVJ6BH9Dx4bTo1ntVcSSNH6Wevbe6QcFX
xOkyqxNr1zaobG7jIMxL8m/eKZr4P3UtiFKxHN2F02/SSiXJ6ce3Koxk4SiwfvjageNKufneY/AX
hEnjvxuCfl/prSLtQIm3xivfhe92jwqOIdorFLDAgwBg0YATZbJvjCzbaxHU5zvfbrfTgLAcS9IV
AZdOEF8H/NRua6zqxh3dOf9TVKBGakEqh5qaLk4gP2LlpPtq8B5VVZO5l4f5/a0FDsMFZcI5kbjM
0tsJwdasbeUheW9i3TknEVy/251xK7S8TlOzzVFBdY6+fm8ufT8Tx54ebxiG11e38d94bx+yhrYs
gPyeWvPgYXhH0BFbT6nj3986DagTsqvhvYrV9+42sSfNXQkj7ynskRJlTc9BdS7xgFV9rQfUCKbd
mM/Qly6ynNQumMP3AvILYSCuha6sszE/SGj+gErmprzVReaOQ5t951JpoERvaGDXQ5+AqnHVso2d
4K503OHdKr4pqrKPvuuQL83TXhNB7EGGaXPfoYK8c3yxy6ZW7sbEzl940y3qrzgVzcPtpQjNBxvA
lNoxWC90m5oijmwbw4ZdHjBVlMQOBd+IeYO3gZx3V2iALHtfVA8iE7T5O9ths3FhWlh6sM4HcIqU
RR+NSZZ8Oie/j7lFzIchkev3+an26wcnAxJijYSdcjT1XwCW4pys8+Gpx/W21IeiuY45YhZqYpP2
PWkx9fgajtgvjEFP12JyMA/N19A4hBzd5jO57hWYq2l9mFNFcqOgW8T9bXDw58TQ1qtsPgS1WJEX
0u2P5gi+ylLewcwiVCzhQ0sSFHrbbDiiW22Y8fj1sWlAZ3LLQXGF/+HPB4A0dfMnBkHfLxuXxGm9
LsznuQ9+rBxyfIQDXwBe1udUxpzI9He/1EtuV0scB9mDMMjNfl+T1sdownF3FlFoRTCFJ+GM/c6q
k3Nhq/oa0+yp/c5dkFRtLStXcqlE5to3ML5hYKsNwuTq90p4xjPmR0hf//mqyWcWcqLIavV9/4Jz
lwKxG9xPnmq5MQyPJBM92d7+iNBQ1BLc0HChjtdUiX4FY/TD0UySAoM4PODFfbhV7j1F7z6yJo6c
tImX5dRq6xo7+Nqy5BcswJifCA7YBCZJGWkk+h3yN8RprT0x58ah9X1xnaQXr1xhvqSmVRxGL9p1
JGMzQ3fmRI4eODg74Hx/6ovMnuxVVwTdi132Z/jw9YXUMUSIifF7ztzvMcqonMsG2z11wyZrMvsx
B+q29nz99yqxnyj8rXOY8CBk/OKE9nC0UdcDZRQPJA0qPMItUyu9Dldko8YAj7NTN18CdZ/6a9ev
OQDoToSjhmBVt2gwl99EAPjj0c+n036wWnGcLBfb2lxUu5XbnicbWYuMOEnEUFixBXmHcv5sARhD
UbOP0u9RgSCgbhIvv7Dr5MwAepMIxJabJ5xQ4xqTQuWUNQ8RosOF5mBAm6z+OrS4LW8Pqq7kKaRc
ZlSYGTvEPvGjA0s4d7rHYUxcCtRkgCzGYQWUGn0xheGsaMNveesOJ0aIxk731jbF5+JWmXsT45fb
tuw0LBP94G3QT3UzP0qtb88+n8RTUsl8e/uq8GDf+Itk3jMDwjtrL9hYWCs/eeTEl2gMl7ellvAB
tWLiFe4m+nT7zu0z3EGzF8g5Z3gcOKsK0ivsWu1v5TG5hIj0Zi/sfI5Jo5FEJKiRl6jJnbtWGeQe
80YqD38u5lE4uqY5HU0ccpA2gHNyPqsi7ypIl9o7lgHL1G+SbTlWK0djAIn9Z2LZCnCJmvXJE3EN
5DivNgPDtaUPvQK14ghUzkrPluq43UP7iz01xnMCQ/s8Tu4XvD7RoRZmhvgocU8G98jJ1DVnbQji
FsaxCg5ZMAVInVp9lQyEAKMvlbvIqkksR/q5gHEmloYKURentlo2+Gm3WTaQfCMQk+MwHJdc10j2
pUsZcjuM3E7qczcnzkztkjTgZxgvlW+ly5o21SjLfXBdBy8KN6k9cCdUDUjdhjM18wHzURDxFXDO
3VSuXewt3TyMrRw/Fxa9mnFot4i5ALzIaPYwpl8E/e3VoOCPZWX6ye4DYwW0yFwWbpJuqtDJsGRC
A6Plfn87JEV9om9jozK2Cmm8ZUzT0eqtdGOxx67DsvSuJqpt6En9u0m1fpWh3qxw1sfkhmWEAXqB
uBq0ALHB5qBrsiRb3CpMM0f27jP8zEYve9fGOoMzMoTbW2dDmYBQ/Vtsbdm+Gk4Pe8Yu62WTINrv
xGtYDecBUgoIrvyrx1X0kQ1PY9c9FaAQvqD0PLfF70XJCFDABodhPC8SJp6qxIoL9dYQT8qzUMUF
JObGLpx0YZeYGLJpcBamYfqvTms+jNukGgjnIO1sUYakkGzh3N7fnlXL6z7ogG6jMEvXdajVRw63
8pAYJS+5F++ulXnAvZG/Kgo3IBJ0Y9quRcQpQsjwJaaw1l3hy8JD2tj5gj1geiuS8CmELlcV+dUa
zQ7gfdYtPD/wliRYoWvttq0dx1/hm28F98p1ZCNmmyhVtc7mfczAY7LBpo3Ep3sLUjt+EabajYJB
ZIH4GVFT6G57KqpFagNMzhOrA75DjIWo+i8TSyGNVR3kdmHjJp44mijU302lq+ttoINQcZd5MWDQ
DttxD70NIA7ox6bG5gi0koFQb33LuvTUGPChwjkqN4dTCjUJPA4pSPJIDrI8KyfJd7FBcN2O2yHf
30qCOrLoH3ASXiNLdJZxCLDoVoqFQi4gEDHc5LCK3nOI7qFR1veAFQ98wpu+n+RLLMPo2HNjIqOH
2Ws6Y/rQBv7LAGLrDQ5ItLBoCj8ZLhJ/Uw7PtqA/ZlV+9CjLoLpWzkbTvoU6UIy7ggMpw1J3aZVm
u8du3G/1hmTmW8skyT65DhDnbnQB4CAXxaGnF/tGAZpf5TmJafYYzTGtDIFqOS001rvZPBltC9Lg
MgPT9DwayyVqTbfN7DXpFAFUGJ5a6xPoqmcv2mBl+9ZGuRjFIURYTT4ZttprXV+RwIJ6d26k6OYI
53Ny5MmdGfuh3/U7sh9YXFI3xBte0fywRPoGngnO26RB/kYiuEnmU03ZcmUJDHl/Xd9arjWP2/88
4aWamBO/mJJRfLnez80Lw8KqaekNoU2YDBPAVNYwV6kcsFJAQ9qtx9XV7bTR9HE8OLq9cEgE2bGS
jYeTGuz2K9a96tPUznQbt0cRm+fWuY8GcezdV5FYAJSQ331BA7ciAQQ+7HQcurqrlgXOavJACOIe
c0KrchHvaI0DF/PAkd2+zIzuj29QI+ucxJtPbTWFFCB6vsPkbRytttLWWMysezfnKBrDWWXqkFcI
qImuRX6IUDUqnvrKT7bATTU8toA22R/0+YG2LhkhLlYI32FCRc1TnUfpdxcjh5DUk5fy6OTR59ht
PwI7naUenFCtzKyu5ogxCn3PetIaCbLpPw9xnqCyQte46eYWlwmAZt20hEbufHQcxc4iFuvd7xFV
D4TTmtivdwHl+UK5nvVcYap1U0TwYVe4i1tVZ2uevxXjhKt4iuHo68PBjOt0d+vaQLVZxCHrN1Eh
3TZwFC4/t9WfpO6RjhaMFz2SkIDni9DvhbGoO7pohZN/yUkkO98eNDNSp1jrIajDcSCe3dj879vD
FOuLV0E2v60ANsy3iuP5Lh8hLMLD+2x7ibPLZyGCE44LM5IrHPTqyY9w+lhkpL/bGIvuXCOQV9nZ
w8EoEpxVLQGDEr3K9tbKYypFp3845Tma37IxP8aynS5jlLynPVtUaxnZPbk60fexEP3wM5O+ufAe
PpG8Ey1CGxrPfN6ZBuGcsUdeifMeVj2Bo0vusvoYuHW9d2uMd+aRQHrts+pca+VmabC0RsBeQdU8
uYnrfyrs+NUevHInJMNhRpr0UX1sGkYSwJFNyAauB/cU9S7XDbSPO0Fra6eRT7tNfOInbh9X9nvo
OxDD534JrLpxLSIwHYqwHri6ZX8idxJNfTuG60gK69FPSPIRtZ+evRb64Dwpo6JeOpYG7aXF8mVG
wngubKwBUxK0O0YJX4ehSffR7G2diHe884tpIy0NdmvXple679NIf1frjPGlxBHgJ7Ja6VU3UIdX
C7iecxQOAC7b/+NsTMIFXL15I4p6QtbQLAp2p8yN75P5b8RZh0sj5zzlOx++k/Uvwol3Bdl632fJ
aT/1j6XnvE7xgJgr0r9ltSmOTlijpxD5VhM++JJCuGLTDH5/II6ZGOf5/xhyadtJxcGCvm64CEXu
HboxIi0oTtKzX3vbVseaYmiTOuAsGNc2nrxHTrMkkKVQvZeytq9jPJgvdlM/44cZ2d4gudlagAUw
0F7EELy6qfY42yM/17Z5ICwvfiapV9/HMRV0nYptxajlCbgokwROGfeBEsVFIzrEV/XzhHTqQzDe
7gqiue7wdCxAPHkfuqMtjDI4GVBtLrCW/SetXvpESompVtMK7nq77rWEuQ0tO4a2SYRBSHhbOyms
5Tj5u5uXQaHYW2l2aK8wNRCsQhzj3vEBTaWe1S96D+v4whnxjNBAXJIdGK/TtHPo/ONZUUlVrNAL
0rIDen2XtZ2JgGh7U2HkncmZsdDCrWUpZy8b19nYVow9aN7Fs3qN6B2oxIrPYXwlFRkXntN/SrDY
gszoB0F6enppvdgBmUY7vXUrfQuoz2L8Nt9s6XjxJ3u40JZoNj5ZlVqcfCmHuiGbrFDHqbAf6jRr
NyptSQkh5ohKczLa9ffNVlWqYVOjSFLcY6fb/wHeOFWWpX8/UZhDZZyhQobsH4spDf1VM+bRpZ3c
8JINE2MFI2fgNX8Zm8BNS0kMs54SwZU2I03ivnkCBsIQXUN/HYI2XaIf7ahx/WjLobW6jCUNglTA
Wq3d5kma9texmoFB5BNchcLKbGvVSjQgQxrgvLu6QCorFdILQSsiYN5s4+Glj5Oc47ZFtVmnr9Jp
whMj/ZiZB/kjcJH0Tw0wbysuX4wIulJKdmCN9fEc5bFLapQFap15eInp8ba53x48rOVh5eJrb6IT
gQAd4dEkjxDlwcjI8F8oaLLd/+HpzJrbRtYk+osQga2wvJIEV1ESJVvbC0KW3Ni3QmEp/Po5kGfm
xdHq27fbJoFa8ss8qX8OcJ7jgmWTOB/cJDvotUy+AEU6dEzVabbrIuVnMRpUZt0JZLWd707mjjg9
6MTYYDW0CS7LEGo4KSjMCsbc3wZKg7ds5PX+x42TNM92b7RXjqrbyUn1U62TnEJcvP2wQc8lJ7eN
dumEMACdPln6VcY06EgDnI4dYMrx6PjFQKUjEBxlFEC4QUuaY4jSS/lA/+PO6mlX4MZB+4nX8KoH
EJ28heZxqr7jbSub4sk3LNrPko4EJIM/sCDauKeBEYSfi60sb4HRo5upO6rAgy1dr5sxUMsn5/eN
pNPqXXoeu7MX/Dc3ooiAipAOxeoC277xvi3bga9t+ENkOqr5hcnN3BRXM20zwvJABCzuZue+LvI3
V9h7N0eWJ+F1+RGY5rUOE1k4pl83AGHoptVjNwFeybmAGvOA0u9V3Tu8Md6y7qlrQGikZh7wTihx
Hosaqh3bw1ABTchyyg5yQJPasILfRVvmUV3QcuiRi4IAh9/DBpG7d1bI20+drluY/9ll1p3VPJ1D
Whvu2ZXUA2W9hy5M4LHZw0te89GoFRi9TOARKkELiTmztkDthsoylSKL1nDShvYCuf93PydPiwsK
8JM7hdR4iQm0r50+jz9v8MR5ZoMhLIPbnskDFNbl+vNXOGx4BaUS9Oaoi8eN7XWuKOcY4Ff7VNHv
mZ+E13TxYkUOA9AY9D7nER/PgUo4ON1W6N2Hy4KilNj3Oize7PWgzaEMLH+dvjp1fCMe7JG3WrkT
mZvfsvUwTNFGwfFZ/B4nZQD5I0ry88sKlHZc03r8+Ul1nsua3791JoDwxoIwPOlccTFnULTVExSL
fz/T5rc89Pbw0UxEZaawf2UziGmaMymINjsM8tybH/ArGQ8/f0WBtrGb63RisCqBiy9cHFwgls9T
wLFgqohGkpoVz5peZQhFxlszAnCqVGbEtFoW+krZMa9DtjXXP629JkiTMP231/MeMWSYFY07oMPb
dgp4vv9vVPizI3v0FFtAhtcB58/xgJxl1FOc92SVffUI9R9TUfM4ObFzVwx2fPPj2H+0uueh9rMj
JRyY6NbVRVoMq/w+rc5w9ZYjuHK1VTwkJIeG6l8+p5686kAVCiCvINJWE/9VIJCpz6IvSRv6iWZF
uAtGsv9nllMAMJdS5889BN8dR1Jz5xJnOVq1FW+dnpqwRGbiBjBC3GYbOdafQ5cbkBWeirGFhlFx
M2vi9DBnXXcEM+/euxUVWmUeRhMlWjt3MIqrowS9Y0sODWTsb2r2xVZQdL4x/Vo8O0NzNuOAVWwZ
AQnk+iNfp/4/v6S1c8nVgPK10PdpJol36MkLjaHf3SbXBPOSCPc6vlpW075YZMg7VU8PCSFzzxnS
52m9EJLKz9l9lvChc8PgoQsNQhQBk5c+zv4husS6zRZIrxzzaG7/h51Y2RN228ijY+uzVy76PMz3
TU8JbZEsFMaTpQu59qxDrsFGMsl+42VVZxEAyfMovaOoStVuJPnfNlz0713f0Md/svWqdI7KV3fp
f3PvDxdyU+PF6wwyVpX4M+A8vUhLuBf6a8mLVeZttMpjYjzZmQ4PJP0YFU1QodZf+tz+FFNAW31i
ExZtgGD+PHE/D6BTYasgYp2fUm/NuzY8TNi708jqBUTlgT20NUT3VAWZffTHTkQO+LCM0qv7xcr0
/c9fBa25zzg3oYZBLPlZDH5+seD1RcxNmp3lj5/00nTXaRin+7GnJwBIxXPHZsXxRpEnXLt//OKh
lN7ep8qYDojs+5/Pspi55Mfr6QS/SxUVoKzge4FL73tf7wu7RdSQ3rCRNSQ8wp0TpdPJ+IvZfXoZ
bMKuZv1J0MCFWIP0MRAC2DpMqnZTjv5jB3l+oPuLFbye3xxFZVXptcsDEXy6gJxqwrLI/5hp4qBj
ysUslv7KaG3H19iwTPK5i33++RHL0yXp4YSULUokiZb5ia/ykq9zY+JhBirLQoV4h9U9Gd3h0pXq
tU5L/WsESnScUodovKicF4Iad8osp31e1pw/tp2FtXUjV9ZGkaR/vSkHIx76H+G44qEzJ7+EaxBy
3UcvSuTzplv9JP/7Ix6Jnx8LuKFHp0NVdDjvutngv4drPLqCLHQ/l/V4W6bxT6y8LKq46+1zu6gf
W1ml+3BwHTLT/Bg4znPmivbamRi/9MBl2OI8/GvME54qmu42qqjxEzppGlWrccbOswvy7nIvVnGn
7dz6UDDFGvNhLeTT7tNcVu4TA/g3Q8/13c/f6pdE7Ea8m3AjK8jR659Fiqm7lHX3vz82gejwZRuR
DoEVuZngGuwq/EmLgRN7wcGUmmQnqxDVVlbczfCJNYglZGjhYMVKeTc2V2K+/JRVS/ELARycO3wL
Vx3ScMHAgZr0kNTZV4gzATsFD2jfwi+YFvt+0QsBbNv7zisv8lT21wCQ8+QFDKyrro/popJnDaT6
uTPzYx8uR5jXf3Uhc9SXVaXLrMnbhhw7WBeVdbBN1oWfhTtZ2H5qjINEgNnZf7bMrBMCFgumvZ9B
ZrmM4m7Of3HSYrkeMrgHZdfSyZC6RyQ9/TbDd9ailfdTkvwSc5VcPS7gW67rxnvlUQ+jIUo+NFJL
LvI0+/Q5V9aGgdAxg6AflZodQ5l29pYk80MJDP9oTQCPOdCF1Hvb/MbpUvv0CIR3Va1/D/0AlDAl
FznaEohPKG8IffLGybt+qEY+175uILxrBXWHtdYLXG6tolTRoIhgVogV//+Lw1Bj21qfYlAGGziS
Hu/vYbHM6rcsh+luDklyzyIzbp7PvxQs0v7Ha5xwHGNn22eQJ94X9Kld6vnT2VS99wtmzqb0AU3w
aDEuCusN8Zr2PyeVv8zc65+poH70hhQb5dimt6xzx7UQySGrljmPXTY/SSbMERS24t8bUK6vQZ8M
3dVlgDM4yUF1znhdPM959NLKfcS1CdeqBuyp0+rksse+UVYDrrg7/dtLM/JvRayb6zBxFSLuDnvF
dvovNQfwBQboPdvGQpwwrHQ+xclrtjrlaMIq7uY0CKKm6TrQlKV1V2nGPJ0Tv81ckzeSjpVHkU20
tMbqQa3zedCs11L1uNFbr9uRWLulFdlv3+jkRXQG18vVIAQaMtlpFmXQAeiZKvfiS22thZE6d8B7
oQH5mDaojiOIstStPvnUIZABo3hbzOHfq+o1EMBRdvByff/ONB/8yc6pyBiBFlvjL87e5lMqmyOg
IPv6szBrn37xiZboo4PBj/ySSQ0Gw6S2r/1jPAU3xMeJkU9W0XzHXYvPi8krcHfiZeEjjyK9bJUu
Lv+UCrMPitu0rj4z+9Gp0esxUvCohfIoJ/RnaiwvSeXfua7urlzd45udWPWjM02bGl8aqgXcvJ+Z
vOOTU4xbdasaOpz4OOVnmWenZmDmnQ15u63d8bcu2uHmLOzoxoBb2quIJoeL+1gW87EauuKaj6Hz
6NiAPMdlvsfM+1YPwXSB4kKwJ679W00JeSzi/uiBJ2WcxN8fPYQHBkinn3/q52/luqAnOGHmzrY1
YEmeuf3OlvukwoeEJuxnyEf7Iim7e8lc/YAzGUbJatz/OT9lHp+nlYOgbb0B6x3j8snkvAXRzdj+
u7Sv8vvPMMaFpHK/LosUtoUsUxCIdkulzVffFu9LTnmcsAp5L5IBIPciQYHgX4wWzObRj9o65GQN
YtRvXrOtBXyJbkrn2q8hv7nrmAHXPHGjmWsGgWC8EGjH3UQ/TUX/7vnHMg/dOD3mU04ZniNPWnt0
taZOfOrQu6APIbwIVXJO9LIv7Rr5U1wbwR25vkeFSfM8y26i6xG7JCrwnk/2sy7xGuV9uex+BHrV
tg8/3kfDhDQ6WW6Dt5HDMAkyfW9ifWY3qpIzxx6CEN5w43b0X1owR4kxcR5su/1aCst6SNLyjzQQ
ZvzWSv+4tWa+xt7I7B3s0QKzI/bJgRQkCuuS98MSku0kQ+JFuaPzuUu1cUXVjj2El89mALhUY5jb
ViNINqHRzMWf0dNinxfWkztlKHsp8x3lMfvTkDrbah/reDyGYYr8Y8FJCsz5MIx4xOtkyXdBk75h
hixCKHFEy2Ht8cd3zJykQSH3KPiPocNXiQbvsWq3vYxsynyOFbf77ShaES3GkkXh2vXqslPEU6if
Rw0ruDWICgi7rQ9L1YK9jukCcKrDLIqSsEOGIpWWE6AAe9nXRsklLftMWwbguM5v0pOQSQofINfI
zMM2mf83qf3OkRTjDB1qIpWXeNQY4YOn4KQqBXBaGW/MM/A5BPZxbUI9JTH8Du6pWNFDtTO5unuh
sWPAnJDmB2/RcaacJ7oEpaPOsU1/2ZTl576UaIp1+W21nK+W4jcdq/HOQQCOMN6AwLG+0gmI/mLb
RwEalYeyo0y87SkaD4ZomIJdZ7YzvDJQrIv6zaj1Tc71RzZvK4PCgtKhSilILOTD8auP/9bhfIuz
4StxJvixqu64TGZw0KzqnPQPnhk3+xgmCQpwWJ/UsuYMYiPcc4H+mxoTNVj5rtPpUWJ/Qyep76ss
2JTlm5rmeE8XD7pXlvvY8gGfqoSUMbT+/wrDbS90Ads7RHsk7YJrjDTni2c8LcA+N6NFpqfuqJ+b
poAesZXT2YfUAqoM0IGbDE+B7Q9XP+UmiG+ILirJkIX6s4ytvoovvQibA7OKCbNF9nvV2e+8qmh3
A1OCBBkocLxLTVHXxglwerQwufYghmgPAHq1GaalOtg8Z2VGy1cHJkaNrDLmZIcHwsiWQyUnvqQ5
qMKd46S3MaP8cja/Gjf4qg2pd9h2PE7dVPAWnMOWZfR3GeN/36SVNPZJEjsz5byGx/i353fwJHsA
uIY0PnOzivDFcTuP/c+GKiTQ95VNxxYXxIED19Tr77D36JtWLlVTa3PIPKJXpX2uaGrHA+7TQ51k
5upDDfyzNx8XEV6kCnGVLCvfw59/l2WtjrPHKbZha8BL0YaESGqbboQF/S6ppjuD1txDWeq/Mc1T
ukRvJEOxTWyBuGnADAWhRBqczdgT7nStT4kxl5vQqNM9j01DzepIiY4YTkG6usYr8nwjcTU/TdoN
c8RwBxw4xbGHewb165lES3kX5vVBGUPH0YnJjE1ciJ4PEFVhTXcGR5mdwgPviXLrFe21sOlMVTVG
c90Xp64WLJ1YK6zOeNZte0dv+Cnr+nOfsDy1nWg3pNufFH9gDL2sDHZH8RZ65NFwhweTpuazU4H6
cxHRia3m5Oh75ZFfgLAcfDdWUqHNzaxBJkUyS8cnNnmu3lsoU4spvkWQ9nvSUz2te4ZkpXKQGL3R
2ZpekUeG0R2L2H/mBNhBfWm/Gs/DlzlhZrE9+WgNL/EKcKdCGR+iUd5jGvwIzGmN0mSPQ2Xl+Pph
p6QAqLVVPi74DENKrP2E7qJOb0jkfIddsHLTnmo4Nht3SavjMMFdGthZGZT0QweUSGxLz9/qOu1O
1ewQTau4kY/0zTUOrSMoxs8GiS+MkfmL7rFEjolbnqRHF5ZkxBEN0n/FGe8/CL7zBQPLtLJc+MaB
M7b5f+08ltB3MszD3bznVBaewoCobN6NHaTMAxHS/OCCvN60Mw5UZ/DvvMJ5TkElbl2rvl+dE0CO
QOiHAja8GjJnh33DIUL+B9HnupSAqPzUw2OaDMnF5IjBxtAeqby3gARxBoV+daj1WsoXPlGavZzM
6awzU14J+HYbxM8H1izz4PIFgdK3KB+Zvm1CF9zZehqhZ/tvyVB6lxc4MxujvtoCYx+iNBUAqaX2
SQNDlFYCL1Ldn9hvm/Xug4pHXzBlcFOwcQMN81SHIDhTBjZcTSvmIjWdusl0MEtUroZpEFgyUqKt
T1+DPTL4j6HGbEILjErnyiGK4wkMb9AlaH2osQmsmZ3fqvtS8RJALWMpbfbBbliYHngG1H2WvjrS
U2/tyw7lM8mPMqh9IPGCeXQR6awZQZpiXsJBE2yrLPOuhNy65D+jxxsA8J1EBgvSrptsuXda5uFp
DIOsBO7bhd4myd/WigmKXawDOyBIPHxqz5lU78TzHnzHexMiecFG3T6EQQVkggeH8/LOSiFfePMN
t9K7yeB3wyzwj2OIDC4fx1dXFKc08cQtHz9HFqsduPLPygI4X8GqS8koRm02ftWTjfnImdljh3Xs
YS2/sgQ5IwfmRNnaU6UHgyveNKJYZ5uJFgPqWWIqG6R99GT/4oMdcwD35nP8sJTA07ySmbLr0Vzj
gXrcIMFnuxwAVJS7387IAYMzcrxLF3WxHDDFTsEmy0ZSbiBKpYchMf4KyFpgJK173Ik1LTP3kmvw
kbBSSVPrC3/si2ub8x4sNwUmiKKodpAWYdXWkOrKLrN3yHbh1rLePV5R/GAWOzQWALtjZMKZg6Dn
LACHjANfLWMEQsNiEztpte069jfdo4QkszpVADG2Ks//YMnC7WtkdzTbfGLnwbVHEQ1VTVTvFj0F
kyyofZngXPkUGYe4gFZvLutfgS9fefKfme6XEVQqEtVxShplMt1HSbOsnXFOo/Fvg0OQNKlWHxMn
rEPATRJdkm0UW5QzUgvSxNmjF4xUMLagsVVS1RGjeGdTg7bfpHFl3eOQxxLU/WqXBFHIqKPZEY9W
MV0cLPK/wMg1e46pmMWDTyxOUdoHO8dU36lKeaq5xRiyYiUOn4nF+lssdgYVHZ67KWrqbOFuchIv
QDPh38LPNHjbtC/VNujp/TFyjvsiaNHzm2WXV3NxZ9QMKVXOEFv6DCvb9hRo/3uUzbs5zWMEafFo
yIH6BxPP5BQM9nFCWSR5qO6IeMf0L+7j0HtVAxu5q9c+0XC4jlAZnbIzXsX4YrtNT2eRecO0btFU
x2/F43nwORSkDWcI0o4vABU8UpBrCUxH3hM2CffUdKTUsUjfLDbcLG/OWnPWola15vQe2UX+1I6l
gvBkMqonmNbGBk+kIVFVzbK9N/SJenKsdU1JtDxmXeTsl2YdeQm7YctUAfZTHRwzRqbri+Cym1eZ
yzPehzcwgux3pX1gSvyxakJlPH21kLJi8qPzCEoazjoDV5ETuZ84i5sGUbcOtit5re4KnCrkslMW
0VzmXxQReNQVGBb5xIA2LNPbMe+iYsBL4WTPCQTve0YStHPXSH4qdhDywUdzYwJvOtHRlLU+jZC9
QMxgMRW642RE8VFWy5u0k5ey9rqTbXxBITTGXTdS4mT2NTvrrHZkJo5qHF/bTuYHZHCOXjR8gtxT
eywHlKx08lmHdrnPCMJkku3bDVOwWM76sATUxU7ribqkMIwzsOFCDZuggYIV51rPN6W3ldkRoqeQ
zc3VL13TJWn51pFYhLHHYkxBOo8DDoijBKR3wLrAGyCdPcO24uQp4HfZtxLaP3aWf3C70dql9kiI
aOFdsgrTO3ZKnUicDjudsxQ0iwfqxYqaLOSElF9GEMKxH/PaQxliD77vsbOjXoh9qGw6t2vd7JRr
X5gkIHyC4qwEQpSkvGCgDPs4k2ZaYvVtpuGT2XiaDkabGKycTk7cvQESQAhziAr4Nv08oT44CwFw
P+/PgeGLnRVSloAYUeCzwqIv1bMSLKZO7YgtoNyPMqyNp5kZGqC0s+f/qas+fDd9TEwqqyAOCsXd
RYHkraQ4uGXib20h4R54IHR8NLWM8UsSx/RpiJjWogwwYkyseTPTzrzpa7M4FMbFU3l8Lhwo+LWB
XUugiisFd8JbIif21CabQdkHZpxGJR48W9cozFiU3Go8THzFDoysqJZBuvfWvjhyb+ehoQgoACC2
BVrz2PjYTLrJO9MaS4X41FTAbo94fF+T1C02YZWOUcXKmoIbiap2/gzp66SJKZSHLPzLQSs9VLP/
iOS/UeXI2KTRIJizClZGYD32LMqHgEk64jBtVGI883HDjvanrRjiWzDjQCyluYO0ImDqwqdk4wji
CQxosGAQ6nbkTsAGDM433ZP5UQd43xl5bWcsTIhrOXpiykEdStNGJLLfj3D3okUKj1NHMPKtnIrC
fJFldiRSQO0SdNGt8uAPjC0+x03ZY0LBBAil0iq2mYvXfCL9SyW0/HBSAk4MRB9cAlsHzKUdHmHc
G8j3dsD7iIM26frXmqDnnosKDpscwY8gftTjMja0ohMlHraj4qI6BBUTQ/6C3N/8mYodLEGAvxhZ
qR9g+n1yV1DrPFn3fIPLcdQdPoXwt+Dkd5IO7QF+/Mfvh1MLiydiYizWkoN89Wwy8qHLhbXYELih
+DFAT7gopoL4Mr5Hx6FBu2c5s4eDPdX2QXr2DjYOQPRl5rJPeIYcv0b6vfZ9cukqrSLTcOvHTt91
tOxsezfltqmKhCUNAEECRe8OIGsdObL9SwPDrSEMxPrA8MSv3/H25Yc2W94b1hY+Mzp1cm81M/O1
2T17RpLwyMonQwDyzLjOsRWyBrqmRvpMD8CYuO/71B0Rz9s7vnscsAdf1UgzzYrg2maVddHLxJJ+
wX8YHL3B0MRVgmUnrbTc9rNEx/4sbKtl/UeaZYFQqCbePWXp01a19XRJlnGfm9NzbAchIGv94ixC
R9K4Ubv4oX3n5tfjggiZFhQN5/SxLXxGmVNZ5AxsrNYsanaA56tzvwpbTLfW8H5j73MuxjI+m/It
cwlc+xiuGHhi8ZAjI3Qj3tOpRJQ8S9liqaPCpDVu3LWKDHOmYElwGdjr+3kwqntRmyii1PANVg7z
tqHXLXQdNLL8VWL2jTj5pgd6cWhCwhayly4HQcLYRyBs9+WcToRyuf36Cb1f8w9eIBMHEPHhdiih
708gxiqzf8QTh+GragDS28U5Tkc/Cqt+YaY9f9DK9RzyO6eTDqfTiBVaCkGv2RsNNDpKjs227zOb
uYD6ZUIXuCdXfGRamWHvS39nLRYM4SpnX1sm4BU8o53rREPr7DsYPfQjzVt8V08NanTUTX8WLLH0
MpDQrOr60nfDcaJD8sHOeaNDwVnYlU+Mf0i/0dYqMB1vRgmakfDs70zSdOEbs4pmi0wduJmdaVVs
LL6znmtxPRAL3aGa4xWvnEupPkHBAvyXG6uO5X6J5xNlI6hvddhFaAH3S2pau1YkZ2+gly6B9mt6
bXLOQO+WnGk3kP7f26F/cWW51+WK3K5Wjn4vH/ykMTge6BNrakv38/AWj6l1pOHxD4Pc5IzG7Gyc
BJvlOLnY5mwjWsSQPQ++txKlYYyFZko5CeiH9wGU4nlwxy9R5n8HqnYRBAYuDDNd6yW59az/FdaN
oBvJLSM6Af6Wk/2EzAuq17Vn7lI+Hu/8j4d9el91idoeShc9acH8v1PAx2SSLttuQslY3Hw8i6H4
3eQoQgCpux2FU7hopEETzTLwCmCrMumkaOk1u/idPmproMystMWRpsbHPKXbcZWtPH+cKU4TgmyH
otXCx5ckcpwL7uQfgKbSv8GZ0HWH5WpWw9EJhLMZQrTweCUScwFl3GMOFMK1fnOIZy2ZPCL0dO1w
kDQun2xlv2GrG9B/KKuwnK9szOh8yp4pAWJalM8v2Pu+KWrk/yPwLLnoJJTGcX+1nwAlXVsfw3+3
VGBJ1YL9U4f6XktiO/dOzxc74GShEJDvSGQ2KrVDkNyZ/sxLf6+YrG2KiTSCMjj+1ZhqiZtBaCJW
v/FKfVQMdzfSUjeabnccn4OdyMt2iyjckge4mH79acvyzm9LFxOvdR1G8V9PvT2uh+LBG+iBXGzw
s6hxdVzGG/A0yHVM4qAzfMzVXdfjQuROOUrut2mP8OVz6aBLrEYNivdIb+qQUNy6FVl9J/zyOo2/
2nrtJpoMKidi5muiEvjYm+Ud7n56FRWGD2ugotDg/YQlQFYxaoPcYeHAQDZI46927JcxNew9929S
XiQUg5YBr0UcYePwX8dec+UOGWMk5hnhsf5IY3lMSt78Cqd5c8ptxL2uM4Zz3q7CLH1MGm0oUOWd
aenPwWzN8xDUn4gxJuAG1OLa0uA76nssdb9FaDrHhlYa22lgwwzzn1HUMJs7fLyyH16G2qB8ND84
vIY5/JiIUrkA9Xi5hL2y8Z2kryiNNqBG0ChxButAIs8fAN79l+rucWEM21lzcYlN3AhD4bd8j8bF
N7vx1Sjl0WzdeDsZYx15bsbrQv6ORfIJn5WxNYbkczIn92jXCQlF9tdtDUKD6Z6JoA3VvCvNWwFS
fN8X4KRDXX5kUDZsqBCj5uYyOkR+YgCCOQzibVdbjwCsy6inQyrSTn81VPowGM2XiymfexynyIBi
Xpbd7yk2CRZWbKGakdZr6qv8YS2aTqm5kfYhFsRaqbmatgWR2N0gxr0ERO/IcaQpCu8YAcvn0q/0
3picV8idGmTJNLPtbIeCWy4XHUSSYXqlivXdKGtKLBaHFlaNBDiV1XNi8JqO1nytrTNN7vtpEQRB
Rsqn2eC/+wUMGnnTWxDjGpJOtptlCDLCsQuahlDoxpDTKWYLj0RhNUSyrqGumFT3OtlFF+VIJUvG
gQ/kN2vcqnYXY/YYZC6lxTiSFNPxSyzFvfIHk09toE2ikwWaT7fG+WXC5dca6K+OP9M8HrfAqIjH
xfQ5zIv3NDW5sa9cH/hOS4gmt5YnwMiPsqKN3HbzWxFMz8pHhxv0ix6H9pnc6b7RwztJhuYOT+mL
R4JqtuLrXMfXSs7PSYO3yOviZ8YbXPzsz2xGfy/gPjvjZ9dTDKxjq74b3kbL5DJPirRMM24DKjGj
PtDzxs96uiTHDi/nSE0gCBi2V267rNf6bxdbO4oinbsBd7aY5YcVarTznn+wygG5jVb8Xcusv0w5
n1QI0pQgIVODjILGO6uMi3+/8BFvFCOfKNHxchiq5KsJ8vXMl347ZNAPbpb2WJ3CveEGdM5YnJHr
jhmkXK9zjDInIY9L2/PNF9WhcLjzYwUECvtHOnj3pGCTtzCCxuajZ5v1tgaHnw9/Z0SAzZSY1rUf
NJupn4oNZuM/szP+l1VceByN6bT+1kmPMWBC+Cxd7y0PuXAXVreZHK4PY+l8UOsVwKeLT1bHmEnU
CaoiOmyrOQUW+aExeutATtHmbYKbh2UjyiaXChzMFiSW8ghb67ANFu+XHKldHQKu4wlk6ZEKnE0y
5ntnmMHTO5N5bEuOUgshXBNXwGaZkBB5SSeXfQ4/jbEjEg9HnFRIXgTHArsQjXNu1Evnr2LaEFrO
n5mr5WYxe0qIrPJhQCNlXDFyxl8SWOYmUhdmIK5cVB+jVKHSz2wY0hGbYBa/sLu/OE7y4hosann3
Ch+U+JM9kqcfq9+xQRt9ZsBhdwYaBJrA4nLfDmffzP+qlFaSqqk/udm9BIufnbDMAj0Y+6c+DLqD
RMjOTEpOnDlAn3QRhsZP7Y7EJljRRTn/njQeJftvKtQ3n7m183Pk8DxLuo8WL7NNDwiXrV7uSMod
wjkXt5K6KIPCkmwAFrK0B0ZKUDv7IIn4jX4In+GFI8LXkOVKZut1G4uWbfyXz3hwVHsmuTOwDqwj
Ba+XJ9S396BFZBY29+Kh09E48+BRmD2ZqIGpGNy973FGYqksoXwVnXt1BMcCtyRuuSAO7bnjfsRa
wYlTH1mdzBHuQCQQAXQsnrlfc7wDrJfkwZ75LzsNECBIHxF802bXi4atY4wZJhruXZFPfLQUcO2y
Pt25ASLJqLlZhan7vIQjGHNrfh2CNIuSojmjp5W7rsLE0Y2o576372PtXSXDrQtSz45GgSyyLArR
u/5gmlN7hcTFdGzY0XxS7KjlbSkRWeR2tFhrRFr+zqh6T8ElnTFbbDyzZPY21yCCBIGsmEo+LvFb
k/OuTYHqLsthNIRjgGeAUootsYyTIXnq+4YNib7ohamvhxDGIJd+rebecpAKOBPNW2Wn14KcT+SM
f2wndFcHHU1hhVXskgYR3ms1NyErfeo8+8BkN96P9L1uFEfGzKTmJA/6g9tUYlvYBZN/8dqmEzA9
fN6Og7GZyOSJuQe5iWVNonrPtaSBSgTU9+YpkcgtZL+OtlPxd8ATH07vMbeL0PSrk1V5z3ZK8YIY
LURVDh99TDybYUH7p+OKr7M3Zcop6gI6cg3Fg5iwnFCyVR7GADuHMWmKArHEpTS4zVASNrGFvz8m
Uh8L9Hk/4Fw6NCjr02IBlZgazeWLwyeQEP5zrAZM0sZNwVxuC9YIWUCl/BspfsP549xQRnDaeQkX
5+G1wj7ZiLh4kk15nAQdoYaMOfm0wWlGAOAiH3JUA4bFklYchvKjXXgq89h+T4RTncNVG1xlFE9q
kh1T12DuChwmpMSvWttE0GuuQHGIRMCD3QV+seGy2+18OGA7PvdTUBsZMcsx26ZLdTf2wt4yCd8M
EnKo4iq1bSqUNnTAdC7KbQDXJdIN/ybf5zMgQCJY78STQdY3lOyxwXy/dunsAhOhXOFsyfKFJKma
v6oYzn5YDe2Wvky1691XjBd4Nv2huCLeQNpwGl6yqmtoq+AGp9DJJ4/Wn1DUXzkJdLMLTCgGGrwU
ntYh48sP1qkRDoH6io9819Guwz9d1Kh2ZPm5SNPTXYnbEGav0+pPdomV2UZDCO6AO+oWJm5880qH
SXa5XL0iuOtnY9uYorl4wliBYN1/ZTgtW9LJvFD+UlEKsGyqpEYSDo3PBNDpoQOutAmJBZOKRHoe
s+UikvjJtEHzWQDLZk2Hzf8wdx7LkQNZlv2XWTfKIBxqGwKhJUWS3MBIZhJaOTS+vg8ia6atyqxt
enazCUuqZDACcH/+3r3nGr0d0Q3y2RxMjQKiJOxduhQRqr1nrlksUI4vyHhpdz00FzOkhyYDBzHz
lIuFnX0N8ALWpNTQ6orVGrou+S2KT18Ty0mG1H0zUgOb1MnwJiReS3g1Tac7x9YnmJZqBb2FfEaA
c9CswFpNE5gwgIf2tgARxnXj7AmjmkEt48KNi1tZhdZKySm1g0b/sHQs5PHdaRXFo8QxPVa5hewg
4LaGuhqGcvJmCZwzOi/sx8UOmxQEhopwQsgOh4kVwSDwkXQic9hFEYEY4/iHo1y6mCyuWk4nilIP
RzcfD9h4rXXVjWshOYN0nVmvM/bgBlfUfuy0s1uXlZd0+bNRWSfDcKaz7KE4BW6fLOlB7rI4BImu
jNmSwgTcEH2PoDHubVhByijNxEMZ0CxN+0D04LhAYbi2ckPs8S5yKwyJv3b6YSu6/kttidNE4F2g
YbIutBypN+kZrLJBW62ZZ09HcqMWU5IZHmUw2gmIKo0VG9vpJc3Vjx5H0JM/W0SG5Ct00+wC+Ows
k28iq660KrpjadFCAnKPSWpIsdjQ1EF8sy8AZ3uVaQt65uFbDPaGieF7DxITiW2NDRyL7Ro55g8D
NZOGR3gR5uBvrMYIoNUQ1hW7pyTOTprhlyg4VWWFrvkWYPyJ4kgeREavNFW1165Xl84IaiVvuj9t
VGce0hCSlgb+qPod7gyKFAM9dSc/8oRJT80aPVlcwlHKId0F3xxwL22rWdVoTcRaCZrVbV2s9Wp8
rh3V4ixBXZLknAP8Ml2GmBj0zESN09W0EjFwBYFZwBqcnv0gBM4LUhH+bNio4G5LOpJEBWkioD2D
Ys/r51htYKUcnwMcBOkfkbv2EiXXh1IUzcqfNM8EY8WBOHjGOYuyPE0FOz5ucWIPcXlJIPm9aZle
gDzVCRk0EAijbswIw4Dv7Bm8eeks3h8ZdDRhf9MKBX+gaiAcCVx7bxR3CSLGbjaJjQgN7cWHmxB7
5EzVHBWqrvIOZbpqaLMSOD7GVFSOZXjG8JMm9H/19kkNJANhLuehIpU2UY3gllgq/YdLqsTjhlbc
UUX4stBcpVxFCGK9rL6XTj7S/YuIY/etPVZm38M0sfBbLd8WmunhSbG2YgrWDGjEyshUGgDGuDbn
vdtqs+7oqJz2B0tZFzF4bhs+P3rCHprMmCnZWlfsZBUO9qLg0MvkDIlH9wXjcDbINgXxW/haKDg3
uOCInC/FSKBd2oCpYYLsdFPq2aSuqvWhMtVXjTYjZMsAiQ/VYId37IiT7dW1qIxYQjyyKuFtafSb
ZVfchqY79VJHzk75UNKEQgIckjMWuquAUzv8BtoYw4VE3ghWB0c2GvrVQgyElSqd9tFNSy166mm+
B/zwHHUH9jbTgM1yWKmpstJB6c4BPcf9oJZ3I8g2HU5SFjzpHoaiuWpaw/HUKBus1PY75XSF+uRY
JXg2LKKYjhaI4lOFtHUhx+6slC2Jj0LgzLaaU4n3zbPjq65cNTOE9qjSZzNqZ2tQOy2mUgk4MDoq
FjdgwOZA9LgcHdd7cC4KtUeqJcPgisnXXCDJQOXnQqCYjX2Qgng7UMUhTYKvM3DBGQPZxjIERVaY
QXN54LjIWWTvSpl90sFzKzz7UJCtg60YCo0YhQMQ4l6jsq2tY2TBIjftbsPhCZUlCZXnjGE/TZfn
hy5Uy1m6IAmJDfhzdCmhewhR0i8DFOIM8GnpPb6N6jA5oAJ2Fg9/99y7mnnLTdxzGU41jroI6TNa
tRfkSQBowbvWmKdoCsKQ51WkMoviNaaqmPXZDZ4L6cyVS/c1gBgSirNRqXNv7Fv1DQ22TpMtZL/M
NALY5xfCMHtarhNSQKSvcCIRrCfImq12OCXRnP1XajuJ4vWlzrHZTaUg7BxqRUEQ7SEIoRuESHlf
AKhwHpjUe9fld7cFaaYr3fLxm8nswWUh6+7oF7HDzpFgy+zC/LlzP1EzU3gORb15UAeom6MVwBOi
WPkRDf8PVTPjmco1fskiIMOr07Fcx6ScPN4xKyqGPUT+qzn04/EhSYVVIpYPlFyPBIIQDyPw8Dpm
wJIaGt/ofC/AJMQFO7tc+VBZsAqNEUpHDT1lp8f6Uq/M77/4tUw0gsx1wI+0cql0qOZxFmMuo1na
glaZNdw0Ncjg8B4e38dDPtHkCRtjo7XyOjFLeRrcTT0wdO7jXNlC3d6phJDcC4bAS4IqmGEq2IKt
3D49fr5NkQi4hv1qDngWA3RIhpJu5py+jhb7+kGOsUeYRn0xwGoHWPT4aztz8mGaFPwafcB8OHbx
C2ZOSGEh8Xzmg9+rPhI86aRvaesG1KQkOce0v7bUU3/yghoCpgdbWdGNm0Ah1yJwzPjYd+lzX5c9
Jla3xmGHESexMflx8xhsYDWmOVk9s0a+i1pVd+aAiAoZiPtc5zs52+xa4NmPbJSMaJd10gY+BRIo
dpo05YKA5RHxdELufT2sBOYH0iht8LTj4BPrzPrYo4cjY978PaQGTjf6uy0oqzFjV0oxCq80Lf8z
E0AO5exrxIADN4LwUDSi4XACLL4J6zI6o1JEfRrC47emNLn3wvHGWINzNNlP2sNEWWfVJeejWqLK
Lfwcoo8+LW3VlF+tT48YtUJ4y7XBQGbFWxdbjFuGqJnehpiKL+uvpD6XLyN0Kl6kITgl+Rtt4f7U
z8D8VM99ZLDtdejtd9UQnGDaocyW7V+GSK1lx5JE4mtcUWbLKcB0k40H7O71jZA9i9HmzEMJrRap
XoGyNs0CT+SIrVh6rEM2/Vb4/HrELYlBl6sLCQdpptgpw9AtXvWiWPl+V1x1PSngymdsSE1nQ5aJ
Z4s7PlU0doyxRelsFSVAMjtPunWzMXCM9uMVFj/jDHz1DzxM1CGnssL4pKVxp5ExOxNZ2H2jA3I1
edSZLCwj8GNk7KmfdJuy/RgaA+Er5csDsG6PEcjH1BBn6VcTe5d9VcycdcDQ0sNYS2Liad6MY4j8
sY4FxrBeo2XaqXTD32U7cH6MW7g0IBh6lImLCOyYl6aAmPHB7UnBNogEdFNPaAChAxHKpQjceG+S
X7doWICvBvPi2QP9eFGRJqzLMp74A20kn/gaHohxGcI4MOg3LwtuwK0z9t0WJW7GMXlWCopsPNb0
qsLZXxFAytIM+9LPZl3Q5KHnG7ide5tQZzUNOWjPb4kf1hjWE7ryfB/eEAa3Z0UJ3TnijX/FgAKt
8pTjFPda6TNJHvt9IUxy6mZUH4WdO4cW53cllraX1+jy/uunA1X9AndgX2TL2IPDc0oafPiJ1HyX
YHuPhkJuBF3I9VBo4OCBgZ/5hJe41eGBq67muIk8omGT5btINV8JhPUeeC4pUNg/iHRDlqGMaKZ5
3QifhlyXCxcKzmNBxFAJ+iJPPasm/LgsOf4QS8EhuXDoWWHw7IfgL0qtyNZV1qnHx2ZbROLbbMMO
kkfcH5v54RGKCY1b28b1hdHIkU16Xt//90PmvNs6QW9lX9x7egnUS3xJWP532YMUenw0GXFO8d63
Xrt9hNgSkilxWzfIEUouAnMUxl3J63XVyO4jb6hxERMap6DIoiMaBr7Q0dAwEa1R97w2GhIEZxjf
TP1gdaG7y+3WX05BFr+lrc2o1lI4WUhLoykxR7Sk3XfnO8Z7ZFfHTn0bKj/6A9EGHYdGi/ovNagu
THhq/p9ADTFbWDgASLd5VRQY4khR3unxdnaFq6YaAk9LUAEIpIYPhkyDQGCh0Vk3rKqd8Y76izlq
r0mWGScZvT4WWt93U0hq9ZstY3XJmuJehtLnSeTBFZqiedfBWPSJWEPYZdPvq/yEqOwGk15ZCSPg
j5vpnYrmf/RYQPYYIP1tDtJv/UAndEF/HWaTWxyP5W5U7PAlH937CIT9PFZa9NJGBFDadgzQff6i
MfvhTHb0Zqgo1ScW7sZU4oOD2vxUDElJ7w1X/1QDb1a6ObnY11DU2sSmNKkcNn3cJ7e6ZDGuBR3d
kZ1uF4/m/S8bLe4hAATBjFdJN0hEoHH7tAiiqrtEEqu8oqE3mO07U64e/m74ldO5KNsZVmH0Uxqe
ymCouKI17++bg1+q4FDMe71MgEykuY1rGzRknbcvMU1HVG6DchhCHCtof+sjscDyGCWnx3qiBPkA
jc4WOFZAECpUIYuMG2X7ALRPozvt6FNwcGgZMdpJFX2BM7jZrFjHCtPgQm2ks1NVcrb73oaOgu18
HRRyOFXpz6PCydjXOL7CfdL7xvaSVEsOf/f3IrHHa+GUr50wXfq3rEahwBiI4KMiXV67l6TvEG4b
i3vM7HWySqJIVDFSlgY6zZp2Z7mSaU1j+HgZRpve4+jvuCjlsnX9dBlhMFkxPN6rKKoujV8wF5/3
JWZJzu3vU0BUqKD36cqtYQflrxFx4Cy2A+tSl+VeiedMFVSueysUr77ipxstYu6INgAmHlyhEqX9
1q1lvGWLpfEEzIjXcv4holauJMfMIQvFzVIwomWJj7CE5R8fMVoqmX2LR3BnWxDCrZ6QAFr0gCw+
ooBfKjjjn/Oes5USE7adlfUxtvLqguuNMwO3A2vJ+IbHGw7b/DfZuKraTuGwht3do1ugHcvCWvW6
Ko8Pbkxrlv9E+vxFkhl6rC5EH2TLtEfFzISf8Y1Z0dkriaYJxXfNSIDbav2A/CZMhIgjFrcuKMEW
ZOYOmc85TsNy+cDIaF0srgHxtLmP0g+t+w9AEe4O/tGb4QbXNJgKaV4eT0WjyV5uOnxrLKs+Ubkt
xlzaSajPanV8b0Nmt1ldX3DhmE9u/wLpYDOlcfgZpEW3TIRGfzKyXC9RmafAr9k8MKltF2VemxjX
oiV0z55jBzT8kRUGbGCo8WyX/+eRBftMhwG0YG5uD/buATB+rPpmSK1cBfZOQ4mElzICxVPBPAYX
COCxppx8nNvKjqhZxBIIx+eTGmKqYF2nUbGZgyMwP0Q/Kki/Av2/N2SUtGj8jC0uZJTtM3i/83ux
i/sOP5RtIT+smmHdWQyjuwd3QIvTHQnRwaw5i9a1cGPOJZTI1uw1BjfAQKMavmoVUUue6EtCk4jC
yX0oJ3//qeAMof8iV1pRma+GQyiMG0fmFoWD+do5IXNXPf/Iazs55iCsWI3aYtHmlrHSZgSmiWHp
4EfV9yDwPj1ok6NEx6KODfzfwrGfxrpxV1L+kMuIJVVPeSh1xoQgape0HnuGOB1aWox+npOJeKf4
/rMJcegiWXuqmYGFHJVv7ei7FL3q/k2h4vWhREcMEmH0jm1TeCMVInItKp3eR0n0OBKUjq3uiBxR
JsLilX7Q7rkv6KQm1VdZjQpjeLgcJjjNBcnPdPJZKx+rJqtnmbc6I+EDGLViyUGQ9LeeQtApaBw8
nlWqhQdEvcGqKQFlmzaspF4xXFhX+lbVgp+OtrGXjhnD1UeyT39EiJJtXeQ8m9G1jlHZRM9Zc6Si
L98akVH/SCt6Bghi/113BBfA/JOP2N5oCmrPKVyx5La1PenUOdHxObeTZTwJcChVQy6WHcpvXJlH
TWVWHmHkvvS+84PpTKcRZ/3kkAqvtdX9miLRelAYaQ34wn8uiPnsQmszIWRZooxuL0WjbAcwegDA
mYQyO8LpmUZwrwMOZFnoI9VuQcnNBbzSEEfyWFQC1WG3MJsVt+50DvSJQSIrWW9zdXfhuMkriqrR
wvRshnR889zadQhkjsIdPgIC7w62OTkH1sgEAgwzr5Q19qlkPfOzqX+udQ6pTipeWbbi31Ha3kSW
OWhDgj2TtXFV0tXfjqUmzw6X7SKRjM6GorVXj91+HnLTZhuPj+c8Nk+5M5RXTVb0pjXqgkfKiQH7
fjc16u6xmZmzfVoKlduY1DKdmJY5g+Tx2bEK3kmL6cA7uj0viO2so0DeC63XeZcdl+jm/iZSfVvN
sVZVqd/qXsEEYHX7SJ+RCNMRZEm7Rn2aPY/+OAGKoIJKOf6Zs+EdwpHBZLEDAAJx8a5BZ91zw6CL
mlpqdIPcFVPt5O2/vpCkvrklUY22ZBVe/bmlMKb+D3Ix08Nw/U171fBkX5gpuSYwKU2cuksC7509
R8rPDrkNo3HWLsVIiKoqfdR+c1UR5s7eisAu9Jp9M/L4CT9cA28mcGazGMtJbYUrcmkZg2FspYHc
yWWuprtwqMmUa1P/1LrIiyonKa9NwEhWZ9NolkNZGyvcn29oK0FMY9lemkb1MyFA2KVoA9m3AoeT
XLh6xKFkrsL0l6yq3RRjjWR/DDYm8QCnMu8oc5hmYEmAlF76IXK5wVOLYdwqFRFvM6vtEsrs8hdJ
bArXa8OEkDVAsPMBOpG0BuH8oGSao1ah7YSzW4GDNagrpioxGUpV9WIlY0wTjo6IosV7XhhoFC1e
1senRr99MaHTLM1MI5/L5oRcu9FH1eWbNEvJfsjkWanNj8SiL1jGrPu59oQ2sH8xOwBxRTsTRR8L
CS3rc9bQFVYL03pOYvUUhXD9m9yEAp712e4/KGH1oB+QYFrak+Pfw4GZ09kyvyaHZg0B2xu/wkW2
0SvJ5nNN/LPrvGjKi62/SuO1Fs8oVBZStxY2znthIKqm5tENZcV6S4rMcp9rW0KCDRArzabJt06z
ausKz/rHWN/q9jY3ev9D1cPcptVkUlmIS2HiclfSPbngqJBE8DoEJn2PaVVRcQ34GCP4o4i3qx8o
Q9EU7RDWbGl2f6juLJiVZADUI7DNylmEBm2OnpClyqhfyZpkDhpiHkScfq0b8YRuc407i50n1p/6
wf0qdWudF3CFpqJUlklgXuuyOeqAROjh8yxEvE3xigZFBxrPNrMFk8tvFEovZBPy7s55SE5u7gw7
nkE7Ar1u0t/Dtlm4Klt+7MsnDpWwj5ga445u3OK5xnEBjizBP9LQdBnXClZt5M69n+BqD8kpgpSq
OUw2K4MJ1kQugsi0daAhake5qRgqKWMObx8pottc/l+yVPV/j63VVdPQVI3hqNAsTfv32NpcVqXb
DHFFV7tY9bS7zuP8kDjXpKbcr8RYMrziwdZKHiz7nx8+Phc0JF+qLjIYiQ7+RPd2bwQVkAMlT0l0
MFSsR6Zp3P4+lFS3Rc+x53/Nkdr/TPe+/iXN/lvY+L99+D8LFv8fBJT/t9nj/xJq/t9+1/+PCeUu
ud3/fUI5L++ff80nn7//bz65Lv7BHWkzOjItVTUdkxig/s8juZyv6LrruJiF0UmpGkjgf+aTm+If
yGaI5nEo/CwbTuz/yScX7j9UFYMc8nGBQtbkp/4f8slt7d9jtYlMF2iXiDg2BRpzzCD/GmNia5Ct
oW+4S0ABF4TUh0SW3CsqvKqnrqygDykGzJMRhBq0Br3eg7FeaElI0UcMFA3XVv5uYlrYRrJLdHCz
3O8jtGnfGtDmC9jl77F1CoYbprbIIZqr1uCEg66SoLSzLW4MaJwftvYplLNvdR6ngeXYISxk0oZS
CMoKYK7mswwhcyOb10b9M3vTmgnHgrJISF7pxXcFWinOfBoPHYqd13DCoIENMOl2Nb8BKSI71xJP
IG64j6ExlgzcPKe8l9WvvI3vH1nwXCI3doaT7j4RXWM0mPRQe2HEijR7WTq3vD4ju7RQ9+n1BhPp
UqOksnRcbPKklDeGorYbrBR7ZSOS95WPPD25KAkCrPchXrecKV5hv5X8p3rLVPnu4qshrKj8LOg0
itjz223jR/grsITh1M1pG7rMelVK/vAkKZidPdM2VtcdWTKJfcCvi4ryTqgdcQ/x7DghxWPfaT92
jSh7zs0Y/jA384AI39vE3IvwFKKvAm6/AA/aDqg/rFVCcxalAqfggOD3dhMQbTqwnWq8aYSmqc0s
GOJvjBGwZMavnImy1N/1oF7aBrAbb+zBMziwDuqDDoxXRzkjfkXZNz5Apnp7hMiryE1IvgeqpPSX
CqTWVFFw0N9Ebqe6+OAG0g7nmidkpjIyWSUfMidqNYUoMqn62pfpSddvmRh4E4YVNi2pGjxXdRcZ
Lq8upVtYoYjjULYdjaceu79FOqX0YavU6UmMFgcvpvWEwKv+ybGQivvLlD2yM7uT2yoL3NhMNvqF
7zNestCxz3HY2SLk0CUQey+qeKdh44ydZ9ddDcaLIcxrF7a3ybi4Bs37khNXyEvVXgaJHLm7ToyT
wrJB+p1hmb+USFlMzl8ZO1JFehT4sR1Uzd9d6Nm2NzpHW7zG/i1EcRZ4Uu6UZmM4HwI3Pqx4CGcL
SW5fyi3Sx9GC/tJdi2myq4QH6YAsY5AE6QuBuXs20GU8DGt11uAy4phtbQWhPGrOMJEJZ0QpEMZy
nRvuUlbBTsEMVYa0rFsi4aZ1SyCLigVhPr4kwadtbKx2VW/Al5wadVU5rzG6EFFiJmsH6Hs46opX
hAXr6piXdPTfncA/h8Ow1KOSi5f7tWgXHGMOaQROQf+U04+hv5Adt2EW0SPg8uvEq+gIZKSUOjKj
qFxapP6huiMWwKgJbkAjNK1zdxsZzgH5yLbp++e++W3UuLPphHXRLwc1lBiYYYXJpsDWSysG3SP8
dHXPcHGtDHSOP4Wboz96JoXJiUluNbkaCUvo6v4jTvZN+R1OXzaMfJ2xrelz6blfqXGbxvTeSQOy
ak+uM5gMXm+rePFxoUmS2qpBHDiS0tew90nwZDoT53LplVq6Dk19m+Z1zCUKTUu5jNrJQTLKWyCZ
c5GelP10rEQ2+htD7tUhAYehY0A3d0n5VdvGMkT/i3lrNYhubUIFJMysJ2hAD8Go6LcYDTfZEpkV
cgbX1rDe18JM94LlIpCgzifj5Ne2p8Lf5GiKhEsFO3HAPoqmg7BZLOL11pfTF3PGVWu/TaFVHGWN
i39ows+OIipGlRl3OSqkNNDXDQQuWNUkF3ZNApUIUAQqRw1gKZZ5Si+8W/DzFoaLM4zO137S7JPp
9tlZUEX3Q1luNH/WzRfjVUpI1aUWLUXnoBqdfouJJCt9tIaNayryVOwVaM7DwtHf1Cr6RtGHOlVx
cOAO9l43o1fdBkISB8q3y2DKNoN0P5C0UVv+S2YmcpPbCM4smZqk9oDy7jIayE9jgkg5rd1u7TAZ
gTbo6QRvIEF36EfXaC6siIWcss1TnfaPVjPcR9XYL5EcDTts6NHacqOnhK0L+SP3hwHtt+5AhI3U
1aDpZ+X9O40t/KCqwwmyiH4C3LtblvbMQVKPhgtY0VVMW1otYETcjrO1P7Q7UOkRidgY28iZxnUz
lCS7d1PbeUpJFJW46aki1yE466zYh/mAWLRh2kpM0Cqsoh8Sz1pXlGsix1OIC4W6q6z4T70eG17B
qoyQh7UQiyFyLZFMIvtvNrX5q/HfB83QGeOgEuzTK9r4BIZD4m/dQf4e17ZUQuby8XUa0SgQnZrt
mo6UIlr9aFKp36Pm1o/iKxSBuLkmO7hMlHbT0n9jJjW0+7ZU/wwau16FN4Wx49lXI69piGCeFQZC
emZql+e2sn9Y3GiUaXSknQjnDeKkOyxd+97K9OxqLPYR/Ak9bVq0rwgh8ESQkDpuADIiAs6cjsmu
7wnMSWsQ5i/wJqt9asMYRQKmj9kAp8Xhje2sZdkx52qyZ2YAkAq4MqSOzIU7usleiWd/mdREW5mV
A/HsjfqdO8CtWcSMfDuorMmNjbt+ZCUxe8HNIcJfVYZpVydiniZgs+nizsH4l3Nkhnmlu5iKbQJl
wlBtiUxMa6939NcAI9Qpjmx/63egK8fmu8qCdo+vZVHz4pDxPPsg+hVioxg/tHw1iyJlRKP96k00
20zxqRm0bJfWstqifR3pOaK+mpa4qBsUFUJsnCE9sxmefRGEhILG5jnWzrJxtEWVUSC5Q/ZpVhZx
KE7x26xadd2TRYMgnq0CvJg0aYzmYXE0DOBy2JnydZMY/UXNxNMYJCbcM3QrkcH2gih0WXNN7dzU
ehKhTyqGVJGCVCRNlEupq9jG/bhUV3SIOZw5ocmUx6B31kAKFmVPxnUd7FrEoku+jQmmjNBvxMGr
ZSdo5Y4OFFe2PKvxwC0BIoybs+Sb2VEdHJuNUSFIIbtAq1BfO1rsxfZvd9Kf4GpbhKfRIbG65mgq
RuPVbg9ap+hOXVHtVCJksmjkZO9+ytY566LbKNK4wttbGcRKevQcYrLl670zK8EpBctiwKA5t03I
pzcZhGxjecwNguCDzTDLTQBSpkq7pLREV1z5BFIFXkpjPcimndZ8TuW61w5Wi/pnWhq5usDaujB7
exZYg6vcp+EHOCsLJIz2x3AvLoZ1ioaUvyCsn5yMdo8Ns8K8yFrnj7xkwS7Ij66qbJTkx4rPtKrP
WZdxn4A7nLV6+qq1rp22R2qHTIComWJfBqQ2O08+bk8mvYCFZ0Wm+BxNySF42NNm3upGv0pyfzsy
AMEwCryfsWX2qRhyYWZcvInHOgOvCI5A51BTtMtS+yWj95HgnofQG4jrdKiVCsUJXraCwUl1p4S2
e/kLsPwCjJqnWB/YPde+da60eo+PQtIsSJ6tBv8hV79KhE1lrdvuve7kPYwvw0T+uL/FFO3Nkg8H
+IIBqLzhbe8oqTohKImvbatCNRxWNQHfdm+si3qPpafAstTb+loo6kGohKQUz0KjA00y7nVEJBLC
/Um0szm66xoIKdEUqkYf0vRRH28mxd2rEmZLh3xPIYdaO9YZ0Qjc2NQ+xabUF6NqvoF0WQ6UE7jb
maEh/tVmQgHIHG9wtqJsrkzFlxr3UI75SfqnsCmX2XTxdYx45rRmaqGHX+j3uF7R1kGO5FwxMDeA
U6PD2nDUm8rosm1DlBH6SlrfmJCNdoAe0q/SAdpVdnLccTUNv5PahP/BgQtIRdj+wVC3GOnCxzJd
D+xiaMcBXiwSdx3LQxB8dtIb/KsKWCWi7CTJDdu5I8AAOpvE+lVvpCYpbW4TMQloStv2RdGJAiPJ
oYtffbIWAip+d2rWKVudT9sy1rVdGsGx0xnswg8AM1fAyKslzQ+xijJ7ndjOtjZHzlWIuFU7uIQM
Q7pSbHxhI5qMp9cW+gX78iqGDFenQJlIjhvQytrFDrTaFTsPI0mehW5SpsIgGhh6tvj0dx0eEcc4
03nSimsp2O2UqxrcHXHtejgcTB9Cd1/12tGN3nWSvkkz81Rj42YznSre44pedWRo1Ymzkv1vKyKe
xFpm8uaA+q87fqv/kYQYVnk9S7v3gGpR9SZLVKqeIVD30hcNECl2yfhklecODbDBuEwH2pvX5To2
8p0KkxmBNO1xfdk4pxbLgKMUG4PgGHyGYexV6C6H5o3dawFWBuHPNSFua2zOobMTsy4stvapauxV
HYEKtoOJQb1czTyyLIu3UfY25mdNm0iV2hU2vMthNTM33eDDCigI4EiX/mcbu0tOm511MSQidmKj
PM1+qYCeNl3lRZy+Kj0Ui4irFph0nb6ZsnsRDEBa28D+dtE1eGM0CQ09vOQl7AGOF8ns3RJeq54C
JtWz3UDBWmZlK9/ZRl1HTtTzQOVj4EJ38YEZ1taA2qAAoJpQenFaJ+hxP5b5M8bpVRoHi5SG5pQP
yxrnxiDLp0YRz75P/3L6GirzrHOCHxA601VgxJ8PB5unamivPquECDHgNrOExW7WmrVNaEkMTBWG
4ZCpLdzm+9ggbFW+UQGs04a6JqohHXGC7d1qO8h2ldOC8KNtqZWbmGBAaaUVM6zwEmDhyJ3sOgAz
QWKzCItLnr33BPpYQblTuAeqQL9kffxVRCztWmCvR1R1xI8dhp3B4qXFl0B/glC2tcN2Y5PJMfkr
M7Q4TbyUw4hXJ9iN0IJ1aGNyA3hjb9vKAUQ/sGH0oJzhs67lCEkCBFY1paqf8imFk6StMnTfHFFe
SdXeCUveSjZmw6mOGXbgIHkd6SgMxQFOPJ3gcmneTfvZrJtlCcJojFB54Od8c+PgkIbygnXXNog9
skrgme3aDdl1C/1mq0fNLRGYEq6gEUcX2eKDOJ+DLS4yRJPM2qgFwssVe5brjycEDqtgkACl3A0R
T2tbZQpmvoD/5WIlFjalJxQEINQy4zfI+YXd8hbXrzoySRMBd+grv0dHWQ8Qf4vcuUX2dHM4QhIK
tlac91i9BYAyzOL3YD3X05uMjX3sEBalvlhkrkZYi4VgtXdZN4iIjzvPqKIck04xIwoP2vhTdUCn
ApoWnBLwM3wz3Fo7I56HBo5aG0rPsilkAQ45A2YgiGQM/k9hypajyVUI67w2h1+jA5p88PqgvqQR
tiQp6Uh0bw4q3MncuD2XHqIm+D4k1Vx0M1irnY30wVoZ4h5lWxXxPnkcBFOfFQ5MDTVHBzHPF3u8
B6tXTRAvqueelr/HrrIMKZXNqKT2/TO4jJTUQ4AnrhM/DZ2jHD6q0XuZH4O7ADi2D9AHw8DZp8nI
SwUQwjjSTsF1Detsg39p1aVMyrIvNffXKap1RZjI/tyzjzOF0LNbOO9kZLlHxl2tAqAi4jyZzFbZ
OmebIDM4O+VgOuNr8pa83ZP6IymxI71d95QZJDJv6ZlVxYuTYvdm8CRVD57qtmAgryYM04ocYRF3
sV7tbR9+qT0cC9tlJxJLtz4rzs1iARS4p/6kufFWRFstdvcz0pXoxaNaiFXMaayEb2mgXYD97I9X
qNAssCyuxqU0s0OR609Fz1nxakzFUwlbPd4XWb3iruCWu0fMHAZAl538csP2Wehk2fUjM2SDUvGH
SIGg9BdFOH4hCeWK8Jl9AmEMcAapmafo+lNUvbCPyviX73619lfYnG33OdP79TQCSMIRnbU7N8s2
tNeAoGnK21SFv7BvUCEV7DXTyqiGbWAU3jilWANrLzdWlbbv82ALKmfpPjkEsDEX0UAbLeowXrr+
UVyt/+TqvLbjRtYm+0RYC0j42/JVYBl6UjdYFA08kAAS9un/DeqfOTPnpppiS61mmTTxRexor9W8
XDTVuoyQR8FNi/7UTI95htzRDuXGG5z9xM9ouNlBJgM/wwCY7YJpn0/ZcKBbkxsPN9I+PSf0DTmV
OJk7qPCknEi2kU9h8SCGJuPkpUesSsJb0YnV/Yy1L08UQuKTyr1zKmv8o1BJo0dd4AHrdjDy/MTa
jrM4tt2wk2T43KQ782lYmRMGCI5sloFNAPIlmfeZdVB4OtCNY0XcqWhZWPBdDNgz7f1ubimioAzM
5ExIuKjP7rMQlARHlVL3P5e8rd3G60pSIkoaaNZfjTDZwk//rGOyGtpWYI+r3a1qgrThctv2pE6D
cuiDkb5wMT61ybcOD4qP2yocG27rzgZOKl7CcFsIQsHixiSbZ45+lnLxFFmUyr67QBJjkHvOQllA
YVSYdevpmkXNYVosKmQuJZrENKX3D3MeHynHJGZNpkZyB5pSrv6gX/ruVOTonNk1NYG1JgAUoDKn
fNyquLqfFC3PZKAtrqQFdPUIrPenUtSJFbobYCXc+cMOGYS7OYVQLEeZV6+r74qlj22pnWxcuTu0
Ic6sIN357R02KZA3EgdExF3ZRwHocsRSu4Guu0/w4dg94ErOOEAqw/JqY+xeghDJEdjNuRQlPsHr
MIWnNrtYPr/Z31gRhFjUvBpZxVLbBvmHGRii5nnKQB0A/kn5gdshIM218f9561fDdJF1sooxyVbe
l4e3jfqBVV8OKND1HpfrvllOUfInH1/bmOY2gqKwo3cdCm+KEUjzk4PXbSS1dSGf0g7Ha6OAPvTv
M+/lZvrMGn/ryPbQi4+I/A5AZZSp4uDWB+FsXPZqhmbFHiISvp1XDahoByaCIYHkaRjleZh1RDhI
u8Nu6Mt1mqjzmF6T6cNN+nW9eJIQfX2D5QJHAwd5PkIwV8eMWztT6BmSz8GwCcPgep5Og7qbNSKW
LrV1oD+dgRTJwc+vyjlqzDKGpFqXI747ZubdCwljXMy8+xWdzuANq0A6Z5HTWl6xBXtXwm+snCfI
ghepwoO0Xsr2GtqKjAFMsfJJ2n9kj3mQ/zc9ueTkVsqoYT7SrzA3OvNV72k7yhnhc6rMP63kZR5g
wJvDAVDIOu74ELTdu+nfRzMe24j+DcYZXrYHkroEbVbCvYOgnumXupI0hxxnfcLrCjQWSbHqiJD6
2rE4T3TfmO68mZzH3l5yWPTZEIXWg1r7YzTV2mL1lyflcBJPP5si22Rp9GWq7xz3PteorniQxEFz
4yOuH+fm7+B3+4F5cWOYW/x06NzmQR/fHP+Xc0ZcLajjkx45O7qUjpkZkSMioq5pdxMFvG0L11Z4
a1tuWtYeRamg4z2qoV6x0TFRx6TQA4KJZht88zq2aSTGYkodSz5/L9QaE0DvZHy4zdG0WIHpr4J6
N9iwQUUPhjV8VhVUFtz/vaH+UPAMlIyxvAVMwoBw/GizbnUexb/uZ8kybiqP4D4ygD7t56wknApj
hdudYcMPde1TatRHXFeGw4yBc1fkwD1VxRoIoh9/ECU/OxMCzhZm8w6AFWOKeY0xLGEG5I3bLhpX
kthCAXkaK46dTlvfA/SlnWX9NHKSMaduAxyP5+ePZmOo6ALTk1g5LxNH1H66teawByGyn4lMIamw
Z9Svvb3c3NtNb4xB25NRlw1sF6Y3xXXypmdX1buw7iCBUIUEZxWBEZCn5cuTncmV72mr2HiP45Fz
2mNMINiI1nOBX5j3EoVHG0j8EoelfLLGv31dHVsPqil2rhrrl8F0pomCknC4pn6k3E41iTVEnrsF
nVWI+5Aq+ByqgxMNK631t8b0Nvevk7ux3YPxFnafbkEAftw6drnvo+eqsh7zt7m5tqxZoy5Ws9U/
Z9ypM12/SdkDX8NCM86nwXp1lLttIA7OnfcQzR9DwYer8oKK3AmVjatMyzfgfLbIuFOv84zTEC/p
tIe+SNFvtSJ//j7q80seo4457On2RENCe6gRgyLfR9h+n8n5hw2LHFutFFj9B3tbjX9xx14sWMPD
FQzjZBDBEAXdP9U2BHPp168mptLOyd8HhDmiXYAQCASS71V9+5jbRsAp/YRpFYXK0XdCDRuRXzw3
PUU67v0sOSr7TlMBEOKXnjO/zbpoha+A0RjcNPusVuxbhES1hk07onK1ROfWnmyu3ql2mtIejI6/
4Va5KYv02WISVy3lnwRb4RHCDRj2ZXlLsydPVlv4Esvtj24xIvKkHSFFcNjxnmJoC9h/97FeBMYS
+vOzg3LeLPhtXhQfBtc7DwZ+Lud+pl5rrJAvufxR67aLIwpVvCfHD7ep957Xr13qPE/N+LnQhv1L
aYCx6OpV6wRmJbYIrJu+P0kVzIWLTF2uc/HsJhIf57MfKAlEJ4YyWd+EPsLcCPp6gEPNeDt8rMQ1
MXBY5uZzOJeQlPuYTyUHOsTg/icjdNASRo/neE/a+hUX3MpunfuhKXYuczC9U8fJMDd9PG9k/dW2
6RZbYECkYT83aaCcTewld26ZBtQyPybL8n+F3buqbfxGXQ9k8k714dG2FdmteC0stGyoCwjdiJu4
dE7ztOtNMOzACy3U/Mh4ZyM89J+sBE77EHV3+rxP+uvoPyXWY7wzPE5//Rc7sRZfs+TFbawNDNK5
fk2B8aS3iWC1uhUVxeTEuB6kIkh2VP6ufTYsGr/OIjxk2h5jcuvjGCsIFKB/OB+gdj8zaA+jxsku
tnYtJV2GIm7e04gUO8lmWkphymKvSdBS03dhWFjW6oMBJGHq0te0hrHF2YnJHZKuez94N4XAAeJh
LrpAG4p9VO8GCIlqTs/l4iOQ00OCgaBu0w9/Eiu7rnaKmYxViI1rGNteA3FgXGbMR8vgA7zhbhyA
GDOJh3J6zDhsMDc86QwcanZYYXOMGnNem8eSNwaBdWEtHDeGumzwJQmAHMaqM7aHdsyBgb5r849D
QRFF5uyMGKZFDG4s286wXKBifLi0L3G2ykIspGDUYzQ5SJn8FR2i3m304Aq4j5pfPlji3lIUvRNO
Z8TdViifjkDNffValIMcItO8c0zx4IK/yKZpb7t/hUH1osH+bmwoJtCnN07zW0A/r2ZVryPjj07W
se0+xNCfWQsshsly5uaWXQBAlVwEBGuUyxtvxoHrluRRWtxbtCoKOfyR2YeTkKumDdSQC3FMbaKc
Ypm/YEC4BBMsjd57y0XtWPwYglflPvGeK8Nbt9gDtrQ0MdnKMRbz2RVB8scNqyuEzw3+hDRXl6r4
W9nvJdEcVcTfGhGXsghvPmyYZPhraye/g+opXmJXP6sq3Cve25r4HvxLPBuvnL6xl7TrVku+3A58
fF8fUoa0mOlXzJNXTcyubqmNEXOc0PY6Gzrz1HUaOy+l+xwVP6UVrxtM68hhmTldU3pEJnZJK+u3
A/iUuKCe136AzbMJyZrNUAzHeG0UlMYTKNKBSc/Wpyfbizf4eyeMnyp7OnmWfyQpCVb5zuufpxRw
ZoSWwtlu8F+d4scueQ5OHq7zFA0YE25IhNVmd62R1UiL+LzxGhN3B2dt3CpbK9aecGKwArBE8rJw
nRvkyna6c9VxqXWNDeFM+qAu4NUJezvpAWjZRnTjkcLQUwQYq9PiR9zQHhiCXmmfAqhE7S796jNq
Jn5BmZ9mirINHbWPQasqmm3kbS1iHFjInvom/XYB9oDAWRVTsbPn77zfx/V76o7cq/urDvOuld8C
XorH3cBjZKSs8aolDUepF9tjyk3PI1w6iemiJD9k+uHrJO4119olRhXwBwOZ5Yxk+Cleu5kIbocG
27yDAqF1dTq4wu94f/WIXpKLD7f6H45Rh0LI58I3d/jmwoeOmr5VaMmj7X8ZM5UlAOEaBW/FO7Wj
eRhk+5yVqFWYD9LulYQ+3WTaNwFqOj38R4qs152erj2CuEmoUx9zqDhugFQlLd7SZ9jWewXpmsj0
HcJ7YNjaQyqmY9tUdNzmVDxwdEQTqKSxb7q93g4XDKVHSA3mV4XoC8vgA3DahqeFph694QQujEcz
6gIcAXd11/yMgM6JOIWzs5eedaS4aCftYR95cUDAA+/vKorlOe4DwXIWaUTzDRfhn7mkPThHExBt
lAXVZK2MBuZe5Z18oBXAWPCP+IvZ1l0ZLdPYYoZ0wiplgCL2xu7TDNUmyJyGLAKvT/owU+Tk5yVK
Xn2Pt/w4mUjyw98Q8pPDqGJAIGS28ACyhO5N6H0ecTuMH5RvPOAX2TaiAFXkAvJRG8121gKRWhPG
m5qHU8qmRebmyYXbSDOavtL0DwYCGzo7QL0ZR4l3iOnkOg/vB+JwXYL12GgIb+DL0o1jR9+Lmb17
C7C+gBEDfpisoRi3+VQd5MRp2gm3UcKFm8IXO3Pu+67buWK8kdRZhbcFzDNxYMai1D9msf/eeBHn
XgjVw7ORA+0q8WeBME+ir7jjdMKbvzJ0sCJiW1vwXzBhQHgyhAKoqGFAeW44bCaUZkUrsPCyO2g2
U2aKFJjOzdP3OH8BTjlyYoJwEULtxuwjKDoGY/JtxYvurU6laI8tRzKN3kKwZQ3e2eWTt+Rq4fTO
7o+Hfamsxn0zzZsK5xFlQysKdlaUKmxz113PvXjB5Ef62yNXnPPxJLRq9GSlJs6g+4GrSQjUSmXV
IU6NDTjzvQ5btx0OqYKwVr57ir2pQYyOIu3Ql9q6q3YjmkXBSYBBCeViuPbwMdV7bMRKxedsGjch
z7tlMfflco3HuMdqETo0tUTFVi5UVaM+aMsQLtKo6Og2VXZzjGXuPOyWVikLTg6uM5wXAU/IBcbF
Rk2bLNNw0Xc0XR1ao9+FgxsQG9gCLz7g3oYV268iJHr0EFpxcLwpegdBVhSiWzeVc5KivIZFtGn+
erwhO5yBy6gIpR1bUPVWEmEcxDVXy+aOrJBA3E3yLUgM+kCo/+BuHgKiKrgZlmD6qntqTpiH0rXd
zEfN1nje5WPaUWpQlQgI75b1Tls88QiuIvrGHXhLzcm6FAFDhhd3CfZRXFMbsImgPXSgNFV5auzw
U1h8iqtRHhKrf9Ay8120HJXMkgJTNJhCB/9Ic56paG3stMs4cSqCANNntLom+kpwVgJDBv0vBcBO
uqMX3MLRL2pBgybEFTKRl8Sb4EeYR43UCaCxXcYtMt2VCtpwtWT3wq8khOjKpQxC4rOW++vanXG/
yM2t9su9jM017cundP7KMLCNbb9WlfkWpsee+dZkvVrat0RIGXEw+iWtTSTy4eoO9ddk7k3B7SC+
0kaHfkUk38dEJ5600SDdYaLnJ/cS87TbpSv6CBK6BSHz4TVfp4y9BT46BcCG9hci3EcrI26ON86K
AEH8mctjofe7uuOfRY8z76/0H0WqHaRtk8qG66wuMB4i+SDGj6FEFLK2Kfm5zko3E8/sYGD4Mtv7
bva+3QIhhZ2Bo6wa+ZCUH1UMVbe3H2O6P2Ms4RwfzxWk8QG82uTN6GFqbQIcmPr2b6IP7wbMEWOg
pECrGMA4B41BicFJ0PX3mnYeq4HrAEYRFjM5q/ux4+zisOq7lo3SY9wNkND8AYR15fnfgxu/N0jr
oP5ZTMzu3LD4QVzjnjD+mUOWhfZvVUQcpUpQBPNDZjYXFlTbftShX61bar3nUeFR6cM3kg/rmI9m
ccEcyrsh6sF6T1Su1491FZ/t0Vy3k8AfoAeLnRGG4aAUyvJnj17byNM85x/tSO2fhKQOw3HRu6ku
1XYWJ7UKEsCSpdlqs229Iu7eHLtLyDnqEekjLq/OqL8MvvUVZfqdikHNtlH16gHTq2b3BTbytJbU
yh70OEa9VWTfU2fah82ENgpKYzFSRQ+2Rj0P8VGPtR1XGG/ZRpOP+sBkVMZbE4hRiR20N5X9pxss
fW1DqD8bvNjFDGAwd7ocgXMpVPLy99KDVFOlN7/vkt3UJIzpWeZmCUSxXIoDRsZS9MBSuMVqEGZq
M4amyxVLfZFQDDk0ev5DmGBN8sG7WWnJ26+w/laZHp/SrguB9Bot4Qv3h23YOdgA9FFAuflYBhDY
RVstYSnMcxPts1y+xnx+sxYd0J70rcCK4KfwGjhOwjXd6sZ8UuGLRuMm8p/15YuL8icG1m9Rfj9W
Y8DJh55jyPyZPDqUsectSjKz02I5oePh4T+IE5L0SXr12C/96CBcYhARyTgr3VZC4D1Lj234qsZx
58Bm0znPSudYUqMSo/wxyWcabwZGND2GlJMElDLlT5aHKUUM+gv1N/21eJksNpsmTS/1qJYmB+ZV
yv3sFUuYM1rDa+605ZbBFrWrjg8OscTWEt8GIbkbdsd+XFaEShFbyg+0upl7+uBKBppjt9PiNMM4
zLC3ovhiXWXNpk9bSg8yxjuULjnrCCIjrgnkRzyoJsdLZurkdXeR+VhjSYbdj70RbXzE+ShwJRk3
yiOak1GPfwmDN4eBCtT9PPbjGsOa9mToOMwNuD2JhHZDhwSXvdLc2s61NfAuSCgwI84XsFMJo1sz
gn3Tf85obkUKPZh9Py1Rgtj/fPS1cJ62Xo0feTwvByvEQqqZTv7Urx2JoEHBkxiSTchByGVdMIm0
VJa+dW12MuBviLFMxzdG/5NzD4Wavu6tZzNSh0GxM1u4+h5atC4/+lvjc/B4tVL7QytyRJ4UlBD+
CH3jWZss9jgVfLkmo16YdRLWBXlCOFqEczCzVxRZFNp4aKHZ2n+KUu2qqjuG9mePJ1uz8eX4z0aK
w94BowP3y/KXCCPTLXT2g2CFp8wmHXZIn+ux3uflvDNMLt+JpO0BnYw5n4Zg7llvNIql0K19Qjbc
nOVTIV89RKNeb4+Lj3WmADK0GN/dV/FI8RmzHi/HaMwhFrdL0nORDIFp0a/Nj6O3d4l7x7otGdoV
lL1kINZ0mqeM1wrR1sx0REjsK+GTQ7tuXr0t9exEjCCnohrMXJdGNnQLnjTPGj2gm6QMhPzhCqFx
OEgmVvcB08FSJn112S5MNzs2pOIoyVqk57I9SWw4U7LQi+GnPaI4TdyB1Z2eBEgYdnh10Or1bNrF
KtyP1n7gpu/af3oS7W67GlN4vNMOGBBSwzYmVlSHPdfPI6E4ugnE2vfknrqPtcbuSCnOKv5CFl2T
LMXvwILfQEMLsuQrhlMjmGn0RAGyPyAEN3Z1DevLMkDSGHBgP67rj6ogeMD0omDkpudbk8plg6IX
mwMaBUa0nERr0d2FKKew2TX3zUfC7ZI3yVMz2vweXhUCWQguO2J5Gw+T7eLEpG+7815nRGnboK81
DSoT0HWfYNtGQZRvaXusi4x2oVNK0AMRSlIP0H+L8CZvIXPbns1uEOdR5xzJCGmCQk6kwg4AUVMn
RMxgfgDDyZafU+MXuOETzeQrl/UedsJ+zJ8K2PIZV/RYPk4DeMDPucZGL251/FUnJ/Lri88oG0Ac
fFPpuzUi4t9USWPW8NhhzcGGtabvbFy208HBPFliNP4myL/MgI/U+aEfV9xT1M7xf5yc1WVG5KRJ
yna+9ZiL4bBVMz8FV/iaFhl4qYb1rC9ZPcjXcXsK020cBkn6DPZuZXMNzQQNAj84QSnr5Np0qCyM
NTmC0c6gMAQQ5rpg6TZOFZJbHO5nG4eypR1HlpJOv9dgImi4aYyryZWl9faQjKrmzYicYMg/I06z
HW3RYfUyDoHu7LxprwMFWd46M1P2lCuQXusbR36MJEHoJaN6r4YUirIZRQQPb/1U7grx1mQ/bLRw
dPpdxGppJhRJlbwb0nZV1BztjLUsjmb2NDvfbQ+R/Y+N4bP+qpJsU/mw7z+dgn7F8NmUGEnsutHp
iSfo7c7ltEMuaBMCul714E56ezBabiVN3X/ScEL9hzCcozHZ+dH1KGSvmNXWlDtvW25COzvMY6Ix
KYCexT2nqeoe0MMekeXb1K13ZyZ1aE8JhKvODh99+zpwSXKNxHpZmhHlgNYuaghFQz19xTYJ45Zo
9CaM6remY0yZVBUDgU5HqmFqXnkoyC6lpqN3YbRtP3fqjyhTd1vmgqqUEWnK0+5rp4werPzTD/uc
ARpLlWYpkkoOiJ2s7H8KOb06Obsn9jBewXvaD3g6ncc2bLx9TDGuE7XvBoPVv0UdV6uCm4LFOIuL
JXRM0bHga7FubGMxRDs6J7oB18w1Murr1D3rfOwt/kdMaN1ueG+QOU+xT/j8PYwrEG4FE2mPSJT+
FxbhoSwfyuyu8yfsngyYvB/Y9q5+m6rsaSJE5JTzqRE/oULTHKr9PPwol7rkp1q78/IvOnbvE55e
PNGwQ+qXbMDq6hB8ohXVRIjDSjM4/cbtFDTZhxYjCS0NoPFr/Mbncnzxe+vi+39ISYLE+h0sLpuj
mQ/oyAsxYCCOzU8TF6dsxH6Cj3u4VXpfUpdWbFWiv+cNResF83PVcGeeQ5/mslpija1Y5uHReq2z
diDZ5JpnfCG37i0aJ+5oT0vDeL7VSXuMNY48hbvEPx1a7KPKtkmkp3LPzv+qtE2b18PV7qByezMv
TtQ6hzTT/D0n5Yjc0l1SZpekZ73DR8TmZ1BNNmdUbCqOXm5tbypNH0GDyvHo13xA6AJZ9B4b/8KQ
Eq7R3RtIx7uQMaek4/vCZ8FYCbTGHXBa0BvtCFIgevGAbp1F1xBwhhi/6ub8zoPpuZoZjT+E1oUB
1gO0RZdcXDtQXYtja17a5KpBWCuNauBmqWEo6qFa00mIr/BklAvkcojFerEdt+Mkz/mM/Rx79AFK
9F9fYFDgQGzQGJ0ffbedeaU2XaU9xXiFvezaUOCytrmVbVNNMWEq/hi0nXDJ/DvZ+oj8mm0IQc/7
NqsZZ2f594JNwY+DLZOPLQOVpReiwIviGS9VYg+8h278cAmnPW9E8KcIE+wPZifMM06HgS/RKvqP
+Xlqnk4u3VTjmCkkrdhlNFMiSCTxQfrUIAA289Z+45bruaV6JkojRI7eQXJCTl6SXxqpam4nnBQj
fWx33KjbLVUeODDi/JEgxgG/BOcIjJ9zjTWhKtj6wfe902xyJBkI3ZGdL4r72zQ65p0LD3wYqEeL
Uv/QlQU+etD6CcpG6eKRniMm0+x9RoLdYQTdK/swCX5/bdW6hRyRPU5jxnRwechyreW2vnz5+83f
h9x2p1MqBsVYcvny95uqphO4NfurX/v+icvHYK9/v5yw21BcaRBhhBrSrJdKg0JVzDTBvYP9XR5G
N5z/Pfx+7z+//P23//W933+r1PD//jEJF/DkNafK5C24dnj6Ie6GmFmojk03dC0nZPXUzTci0goJ
Bz5gohSRarUOaeX3S71w8Xb7eqOOkMfX3RzJAOdhFfz7FwbLq05awcunkyYHsnG23k2nfw99SvXD
0OMNFsR0mslxT79fyf/71b9fJrY8mjjywBQUQZz9nwfTpHBLeJHG3dKCNoTlCmHWDpiozfulMpjm
pkCAGf73YKfM+szl4b++F9ZafqQWFC09ddlqFQi65Svu8chQGa0jDnqGxb1mRXmuKXYcEap9A+1t
CE2YUmWswIHkXo73MSx3lZDpAQH0Fne2FQAOTRqOr4nN7HWwAtoV/79fx2M0B/Hrf37D75/6/a1d
yackNJxyO+ujdoeG+78P3Syb4LtzGTSBGw5+Hwbf5Cb0n1+bPAfMRzuEA4v8AvAc/UOJRgS2DV+V
2oEaQyugzbn3XqVS+Bm4lwjrXivpngxj9A+IbpfeBGqyMDotUyUnxrZ/BLkgXGI41DG2ePtBcQGx
mzE/A9nNz53wT7MycCiT0dkCPJi5DKXxnUMBOAYde9daOuRMUyG0omAGvw8EPFtUIA3rQyfrYKQx
ii+p8YBA56utRtVdY1K61QKTixTuaMwyeCXahfQko+g5AiTFEC7rA+BcTInwnTS//JmmgTqEwkgf
ARk/XfZB02GMqTX9Ye4d/QDV+1iUA7aCdqyOjssZzcdoKp2JJHKGHGfQUFyV5t52qErP9brZjlHu
MjrurmloVcdkeHJiT3uJ8HtDAwb9PYNBEoIbG17z8Oj6CUbfVNv3zJe35uzvDG3cVCYOa6tMFnAC
dys49Vf6ABKEc31YzbEWnwS3XjjTDBe8CTbxAl5tVPJQ+shm7UwDThXRAIA98VZBJFMah/Yh3sKy
wIJp4Gn0cmSyGiwInKvfv9puQ8IPoW4HpSSLMCTzUzkRGwS+s0H06J8cjTgL1pTf3zjVyOgGl81j
KXC7mDRw7u0crbX3UXRgMLx43Ge2fZ3UDPkqtRutELNLA8NIojXdDxi3OM2DRdSBpRhdUYMK5wia
mppzKJxSv5VLL7RLmdKe/M98811Fv1UBPJBqpXfdn4d7hySki6ctE+1EU067i+f0p8oBWZWGkd0q
qZ/7WZqvvBZiWxXShWPPaNIyZEQFNOYJ4YAB7PPsKavGFivn4jUNo5+ScqRAYBUOiyPiEPp/VrXn
1Jw0DNjji1002a7N++kPrMi1K8vmFqkMilzhPQBTXMlEc5kldO6DEma/FwhHkic7HoVzb/m1c+/i
vOVuaBa7/3yvThdVWtg4qbqxo91Dxwipq1s/M78n917tU6SR2+9DW8Q1FoTsQZj6TObMja80796F
YkmNVtxY25KnqTUifV8srMkxMbOdoSiVTCwVBYWhRQESebGnzWtkGI9i47IRqvgul050xwlbN899
5lgMphN/uaUiqYkJMIvvyjPOGXkGLyzPlZT+tssbVBUO2rtWjWLlLszEXw6lsOxm7yySWtvU1TkM
a9y8bochxia+EiGWb2TXjXcc+JOjmeZntbwbM2BI15kGHd4THl5FZS5tDl3014T2FQC9MgJikwRR
R8F8ttTOvTLaO4pMUIc6/a5TFg+i0xkTdkgz3tlhSwlyI3FvscHUlB7o6bCACH0ChfdZHuswPyhz
/P1v1cVSq2VZN1X3SEYLJUdoyr2VNukkTd8MVAge1eSO4Al3JpNUl4/Ls916mFLbkAgPB0An7dzb
L3Emc8PXHCM6kynGPfwduqeSta3FGoy/lKhQ5wmU1Dk6p3AHsRUz5q3TC+XietC3D21D0TU+Ke8S
kXwNdECVQTZO84pIbbiddL2/5FXdX0YjuncgM2PJxJVRQPG8UK/sbQUnQnotaWjQcO6AfqFrp8md
+8j0X6SafPY+rnWid2CmDEO/tYD39azNeNGHIzOSB7MjaOrrzplOBnEYhwHCU53m+Iumpx4r/l1u
I36knbmlHmL+kJ58GgQh8DDV6wCYUPrkNwRskEx42bNnzkrFNuQUcRR61m8MEydKrRVnyQD1RlVs
60ZPnp+AusJASyQVZmdX4577XaRCG9G8kBDR7Vg8OHVLHa0HXpFW9agjS0jW0G2mIagLXu1udIfA
tpLsmOvuln6OZGU3BAktilYMemR4c3lxRg2pwwysj5R1yjAkGGny7/3lkuLRxNCdUB5xYA5jfFba
XUtbGn8E1hsmv1q+D3OqXynX6cOSQsaQGbCuGPo7tXut40k7/76h/Aw5TK/oQ7Ipxj1wPD8O9LEF
bF+gOqXrvCV46RfjlDzQJV1cG8PQ9qVHX+JvyU8Wx9HVoQjK0K4wxvE8JkO5NmTNL5fvgZvBtimI
PvghcrHhsH32pule1PIQ27TgxMms//tET7119ioxH1WHiX6sLr8fuHlBMaYF/1mvVwRBNGi0Gge7
qPdjLAQ+Uo8Vi/ZqDIVxaHhzrhiEkQfS+5cwzcSVC4y4AijgNFBSjRDXzt7JLYj8FNfhL03Sf1+1
NK9CRccMiey/jcaQaanNw8bXsldzag2cYhCyPdsRxwxUQBQ3Yj0qnRRgT0h9HPu3sYuq85BgZvNQ
0TITJAjpmWSZsGSXUfX1JpLe3kzBJYesMTc1eTTguene8fIwAGUBhy7cTXL69mN6mAyoWWGou2tn
aSRP5hzhx4UsqmvJrsaLfGAEdjMZc+IipLYgC6nRtKKQAehAxH6kPinzfA/IPeKK6XRvqdz1bhn/
6KLG4SMT87kv4OYNKLoTOThbhemBvHZ6yikhI1VnE9Zi6/dhFx+BU0171+rh7w/XUVgbv2zpUyPo
k0z2jUjUQ93NhzYGzWsIY0eHNgdJ5T/MSfSUw3QY95SDIJyHfyy78B9tw8GK1OTpuqq3foJPszMb
PI3Q3U4OZbHxRAattBJqA9V8nZtm12dmhlgms1Xe2/dFJQ+zV3Lzw7s1QDOyqYEu46naFYywCnPJ
BYzaazGqM/fP7gwqeCNqj6COxpnfGcJryTPtmotZpL+bRo/u6ZQus9TzrvTJgFf3EnUa+okA3XUy
M3a4Wj/SIs463NwQgwGbKHLowAUcfH5r6dJ31ZccM7JP8DOQpOaKfq6uZFRWvAC9QITLt5KbseOV
Ot5gQEdZE32IlH6Skj6/lVOGgQ+skfruZduZ//ZRCqsURVLX5vquM4dXI8J9Jo35bNTDH8/ltqVa
xWJk4V/3Ony3upSrVFn1sdYZDVpYbrOR8Ftq2wCIHZ8REyC4wnXPOp+arZE44jRVFvWXktaxKrvz
fe8RxBfU+PlbJEjvaA2YveIuWqdaRaFB/jo5kEowKzRrXW+tIJrMQCd80LJG3pvVcGmttgXaalyi
0m9ehpwyJ7vgR5/kve/N7or1zr5GCjlvLitUeJxjpxyjKbu1wptW9PQUAgdwEmqPoAKgM8bH2Gq6
HWOOxU0L8a2z/feYxtnVlDV3vh3XlxAFHWOG2JZGh+ASUnUfNfdNmmvvepvshace81hcZdPUm/9h
7bx2bEeuLfsrQj03BQaDDJIPetnepNnpzQuRlt4z6L6+B0sNQbqtvgZoFCDU0anMZHKTESvWmnPM
jMBxgqGQ70K93Zi+w+UOyS3lWnPAXW4ctTkAIjMhn+RgJQZnfoRzXDy4eBmvqNqetYzu/iz//iz6
AvIYToZnfXqyQn4yKArYstgzgBhRCcm9XowGpguvahJTjFoATboTaxSpJduelzDAystreGYnxlTd
OgHRa6le7xi3tqDIP82uflYR4AHSvzGCQGEd+7sgafuL58ttbFXlQWfjxOfjY6rhFNqbCt7LNH2Y
CyzbNcdPJAL4/hVx9H0FmH+I6qVZjTutAjA0cN3oajUVPBYbz3bkoZ2+yKDsQBrl99xwTV+faZXt
D9625YNt7ARdODbCvd26n25pO2dz/J49BwnWdOqkVe0xbr8JM7TAUlfOtakd7OjTWSfDW1cY5MsB
4z15k7WfxpL7bdkYY4fmx4DFQPo5zC+vRfQY3ZFeVq5ilKj4Rep+k9G0AsPTP4xuOu8NTWs50ReM
wtYqE/lrNFm/wnblKksqucktmlu5ifA+QRIeFCjzZ2ZzGnWxx4q78TuBjpzH7wwFRDJi7mTy0nKI
2HZJTb44nfdvf7oUbfZVAsrVLn6uQvChksmUrHNHNNsmYdCV5YRhIiHfmRbx3bNXAaakmRjBI1Jj
Xaxdlb5b7gQxPXnzGaruBw2g1Nb1tQ+abWkQo0HQHP5b47FKB4Z0SfaqHf0cleEmmujW2o710IKR
BKq6pVtqlln3ajbWj8iHDK4367PFNmhSeMIVydizqgwMo9TnCXCCFqBB7ADWY9ZsuxocY58QeYY6
pXOLu1kXBOYwRO8dBIVDyOCa/JsdPkoWQOgb6ziNT1OX3JNuGTTlb+gawZ50b3tlCjADfvgj0/w1
ngBReBHmKLr4h0jb4bbyofJMXvhrDxa4fZJkUBqIn1IRIkbMyodwjadiKBCDF8xrJioZkjOuJGko
vT/YN1AWKAvK8ttuX21FOOfk1J+1T/EeTOzghmjeiXJcALdqq3SJKgxdUSWpiPveRJ1BE4woibUi
RKpjRFxOBFEi8caLPIO5Ff1NkYNcgr34aChO6Npk/lK0rxx4sOpM7J+uvAexEWzunCL5aLIap29I
OGnBAh+o4TWMFtOhdn/CcpT7MKPTlOA+MzlFwgMR9yL+SkP12Llqb/fz85QyVKrbXNJZYEgoCMKp
7aPtpummU71xSpPoyUhdxpZdQgVTfjg6QplfInsbPed2sRaJwNo59mgCz23uEgviLG/hPo5bFheP
Lqu/oCMAkTJBEeauqTDSD3q5LuIA4LJPHKZRH4yRfLZnGmPKGTep+mrSnODGZew7V8xlOe57wAwy
k8Cftn5OqEa30DD2ZUHo6DhumpSchZiVIZYoCQHOxBJOcMEA2KlktqOmYs6saOe6EzY8C4++SLE3
tkO9QTz6kIzuOUQ42HszVISgo/fW+1d0nTH2TiZJItNTVWOSb6KM/WbgB3oKVKlJ3oTrc27JgoY4
WNSc1kcnCEzIa/c9lYh63GLrjLVLn5ZmRsWl5UH8Ovbd48TWCfiFPJnIrLehdvcly5bKORfhyAde
Q0ZmkV9S5cJKj9YFh34zuWgP4o9X8lknBae2vAq/s4aXBFYu1g0TRPWwBs+RneICtWYduIdA3MOl
MYlCZkcjl7OwaRhUxcPQoNiAk6uFax5E9B1GJMnRdVrZMdJ2Tp9rskm5lopSzRQ1FHQkZ6LK7uCj
ngrT3CfECD3GaEYHDmHcyXodk7SwlkHO7sKuBKqnf+7A5B0juku8xgxnTRC5C1ss2k4TuBPwKWd6
X3Kd1uR2pNmTXTQHhKrvpnk/dCBuiwJMgmzstaclCcxquTEoE5tpOvUl608Q2AezJpVZB0RdDElz
ZyfRmweAfeWwSa3atjhnzZBv8/hjAvS7lXIBQk/jnRnjWLCIobUNQGvUo83eTcgJRGqTLdi1pjXr
XTdyk2qXIB/iy00TzpLh4+5z04digVYiXNqbmqhO2/SzY+7bWAHVfVWhHvGS9icOQIkvbkIsY2gU
K3qFCXZTQJUKmdzdwCsQFA3ejLT+ypJJ7RpbQ4cIHpiy4A2DwUpffKM1k5R6qK9pOd0lWB4OJDwx
3nBh3IiRg2hExgXE0NdZqMfIc67SjsArjhq/dd4EGyV6mCnFV9ozEZW2W69HDMQrU9ovltXJVQHt
FaKD9a277IJ0rqOxCNtuisKbVNLYK+fkVlZmvo5CZ2eE6oWLnJkQJq/ZFOUgk9DcTPZ8DdiPfpkn
6BryAuzniqDSBgMrrt+z6zMHhc01wOGOQyImgR8AP4eYVC0VHhCfGgUL7KlYTGKtwUZMCrIXaSlg
UF10OGVp0htBklAZGcqYAa1nivcUisgLmSTjltEBD3JTu0c29WNWyeZspMyu4B7MxO1WPE6eVMMh
HfWVzyJlIYizC/dVBPrM0nwmWfx3UgzkQCKicoMeNVn2A502QIeRZOdO3+dZN/sw74hNcV9StwTd
UuyT8nPJgONdfa//RPTQmyxw2WBoIiPKqcyzF1rXWaKvppCcmMCqtxH1HpNNh3IRMw+/Od5jlyGK
g4IKt4wG+VNDA2tTtZ7dATRQxe4KQOEdGxztkV4UkIjVF8E8H/3krTwmpDtZIKAuCThKwuGU58fS
8TDBNC8T41U+QPWRuHzk1my3m1Gba0KEtmJtsGNQE2TyZoAmMw9in9Ka4BDYhmt+cxoiasTpZPeP
c1s9ofHJNwWxyJtI1CZ5xl53atnVKcze0Z4B7QDnuptpG529bpxX3ACQsDR7E/+Sy2hTDrjYBg/m
fWq59wiGEZKgtFgZ8fTiY3V2WOiz7naw5DPxnYrpCL47g8HcrAEOprzhnFMmVMyEri0SDMZp91Mr
cU0YBmiWyvx2r5yZgBQj08UmSV1eIDg6mzmz6zNF0kszMoyHB7Mt3eqp4KwI17o6pFntrwbAK24W
08iVmM7S9jwb1ueMYayzw5bJc4qjJqL4n6EQb8Ol6r3PDVKjDDdjYmLViLELJdbJWJNe6SXZFhBL
hOou5XQEDHGyYYeBDTvMg38vIhwFynDn9dA6ET+Mjm7ZtTDMiJivW4RxDV3rlN7p2lJ8cdv7h1oG
AFsMjnQ6sUCBeC+5uBvcgBoRBMnK9AmlDJsXb6H4WH3w3Lb6XddIDFRH9zUrd6nsDiKTDy2ZKnea
JDaqRb566nLE8fa4H9tOr51VkinrpomJXA9GVMbdBGR6dG6rUASEpZqISZrsSwyS1ZQs4cHLXtgz
eJBDXyDMHHkYG3WmRVlvbV/dWrUmDOHZSaWArNfDzh/QxXv5Luzjd6xelP2ivA9oOGyDxL3Wi9q3
jMeGpOvwoSvBJPmZROoZ0BWfWoJjACgGiGD2fmihTcvFezIzkpeudczJBl1p8sp4CVlWyPIKIvVd
RWXALhACTfRYrLuWELUYZGVFxyrzMC8HqsFhFhBwWDs9DgenqSjU2Ku9ObtnbocNyMcaZWTloy4D
TgSSfiSxmzWCta+ctiA1JaQT5h+P9Wjdkurboxfpru05FTtiYtZ0+UhftugRm0k34Wjqmz0r7M43
fAK9USCaGhO/YTOfDsYhvW6L/Lr1mXyqNq9uk5HaymkRYXtx5RwSOlRZyM4eNRpzAdAoEeP8mWS0
k2lhEpxBW14zUZ1t/ZGUKbCquxp33JraBZO1xMEYWsk5j8cdZ790M4QfhRkgeiXYr7Rov5YzGLty
AO3gB9YGxHy3L1K6MyJn/EH+QkQg5K7Jw+cMtUK6TNeDQt/lbNJhtqlyNHDwxhiwn/PAT7dtjwZV
RNlj4XFqQ5CKTAlbN6BGd+7PkcCAErhwGE1VXLrU+DZzQNU0f8d16FV3s1FedYN417TRyOSKp1Xi
i8uff4IUWG4KotppgsO8dRmlrNp4yA4hS2YgzW7luQi32gmzY5iFLOmKGx0MO0tB5qkyRuLSTH67
dgBBC9euRVFfx9Ev6EmkbpY3L+THA3qb/klb1YnirjgoH8FP4mBvsyo0TdESEmAqlLNmcdExcqbQ
RK82JckO3nZC+BxUwF54x3DZrmKTT4581I0o7GFX9t2NiPsTmshjb6TjJZ7G35qTKXWBXLuWy57Z
4h0IAtTZlTueJwK+Vk43+BsJnRZRJJKgmI1peTxgt1RgbRbOTkm5JzPytXU37gzoAI09inWXEug+
Fy99YOdbaWw7Tgi8psO80djhKou6frABVdqET/TEmQV+cM2oqLixvHjRaOOAYFnsux/TDJ9ziE9X
7Vy8ZxXRcixIdx6JBGeShK+AjyO1gzgYp01+zZTspTZLMnWjCIKQsQokrVTqFxQ6jZz3tuJuJLnx
Qqk5XRVeylCD3EvivA2mKbxypZzO2aCSC0XlmNEdJhROUI0V477q8wNl9NnoID4Ys2mSn9pFG76Z
RNyHO9Q5dCIiNCR7IXgF8Z4HkmmOx30S840dOW8S6eK7JXesj5FZVrmdrqXPYxZ1ebilx8Ijkp/I
D6Y1Q9Sp0nA6nInfRQFIaDTQwQA3FoGvZBFyQ/BGSTLdZvOr4r2MTCNi2eX3MIvmIehqdrii5IiE
wC+q5uhiZjhTZiziIUIndnmCnYnyQzLUeGxz424mhe04xXCG5vF3YuK5GnXr7RTzh7MpjEuWOOE1
OlsgOcnL4Mdyl8aSsHYb/3gdQgvC31G302YgPQ67NrRAhmsox/p4r7F7tDhjNrGNBt2PIORXJKXh
cYnvowHlESyOFNYtl05yAzE221ki+miqZcFArZNWOV+fYDaswwtHwvhgq/pRlUIyE4v29sjSrCf3
hoi6S54haLEZ94Hx4Khag9nSYZLRISmPDcH1ybtZk3JdcdTzZxLZKnbcqXQ+7YDfoy0gugzRQkx0
0q20xfvopPdt4eDvJImpUTjKSYzM1hUQC/RDrNx0RFIyIja+/+F5ASpD60al6Rf6+2cjULu+TN4n
zhbr0fII/ighiow4Q6ei4JUzUS+0pF1NFuxE0SPIKvRjpqt1UnYMChGr76Z21k+j3YJzLqcjnplr
JPsI+jXZ9GTxqnVXIO+l87xKRcBOAm5wZwWwS3juyVFXawfR/ODSY49DbPUtmdxERjA9wbSwzUia
tRLd7zNGg2vZJiTLO80iTlr+Cw+PZRrei95ka0UJ6i4tW1LNGFeNK4yDrOopskmrg/bUid+qidG5
ZsF7HkdXc43HAADnF3YFhKXwW039xgxig0wB2rGpxXZI1eeUjQ8IevBG1ru6RdJqTQ+EAyJHM+58
49RKWqRZQLO3yAo012VVrlUsQN9lsPLIozvmQeCcQ+r0IojtE/E1izKrwzWAFHvOOS+LplhPIdwH
p4UNKbJbPy7ecpOmaT91BktQf5oHj2LfcIattY+HKloHNWGANYJ8MymSPbkD7/SLK0gQcGw7p/92
K7AaClOfObT5Hgp4sOohaBC4CX+tQGxfYylCTs6vRCcf/Xsdl79uFvgwvIN57w7pc40IecgbNuoC
cBJ6nG1MFoDfARUaPJ9Gb3dJSyyDs8NkUJU0WYjOWKkKZ6PFB2/44jAID4Ybkjg+MMvkI0lVio01
5YCB+vCDSM3lDHrJyDjfTo19axbWS98g5qxri1vh+s0KqXVIB3neNq1Q+KWKEokrpoMJZSV1lyip
IMmsoS9NAKVDqVdhJOwd+kMBbuEoQjVmhYhkDG+xxUfiO8vKpxqWWGGR2qMt0AI4ffgU8haFyHhW
qBlXtj2+ZWTe7lw7fVV23RztNvwwY5yVBidh3W5LExZO01X9wXLMm2AiqqZpHoVFS5rRIQCF8Fov
gbB+WXxXTTgCxPLeZO5/lKkD2ra6JQTpUUeooFOjLkAoZWtqyH0rQW8N0DoYKzGVX4JIef95NQgJ
EpgrGXgOO1K9cQ95Ka6YKkHAQDfIRA5TpQbGXYC9ngsSERTy0e7wL/cDKTUdR2yfKTFGtZ71rpFw
E8bbWZXOwv++M1KcWClKYWHbz01Xe3yoLvnZ2acR/GSpQm3kCgwEdCmBBOL+bUzyccYex0qEJivs
y3M3yd9Y9V9dj+AwWiKf3bLaMVFEFU3SK8RNZdjvTAA/QrMPeOwgnQMzzl1ksSH2mCKgFG3rTyPW
J0OW/nEJzVZhU52njrKtkP2d0WPj6wzatOEPIpBzMkKZ88P4EwvT82zFRGPTRTcq9w01GSfNqT4S
iUkPA28K9TamaVwh637MIGP1z/5bP9g/SlnsS71HdUVDhAwh0iHh2hDytU5nULy4KyT6xWBP4nK0
rgpGQwOyaWxf485ueXGrhgTMyLVXXTT+uW495flCYD9mvASEi4K6lOE1mp4dH4SzR3yA5c6cWMBw
PPxCzYBbqEdmjLl8SAIGSTmtfdejsS4cDy9p8z5m+OUHxxQbAZlFLeFNosT7mABz820wZ85v4U+S
MFmxdlp9zjg+7ucpeNSeJ86dPozwDk+tVe1AQUVHpxu/wkYlDNV8l8ZLsfbdqH9AVY9KbEivMlbm
yU+afT2I21T7WPAq1JkN2ty1SoeTAbqs6x5007UsJ+Tl2o7PmGQNBXyVICBCyXKhl3QkFAKQXg35
W5vt4g+FWRdnwxOB8SCdjeE5o/sDj82/tZV5l9pwd5rA+2RVphcsZ4QxSxRYa2gES+FobIJq07U8
NnMAZaCijUTpiIHuFkDq9CHh6m8SXbMStHDtC4MoSub23YGyg76AZUcb6RefRcU3iLLnmnkpA00i
wuKYFD+jA5kT1AfoiSno8vQU95g8l3A0GdcIJ/r6p6NJPAziZzDgqhWsovwKzK1b9pN2QnFjNTzj
4wxtAouJmjmUObHa1g0teRL7+oEp+tLcEzUwPsL8apKGdt4Sn9z2lBSw1bdM6a4qjxVWq2uD33El
Gx/LXDjunbwst0M+OhuLSivuEc4XMbFd/WC+52oE1g8Cw0Y0VtDZGeinAICrvU0yensyc+N1yQFj
WyTG8zCxaM0KDgb2G8gP9Nw8pBZlB+JrmPOXed4nafnTDe6JtFpcH44kciw+8INov4Y2gz/BKMuY
mZR1wbEwyIuMMX9liLP90FRHM5zuihHeiEC0s3IBl5Zm8ULtYW5HDwcSio4cqX3XzxGzeY+RosP0
vX3q4vqhQU4EvAKQUzfRIdPygfPVXksBBL7OF35Ecea4QVNFOluD0w9tDZxQI6IrGCtXwTw/stK0
5FaTHZCworexMhnyLAfjFCeCpYgbM1gFSBk79hThazvw4NfCwVnZVnmXDWd3Aqut4ltSfOAlza9l
9DYa1tHuUclZJqfkotC8fba8jumaUmCB8C+wszhELxiSEcwYM31nTr/zmfXw3qTednk4KrwyTLJy
lBTjeB2VbyY75Npm4sS+X79adHcqhU+wTKZnAsrIudKsLINdwulfxxEo/WT85iqusti9XUzAw9he
AeF+qrsQthPRf7HfH+bCwAlKTzuzATbP4fDmNv60QvI2FS6+LJq15HMRNe2al8a/7SMfaFDcPkce
XFH/oYiGT9K/qflf54RqpeoA8rqVuiHb6pWis1qXViO22n5lBRVoIofL3BkXA3QoYhfazvUNL+HZ
HZ0DEnaNEFBhsvGZzA9F8l0J3M7oLMKljWDU4y4SHLVnieRI+PSRLAt6qgvIT5jyg5EZ6X5kynEG
OciFzZp+jvRc9ySQUmcNOOD6iI5p4S8tpuEQ61oC19pzaIKSZSlvXzsOON8ORPFsFfNGLZPGzngW
xCPjnqETFLZldDSqpywbQZND7bUomSiioIxIhjJMcfZmA+M5mVlJTNemByi6s2C+OPV4p+QQZuup
Hq/8MLsPc+c3n88VnhSfhzymM7luIt8DBgRZXQ10aCPaO1TYePtq1R6y3L9qRafPWEuXgzrARbr4
Z8+zX8yZVzwt6n6bqC/DBuXnO/XNIAQOjVA/RpJ+QdUXzwjgsTYFrDEz3dZVkwcbU9EzcWlHMgAY
mEG5TGkG2NTw0T7slPkS+oNPL6RscrzxMaN1tImGPoFdQEfeEXT1KbPSjXbh2vJhN/WFoQRCAs/+
zpW48kbf29HjwWPR4HhugS5Es72Za+dDhXgTseBaGFg5LDGEmlKaEhIrVFwARxrrFOS/l7H2zvz/
Bkv2ajgYxvQTyeYliZw9B5v7keSQygrwxtoX3uwebRUd0sgD3hY5tMGxD3qB3jDQ6RGu8uYJ6xA6
vEguzZICqHkY52qVFYGxJ67Eg30qN2PeX2Rq1RdD43O0o+aYM+NUeav3WdjfiLqLt3XJQXgYgqPn
VF8jIwJjYmSVRC6iYI3pMetvS4xZHN5H8AGFsaF+4TcVqTiaxJZlkGmOVI8by6fj7LbWF2o6xU1i
PSDCYNuSIrsBpmhsyiL5ikbjriizh8QmTTFANkBP+Kv0rXLbUZhVnXNAd/GVNH56RMq+zfDaWbLp
NpiJ2oOv1NYagXhV0QepQC68meLKAaOKhy7wkELiXBfYHKHmT6u8w73S1oCmfaT8DLKuQ3M2Tto2
nhDlfEbQKrfh0L9O8cgMIHoyAd+udY47QzzME40CB5HHnOYgoDtaAgPttnl0afFlGbA/5LNplb4E
KSV6g7iW9CXxZjUTHaHinf3ddb+LsXmSDaU6gbZrDLWXikzbLuUAUo7Fe+LBW8zFmzcmKa8kA/60
IQeNvPT7Xr6UZnaY65gcRSBrOtgKLNDrFENX14LON4aPXoq3oulu7dR+bgWFZB/LE1JrSKHlZsSC
yrn9A8v0g2hQ+7S9BUbUSbayRDMrmCW4SnOQFOYNY4J+Y9Fz2cbcWFPbJcKK4rZhyzXG4nnqnOrk
DvwLvaGTUMNtXKP/1iFc/NkJLomDfTwEqISVD0KmGNMHbXrMUmltjt1T4NM6VS7aY+IMX+uS7Iqk
qinEdj6+vwj/d7XTDWwc7C04y6aFKQEZuM/iKxWjYMcDxALZjFAh4JDsnFuv6Jm0L6YMq7aATdrl
q2/T+Jiml9ABxWmV0RkgTMHPI93Y0hflknCkGSI42Kw3SQAoxhOCk/wUYsvVyw5K82uIcLa31taf
1DOpKXBzY5pG+SuSx3rXm/wkuiKo11GO8v7Yir9W7Uj6bnrj5369svLppkcCtombhCau+ETQmJ8t
H6NLQ9udxxNWh3R2UYrtPSjUrRlnz2S8JnhdwJpCQE4QLxId5ZXDbTV2lzlT1c6jJJfsd5SXM9Z/
wznKnLFundwOzVLcTOFjL9N91/fyxoHTpCxM2J5mjzcjdHJO3BxFnfyKMj207XOWVu9u1EVQtvSl
DLikfNjYvvtWSZabGqnmJou6pXFc8QFL/xBY4jcYGAFZpCKKIaG3lUNBCtGKI6zbKe08AKB/rjQc
JjDRm0JxuCpqY9vH+l0R38j5dLzquqzYkZlrbeYOQbK7FQkIDM9zvI0v5GsljI2mVNsgMnxKTLq0
FvFPG6NC7Kr7CQLcgHoL+Se2G7fAXZ1/J0zpN7HnWjsbBVO6SPFEPn0ThULh0Y2POp65dzQRVkg4
z5nlzAvQFcfyggZzQYpNZiVW0OaVeIo9dHC0ts2NdOk+WwRxr8AmLNlBxrGDg44MYYux7jMkSioO
3DfHhqbYe/QSeu/ZpFW/rxSjxxJ61gnfc1Gqao2ioYGL0j5XpZ+jaAUZEep44y50hwyFM65Y1MmT
D6HVqJ+cGmoJVk5Nwm6uk+CUR+zbZmKwKynHXXkUI4FEtRrETH67Vh8SaX2Gw0Rni2DHrF4yl521
C/acvsF4F8fDYUg6GmALxWuK7RqHePVeVy4fSFETipE6P+Gg3mePrJxSxYz3OD5HImeLcNKr65KB
/Drr2ARK6XxN/lsC9sLCTEOCqrsYyKxHcL3JekQhtJFo+DejYaKOcRfDlgU5LifxqGMiOIJH2xDo
gOkvwo7lRdGLtl21Ybs8sutNGxkSTdr494akx4sBw2/sPZwJYxUm6VW15Jox28BKn3lP9PTROHYz
j6Yw6IIPNQEl1AqtzgAhAjRlYEc5Wbs/I0h48nrI6hFY6xiJM6d6GrOCEiaB+98C7aQT2Dl3nfx2
Sv3r8EHs+lx5G5F+VR4NfVKL1hlKijhA68jBUK/9HmYXgVt2rzIWJYLgq9LcsYcE1LVoKj0xcliy
lYfLjYFCWxD9FKKWQIctdx06sDUB8MZukgwvpWXuzbIVUCbcy9zX1l6E0BXKWa47Pa5tmV+c8NUd
2mvQKGcFUC+pn4zgl8biRVr5AwfYGOYEvWWVOdvESZ60w4yvqeIfPCWvFrFJ8BI1cQtCOCBVACD4
/bybIuZBcVyRsmzIJ6LJSpWf3RIfSxVVrK9WRWYDj3PaLbzT+r3QrNoT+qxeoZ5zBXArFOlz+FGH
SCjbSRUM3KKnQrcHvSwoXn42Gv0dWhP8a256mcCjQbuzcr69yvgQlXR3fZz8OolFKrllIhyzU/AY
M2duto7rvNHqhibn0cEXeEI4igk5MKn/bZrPtcLQSovkmsEZi7SPZDwLgGdHb7ZjvI6cIHaqL5+R
ez60vtnhELv3RdvsZkv/WiNe0DollcMukKJUPGzZAuZAD4L8Rx091+2ODFBmPid++Hg/ovzJBXkC
8BoZXIVyPNKD+UbatC3CT5YvMOILBmdxT37MS9bf4C4b8/3idomS6WUWGUKet84eGIpCyjKrYww5
yc7VPgoRdVX+GWEE4sWwOlHncznlSWO2xNcChhQosb0mQ2DW6cVnIdHoGHOY0nJZ4LF9zsGh0emh
9/O3mqogHsPzNKdvYmZJMsZd6b01FsfyIYCCIaPP1GAf+qoLda7iu/rNqcKLEC+hfOeNOw3sghkM
IPiMTAb9E5KaGwqjTVI1nwqYREuy4/CCYZYAP90/+f14zZh+U3mLoIJLhJush+K1rrkLmuOA0zZn
UA6pna1zVAdsMlSn5n7sUA+LrSz8nX/LbGTrOCAlMnFH4fHe9PbWCy4BrUw/tO8cSCUFSa/+okpQ
IyMIHZyDDJxxnD/g4B5d/RtKxqC9L6fVQILP4IujSpIDCeEvTgXGgUJVc2c4kb6VqK4p41dSW/vI
HR/DNj0VKTrO+qKt/tsST4K4I1aTVRGn2yTl9YQ6aqv7yQw5o0yryPBudHEzTRyB/ueRrf/f0lj3
P+XNR/7T/pkY+1USdxmHUff3ANl//JHA2P8TKLv56D7+5Q9bBF/ddKd/mun+hzWTLyXtNfwpl//y
v/uXf/n587s8gvn/2x9f8KS75buFcfkv4ao+Yaj/7yzWfRP/fEU/RfZRfJPB+uc3PH7/7Y/lq34+
ltxVy/+rsl0STbH5K89xbPcfiaz+XxnomxLWjCdcj4f2H4mstvir67i2CUDQMrEO2PYff2lL3UV/
+0Paf3V9x8F54kpHctD7HyWyWvwMahHih4rlMl1LeFyUqywGitIEPuTw918f93ERtn/7Q/wvW/aC
M5ZiD6P1DtFlZmuTzb09eMxPaanBqkjBVrCfiylP9l4PNwpc0WPDg4/TBBLEOGbdNpTRbS0wayBs
AQVdgC2LiIkyqxd3Zoz2T7f48ver+wtx4pcSYd9yGda/uWhuprJ9atflRvzrRReZ2TZiotzJpay2
HUYJzO9MPhjw2+EP2nKJ09ORG+kNl9DzmcGOqiS+RR/+iwv5d3fP8zzf9Bzun+UsF/pPd0+iPvML
JzBWSTrHmzQEWVI54GVIl8feZaOQrdWvPyAOM3y8qJyusb/68+9/fhkk9/5fn6FvWsqxbNtWrvUf
PsMgCoY2DOJwnVVTDT+jwrpoXDcLOM/OWZ3/858mXB6+f/l5lmX6kn8EQcPKMp3/cPv7QIYBp3R6
dkJqjD3biJE845jmtjG6dCus1F6zd6lHCmQiZcPp08JuczW3aHQmwQOgzFM+DC+Mb3VUJucgsrCW
CFwHGY56JYS3xQRjHtKhIt4vab/LRR7UCgEQ0rEOiu1ly2PFNJDTp0lKbZN23Xms/GdTj8YJZmh4
SAEIrTskig8mTWQKEXWOK0FLsb2BLQqHv9Y7MuLjnWg99wrbM3xIYj2Yn1UPeT5PjwPyKa+QFBNe
FFw5mf+MAIkzh6DeoVaXOTOYImaFD+I8hlCsSIsVobNtg/5X0zA+We19wrN3qYduD3EhvA4SwAUW
8+hpHAlyxXpLCFH00CFc5bogxgsi7k50rEHBDdeJbTnXzdQfA0YTx8EZ6cBoxk5uPhyyTNY4+Fog
stN8kxP1vUrrlM6uKW+6YSTFQcTIU/AkE19mjNG5bRgmItlhSlGEO89iHsSp+zHty8cMEpFnR3tO
Cu9zY+V7OIQv+EdRLLUZ9P+xWauBfqEfIrGbFpSoH+KhLUKjB/rs4Xyhj3/E6WRf2+507mjcn9ww
nInPTYh8gO5ieHm870ry7nzAl6M3TefaKGYC2bunURkMUZrgBnc2bOmpM2EfUoiA2MtvlM8pOzU9
69S+iGrSnN1oL0UWIsHKnx4Q1qO/LQldjHwUB17XPKLMM2/GvrLOJXmd2ACTfSjFsEeaFqyFDuKd
NI3w4LhoG+0EVRNjKCZ0BWYxIwxfOa5O/HznN2Cuc/J8F7yQV/aHAatbH3hi0wd+c9ct/8OB69UW
mvwjD06ktKq1MDiRmC69aGMq/b/vvn/ftP7Nkmctudj/vE4v75znW0IK30N1/ueS+E8rTVngpo2r
JFzb8aJw4aRudf3ZBoA19f3edZR9lh6I68Z9j6sSyUZeBjd9Zt0NMPL1nA+PQ/y/CTuv3ciRbdt+
EQFG0AT5KqX38iq9EGXpTdCTX38Gsy/u2b33QW80QCirq1QqJjNixVpzjknjq/fjW/BaxZJWNyEf
IZeyNnG6x1m+1q9m0wCs8ZahnT+bu3Cuzl6Bm6bz/kuGvfiPDHsp0Bgry3Vd22MXMv++cprmZEdD
k5KTrUlJsqPCPxtAgAg66rTN1KABiiljZ28MPXSk/jSoudySThmsqZEO/7yi2f/5w0ghTCUck8R0
fIXLgvcvNzdrSqKDR81dc0jcVYou+Nh6pLp2YXWdcqIT7FTYJ7lcIhtoZuoC4mmZJJBXiCQRh88g
Ny4i0INX1NG5SoBd1xaf68E7RaiBfyLMBfvbxf4tpO1rAFIKBluty74sT7hH6YfTUR6Mbjr3Gi1W
PYDaaXPUE3WcWG9NyqzKEOYfZVGmdtYQfMgw56RfRO42q4Lgo6iab/kMaNH2uIX/fHuE9Z8Pn5SM
79kJbCl969/fLJ7n0ZsjhECJmGEkm3IfqAyrdWsQoi0UDUSyQDcApc232nN+xqOX/vYZh5f0h9gX
WgGnzFFgyPS0J/jpIUPkuK10kTFMpBUuEk++xpP6MAQpc3VrjM+U7PnGCuYXiFwAVV1nBxaV/EY1
Fs8YAfSD54CnzYSYXijGu2ndTr8rCySfMQzqCbv0cLEidInLqzRovzt+Pp3rFijQFLmsP8tddWmC
PojQuhZR0p8c5psP0mpN4IlEIQ4e46aVjoD6DGO+aki/kAOt28Krve8U3U+Fbc2/QzqJCYyVmXnI
0zhg2qViIU1kAI6KGekUl0O8T0xyrzRsox00tYqPGsqA2SQe3kQ5Tg9yEV2bgovXxGuWZnNjkrxV
Mhg0PYPYKt6TYoNwFwbcgBMBT1v2EPuZB4gyoHM4+NUPYeyisWtvVVYGtxAcyePsT3uco/UZrGB9
NtgfjSAXe1oW+ixZHFeNoG1iu7PaacPctAzBy0p5JBTR7qqW2yPGyF/PizqwAZz+1nYL7cN2X3zm
TSvL7B6W8x99UIeHXIvXF4P8U95ZAwB6WrvPCO84IWE6R+/XNfDxkmejjdGRDbO3Q78PrxMG0ZPr
WdMlCzL6uQ5KflnVZ2l7Hkct1nArFG9RfDSVbI6AZdA2LV/FkPP2//yIy39fAWzXl/znAOoUeDLl
v60ApIZJrH4ucw/MQw4wuhfZZupCR1A/2M2cn5ykG99Nnb72zsK/nLBxGVr/uUNQ7AJPxExYGAfF
4i0OrUNkBdUPn5nXDJ/pywneWyl/RJoGh13Z2//ysy/l3b9uDfzsSKvgaTPbsSSr099XryQYfb8y
FgGl6YuNZwBrqGozI3tlKbCSuVkJ1O2A2PP+OenHaR8btAAlx9t9VLrw5H04CYxeVkXQzg+hr7I1
KSn5U7x8hYQP1nIjIJpVMjvrAvNISNIcAn4aR2b+/M//GPEfGwP/EOVby5EEr5HHJvH3f41dpA5Q
Dp93IoqnM0+H2AdRjVVxiPF2kEADrQUYA44R1p4e1Y3pZfveS+NLPolD56fqyeoXdoIgwGO2gCmS
4sVYysoh2TIVkbX/vUvb54imG0flZn510YM9ei49Fb4z02TaWEatrWOaJoQkNEMAbZCXblD9TqO2
OLo5Y7oI5ct2jlBheZa+1SbT1LK4apTWEJVD0IkyvzGGwrOCwhsHDTQZT8gfQRQjizTcb874PnRE
yzsaRSSgE/Ibm35bmEmzi2V6auyhWbd24jzSMMyvfulY9oNSRBpYhvp/RIA41XqXoV5YS7IeHnSb
evsmkidcMCWKJ/iOcxH3t2L2rMcRZPca7VC+srQvXtTKpFv9IpavdY8K2AnKU5XPGeoeIh8c1FSH
nNXlZSTa8IFWGoGGlDf7wLSX0rz/YPx8DvOiP6YlskEfv8e+NOwt6ca/okgMl7GW0ynjdPSYc8bb
qZxERQI5KS44Jx+jPr2xD5T42piwq1Lgc7Xm8bsHxQHxhX/EX4d/ehpGntWISUujkjeccvXjPz9t
Dmfvv390lODgxDHGlKYwmdj+/WFLYl1mWo7Voy3rfo/6KYel86GTOFxlaRHqbVeO1Ou+JoFLpdPa
iPrsU7C20jnOTbxsdLdIggAB5yCnH4oh/46v/8PE7YxqB6YcdfsfwxtXALDean+hH1fTsanC6ZhH
o8vULwFkGpndrinjN2foGJNJYjw6rPeXLib1gNyjm8ovd/iX6fatfLx/GWm423YGDr3PzXHVOsl8
LRqw2L45M3j3s2qL7MWgG6rHi+TAfEWMg7kJWN6XtRhRu9kBxep2h3mRG3mgqQ4lml6GN02Trv/5
NnvLMfhfVygJq9ylx0EopjRdYdMc+Vt95Q7NpI0cfJfjvDLr2TUkl56i1K92dzRRGNm3Ed0/ljwH
vQH0YprAjX+efbI7TLLnad5gpE2cU1LP1REoMUeRPKa/4DoVbrwurQ81Tos56OcPyyNcoJvMJ4e2
xlMeNzeQtPknMXwFqZiYVbH4HeK4hficDrQ5+wCG5CL/Ict9er5f8jTdeDVpHgpo4djgI3O83jvh
xiFWGb/II0c3ysX5lzXhGenjrHjuI4dGYI7Co5m+NQusETFvhBtFRURhlNNXUzIxTuPqfUqQsAwV
3N9Eens9GgNACkmiXeK9q4TS3c38Zl94JKzB3ck39pCz1Xu5g2M2c1bZRLRTMoLng0Ror/XUdV+9
J9emmVvvgUVqOA96/devO3S7Y4SYZJe41SHCff5fPkDi31sPvLOetTSPfOx2wvaXd/5fKue073Il
edsfJAiNAZDSB638czBiM8pANK6DaCie81BBWVUEH9aTiQ5yCPDK1sAta2drY/V9lBPSqgr44Ms/
P3h015ZH62+PnmWb0jeVckz3/yhdrbH2o0BRug4M99ve9k6FITOaqph3OYRyIp7F8IiIMNhCC8H5
aYcfQBNiitv5TatmFxaldbhfaCuTx8c5ZKVNkhkDiOvjpIMjXKNHLyifGejq9VgE0ZuS1LexX+Yn
UCIE5S1ppvQpHjyProNf6fRNAjbZ5rlakn6nLq+OsXSMhzyU+n1Shf0Yluxsk1WfgtZPtyQsOhvG
Abgx6sJ6Y7YXBsRPBoyP64cWeTwxH/UqiRp7f391v9ROiLui43gcUKs+lqEndkmVma8BkuoNk/gA
QGuqNhgKcLvqMT8ljpufukChAZR5/lwQ2BJKsBHCLuXKKagZO7f4MFL91cJAfAyHqjp0QvWnyGyG
zej01pOkNfGIntz/KEbvZ6zi8VeMpgHxqPURWc54rFJRkWbCKuvObcGhnWzOSTZPtWMaa38AlQvU
O3sr1A8DUYMi5bIlruBZA1DDWe4He7cL3KNrSBSBmikHIUNbowzEjviwgolwtnCU+ANdw0xExDQp
XIbi60iHNm10nCbk6q7ADDnXiUosdi0AS+xYx/tXZvlhRh169MpF3uVpe2tLi4Gv7Lwd3VmidKwm
gDoaysfeQQHpWl30ArjhXNKaCgv8yCzo+5ydfO97iM/NzJKPjEzisx7wl6aqFdTpIGMIqBXViO0c
d9LBAMQD30alR3OyCM7JZrlTaaLPTYV2N8JLds4wJRxF0R5tbY5XjiboL8bke1MipeCx7z8A8P80
ApiyRvUe+QQZdzksGACu7uOQLLrSOpPH+1eVnS1CdrP9MC5+MIZX3oKBMo/sOdk2H1EyOqeJ4yAD
Dy2fbaU2Yzn616mMrw08w2OS+Ss4sdWxQaLG5NmH/GLl5bA1ivr37Kn2PDQdkZ5FhXfQ9hhsDuFP
9pV01tavONRf4dFqw347QToi4mi0L6WOkMlDVFy5FQNTzjqmN944Q9I7I9PBWof0w18oP4orZzSs
BNOT1UzlD6KhSAlt5vpWJWZ0QgFE7O3yP6R7sxXRJJFrPYlaoN1Ak4zRqbLXYQ4svd57JEjhky7q
q1GG/gZXDvbOPkUnByGKhOR4XDU1wWga+OwurGdiOo1AvAjKN8BXs7UWFmmuxG2b2yEview1hoAb
sITVT3UhUCs5yaavi2BlOxA6bbQPV4PWGVrJ+feMGE2bQ/Aa9KZ5nCUmfIw5pB+VFZnYgzdcW+tC
s15c7i+yHiuGVcREwjhCXfo4dUgKSk7MdYvbQAviko6wRqlrkf3bNgM8SpOduRQapgE3tGtx4Jol
KL0K5V4UjP2hrxG+zS2ltSHdEim7RyZORHyHAbDwMkqch0HAk2knyqUkap9AD6S7yA8fWLK7nVnh
KwSryvQpL/SmKjnoDK7I/oBTazpvPTq+va/y6TMaU3Wm5/QwwONw4rzZVmmtv6HFMNJTSk5aDwv2
OP7/SzbQq2+zrlmZZnaNaa0/W8Dzr7ZVvIden393WV/wMHYByq0+WtWJpY8NkHTQaMaZp6R8geiH
IxRaQLfRlTOtdSB9uretf0pL9YUNQNKWmCam3AvDAEQO/sYCFnlfnDM3R6djpfPZlbgmFEGQj7PX
OMdqcYZKh8JEdfBTSRDXFomxqfpzfw8qh96vz3u8qnAUPnVBvktpCo3K+zQrOMlhrZn5D/KPR47R
sQmRizTyvWcqdBiXS5tB1kPKiH9wCP1dXEzOVo/oB4xB2ZcszX9NBKZePA/VDZ9TwekOTaxddQM9
TDU+e6QgFRYslMGfnJUSWAngDTSfPltyPHnPSU2/BLuJ9eEV5UsGBztobevDSnibsRiCUI5WYUh2
Yi/Jbyi0urieP10bR8X0M8Zb2xjOa2iFlxBY8apvhH6L/PngexHHjMaUm1nV5UUsFycdUTdWH2bQ
y49griEECpRAYj7mmQ1dGerAJu3tnzj8iu9m2V0VOzImpqWhmiAFM1z/UbR+f4qzRK8NSNzrtkiG
kwUZTXpV+sRegGNVwLWUwbhVhNeveG5fS3cw12klWlKhXTr1DabwUtQvdijOiZEGT3AXIqpfUl2V
qKoj20Z1HLPG2UCBzLfRQHSV4/i3ySW0SOAOnfU8n/LZADVBk3RbV9nvogGKaHOeDCNGSwhZ2mM3
pB/SgFXI5DdLTuE0EYk5tp9uPP+04t76jEmjxR1abpzaLBAbOREHrCqgLALMn3DvcAMnAYoEKnJL
hiFZ2qU4txMwcKuDLxozHfFyTYSXj8RdFCo7x6l3oOoa9qqAP62rAJmyF38PHMKApOfiIk7aq1kn
6iLNPl9z3kePl+FSaB3NtlS9V/Bxv2JDP4112+7wIhgH1UJT7UuyuRHwH326HqwOvrst0d49Za6x
zxrg8lUdafITINi2WkPYZ5t2HQNfx0cUKu97arVvMtYV3beGmQGfF7DFzXHq6uZsCVbqtJw2DY7v
jV/X5okpDgmZjTIvCLuZHaCY6Okp3GY7D9YOZj8MWt5G66w4tLlwSBaKOGZFUXdrS+VjOqkE74Tc
drVdv1vVd6RRmML7Dul06bsgMdC5uUSedC3KJGGnAzmKswcIDzzTyOfyR92T9xQ2LJXDjADXKmiJ
F0hE3EDcWtWTOZwNCRzuOOGOVFBR3NlgdKPtkxe0r3E8saRwBukfUgfbiGigCI55fLBYuX9WtlE8
KIdYB7cZDmY0JEe3IR0hbfQJaVZ462vbIDn2iWdQftIKJxpDUU8EvnFDJ2CARntWVoHAwTe37kI0
7IlDrrp8JWeIMySH5F+03vYAs5FDInbchFB+CXGDoGLN0XGBeSK74MSFQjlBEOsDmGAdOEO7G1+U
N5y153JmIOR8xcklOZokTj3WcZlt6D/PD67Xehd74h0ywZLvxiIaz3nxawAmgXQMSAGAzeSRKBqc
TQJHNcEg8aGfy/HawtV+TOzGx+2dTZwE6AI6UZ5daOKOH+43jbiLaEo0D4glEVJ0h0EYPcCgBsN5
M6LiokPw261ECdISLtRcP99Jn/97UU0c7Ii8uSZexPoumFNUZvdGEFpxKm1kHmU+oAYUxa9UjAGl
E9AMksy/MPA1yPON/mK1/TeXJt9B2yhC2jLLt4OyrNv94hnewY4zj/MYNEOClerJkJeoSPxr0kU/
RynmDX67gNpR7NrIsQ8Wz9VjVXUXQ6AuzfkYP6Wm8tDfdT+MvG52TmP8CdB030BO/xKLJjkn7fBQ
4kEDHQ4SwK/J6/EnMn/NusZm65v9SVeujcOpc7e59vKTF4f22RDkoESjP19aOF9kQvU2PEqinWQy
oTxvNkVZuieiFZKn3JSrpP7tiWhy+JnA18ZM5W7MT8ut2bvGlu3XOiZQnJjpF1+AMCC3M1hYusd6
RZM72IVwpXZY6qpVMqS3yaj5eWTandXcts89BrP7zYQm7x4cZdywBYdX9jOiUQZgrb6T/4xQRSXx
XK7HfOmReHV9Q2CKyqt2zxNO3wk/7Kc3En1MLBXZHX1LPCNeFjgFVkf87UzjOGa4exuRZzFeNAls
+TXPU7wpfNzUyH+B5rX4001aF99IRwyT+RLpAObdWPZ0+bkN6o+cNK4lfy4BuMyIfpQ3nixkqsIl
CtC1WvcZ4aC7Q1/T2rNzEYgbkzDNHxNJmBOnX/YSFcEdATfsN48BI/hveNaRYFYDAaoZlsQydOvb
/bKMtgMgAye7Kf2j61inBs/ztbLt8trvDa8kd7ixXyBazO/OvJ8yKCqDppTRTigPwoAvAV2UgWeF
7c2sFebgKd92SaZvVeRWf12gIR6TNmqvuq89NBZQk2vhGpu5xzmU9bcKJzvO46rbWzjk4kaln/7w
PoeFhSHNKTeYHBxgvWG1Hm0rOIRpne40iueHzmVwGbtB8cuyr5ipwjfCOKaVLHT3FMNoeigb8HBF
P/trJeg0JK3nrvQoMs4mRQZHEK/z2IiXdOnBgIj/FpVYtFrbizeKmK+zX3Q8q+wOOhmtk9ZJu+7s
ucceUX8ZyKraVT0X7keOxQGDvJliiOLl4BiEwDmBc2l7TWp2Gb6GqmZHCEUJYAZHYIxj9VRm2Xe/
JEnXzeu3iiRu9CBYhqeqrTc46PkYSNhjhzgPyeIcmqsPvew6XUfiB/4Ci4MA+q0SaHeNoX/mWQwx
FE71lKbRsfcVHjEK/5VeoK/EttH7q333oTapD+3SPvCplhQypnX1ba2RjXNe5fzmr9I4sp6xa1FT
VIXzKqTx3USiOLmLKM3MaNMrrPoyZQu4l1BeG/2S8L/pmSYNtEa7WDr3/oumdTXMVf2ug2S88cZe
lZD1e85U/6wJG8ESxv9kdO6rxFqFo2N+2JN+ybQbf+RJuDNSsk2TwCTgNPWRkNNGfHBdp784E1jS
rol+9k1qXoYs5JCc5HQsfHmqZ0Nc0ScQY9YT/wacePq0BIegOR6cQ1tBXX5I5mmbk8fKX1mfqmTu
X2F2sfzjh9va0OGuWTQ3uwQF/2PA4O8IJgH1fm6mny2+B9+OniHxNSdGi9HOV6P6hakgWaelM23i
Lnm1B/DS6GPjTVMsvs/cUbfe6r0b9Mfk4Fb8fmPq6XQWtb7aJQJQr1ePfRTCU+e5Ohv6T4IGMoIp
v1GLjjbo8cCWJnyLPkqtw/3StEG/U160H0oveJp1cYRaeoyQTB14hz8jtBo7ovMWWb6Jkb0bQd7c
g64mIoQB8lE9OVl5HWgX3iUCtFmw89TIgiXpb7lh0LfIjHw1J/Tt0gpy2d3FGUZdj5MO+W7a7cme
St5l3VlEZYaY/hzprrJO5aSuuCvfqZuPCin6SZueiYB33Q+18ztJ117axb+Z1SG0DzP3hSxNcnXC
lBM9fkzEpUddQuud0vxprILfKvCMa287+TNSSmyz40akFWffhXXg2u0TSz7QApvn9aktgCQWHd94
6k3IPwE9SnO5eBaYO5jA7t4NyS6SMmg+C3JoHmzvi5FtdB2TLNk2eq7WTVw0j32n6sNgzOPG0zJ+
MjPxPCB6/8jhfm7mWs+n0CwpalxmVrXTUpUFZGw1kQHFAZ36LoFXJ2a01j2iC8i8SzhChL776JOk
/pAYDCzMGSNMUGDByJYaOwJfbMjgbE1FdYJMXZ3GtCooBTP7TWg1fXp88GhwzMVtLBY8oZYQ3JPk
lwOnxOJbPPhW3J3qyKjPZNSdhDkHBz15XMzyj0m0x9by2RXrcoPcV59bZ17T4OuBS0ZiqwJSJVxA
+usqnn4Bhqq2QWmSG2iAyS+zai+TuiPoQnQXVxndhcbEvHIGOzuPfsLhNcQUMPnls9Hbr3jD7Buj
v+4ViNZK5sb8oQfOhyW+vLm1YjLPwuSUtCZnkKLjiR4vcQNeIY/YkanHvgajByZlEGQZe+Y37oB4
8fE7d/5wzlo+yLYYomtUqeja4T3V0CrO2s8RpxYDi0l9rGkw/0mXhnzkeREJum/j+ItO5w9ljO6W
dBdk184CekefUl7o2XOvfI5bNMYGHHSPiAXqLciudJMIIbemA/qJiUl40JE1fVYgQ9CqB68RhhQw
FpekzvpzaH1vBp3/DGCxPbTmHN9M8ZS2xE+gssweFusq+TFbKwCZaC26IJIb4AZ0zLKHvMBzyQzz
2so+OXgcj5cHuubj/9k6+bxpgoZjkpNdandAraHT7+YSWAGmjKDTAMa0SL/arnTexjDdRMvE1lD0
jrixa0xh1gf6u9cqG9QtQU35aLjcE0UX+IioDIdf4oFSGAcct0XmrrMkc/bVJOmzhh4dSc32Vpa3
+6tyyH42RdOsFsUoI8rZ+4j4rRjGoUahOdYPUVrCQWgMcfYNNX7wrVLo5Z45YyZfmBx3mjfAXvTL
ErsGfQWx5e46L2Mhi2NdEF/TdYR8ACIg4JZwlj2eqOTUBADnZjGOD2AWnKnOf0LGhKxa2M7ZzrPP
SDKV8eem4/Sp7fxxqmmo6EJ1Z5n3PaD/qTzE3bRDIg7OI5oxbjZTvR7QyzzkaWmtM8sJ98vdI5bH
pVXCLQS//R2oVvpqDEX7ESj7qS0Turj3D8pyQezLVoDL40AN85iOZfkb6AYehbrM3yQpnZvIjn76
6D12hZzL3Th4P3OBaWiIOu/T0yU5P4aRHlQDv8Zz4wsTTHEpRFITkVk4cMrJWlNL7mSksUL6bA9n
YL3jh2WVD+y46zr8CrphujSoHR+QG9pHk7+QeeSAVSmHHC9XzBHAH4auFx7wFWVnDwBSpibqxZiz
cf+hBCILhklAB5evwB0ArMjXgtWcBwgmEiN2xp6FYTwNFawqeDsXbMhUuIDgqBBdiAGF0ucxLuoT
7Y1NXgjrvc3rV49A32d3jN0zEp8AQSU5WC6tViBFVLDS5N0XInJfiXBrEK7MN9OZnFeFOTYFYgm6
ktEYb+C76G3zvQ+oDYGNh8yUfxV1CqUCJ99lzvzDBKoNiZ9XvlsjA5k2zMDFVosbRKfBkcA/tO3e
L0o649VB47kJyXQ6lAmOXUcVdCwkMRaSsyJPBPk8DtkVqfTIz8TgATq9NgeK/Tz3NrVr8YgNToN/
9rP1OSC3fXa2xjZ40mbY3mLSeAqVAmwJwx8yj7AqRRMg8c5+z+2Bah+4G47nCSFWk/hnsxAhZQIT
Y8tXwRbUW/Tqk5pqh/xzIoga+2nu+KWh/zBk946rwzxFtGde4zQFP9/XjxUr8CfRUf4F3qH5mhFO
ypaoR+BxvBQYVVc1SWzbGJRvJGPz7Bid3NRhNG1ZPh/jpS97v2R2sHNjC9/nBHQwnJrcJtk6jtYZ
T8POm22SAHX9ldEx29rEkxBGs8xiLVIIGOZvndJpOKksPWe/gfrnwZxxw7K/DSCMTgzgKJCZYu9E
MpSbwPN3TeJMz4OMdmgSbdIH8/Tb3PfM4CaxCnrQCGncD9sowYAIW9e7haaJm36kIZXYfkj2l9oS
9YKXcC7z50ERKJkaJD1kLU0oBjsoPUjYaalRAiDJMktKhAmUH0NK44UB7HRr6Ik+SDG9pmEqX6hu
1g6l6DzYRELUU7VVKZopeH/Js8689tSw8FvDTHhOYlzymFS20ZGfeaPaUzpMNIuGr/sLXw8fAEt2
M8bR4/1i2C3SXG3qA6Opc+nF2Tc7st+DFGgZSP/KKLsnAl3H93FaV8Dl34I8agAeRxaPW40vyLVl
v0tIkH9gy2CCaxj+IZuaeBdQw5SFm7+HA9AyWWGyHKgRzoNrfBaBeY1LKwYoO1+nsflyrMjCK+T8
QcsgTpyUcHzPYfBuEaE3GTw2xtjF+9FFmYrrs946AnMGYlLB6EiOB0zX1WPb6XmvbRg/eqydF85C
7qrpCTz3yzffK7Nnczbrl7nGclh0s96kjadfzNSG3GuWirEbBkVSOk7WUlzHkqMMEhO+4tfD0MOw
GSD0alwQegNuXcidCMC8kqaqq55TN2muE7oZ5tf8/rK0lihHoF0T7sFd2wYQHqaaiCnUQTRSQM+2
3HgKGQRhqm4ZSpbNgWwdBge4+zhSlGAoUn8NoFgfuzgWGCiJXamBz+/Ad6A+a6EK5DvK4PoAvS67
NnmWXSz91SeoqtxOfWnbjV6cpWCoXbzififTgzOk/iqv6CFqL3QP94vTptkKCBkItOVP9ChWGjDQ
wwj9fGTrT/MSD0yY+ys2nk8tJr1tx4wjXuY7hy7sX8Io/aCnmF3Ugv7gqOgQ6xqVl65U8myov9rY
GRwkw82sc2C1xpMkF4CnAXh8zqxtwZHDirPxTFJmVE8xUGTGQvMPo0g5B6HRuhaWE5/CeZYrzaAe
ygwAu7CzzWfEyiVtFd/aqO43XXui3YYKfEhakWNSFPuuq1doYpOzMFSCDW66WY2Y111nujuD8Ihv
nXkOmiGmwrFCfLt+tjMLyqMEgeSNqf980ghSrCgO8XJhyGgC0d0iL9/dJ9A9xNqDUHTMtXqx8t7c
1vnEdJpz8ckIyWUXEvm9XZasgK0gfXqiDKpjLJSpfM0Nob4jQTsGjcdzXXUrqjP9Le+QqBZ8Kmse
jEMr2zzbUdS2jzNBWQdXTf7aHAoin7whpM9fU+ca48mlAQk3MM4PVV81zBaAwIyiarcdQduPSHya
KzomuEAprY2mEzc09ndHbbDrU+dN3QfJvqadPGnvwD363ZbhzhqFfQ3Natc5zqedNMNOlhgE+CSw
bJpTBVu56NnEy/LiBv2ZtEyAKpN6uW8dHmfvhQi8EpylDlYhafdpss/Buvi7ZAwA8tGChVoqQJa0
3f7+KqjlR8JST6aBTSdOh+nnX19N7qtA/XTzPZTgU9um2zlUwbM3EFQE3ZjFHs9Xl9r8be14YCpT
rJjYFDfWbBKzJubeVlOgO2JGFRWnQagcITDvVRcHPUGo3aljbv6Ori46+ekSoakYPercYpqvEG/b
LZM+n1jjNE2bdWOlYNHo4NOKqn7U3TQcgESUN0Jl7+1NSznlKWptJt6l8x741nsqLIdQJBSWmvs6
Fyc1+O6FjBPzWlAfXyvw6ccML55K+CR2bWEeCUV3HuvUzN4zR2NPTuLgGzZodOjxRDU8N1vUEbjq
+GdufHdGqGR3xUPSi+disOUt03XwllTP1ETOuqoIuk2sJL5Q0rfbZoA1d39ZYkLetcBPt2KaxQvL
05+xQALti2jhP9rG2uuS/lvAuzUF2fxDz5ALqLyKCwh1G3hMk8PcFqQgpCFHys4pbgG7wyrWMro0
YXutO7LehoTwTuW2N6WmcStbIqvTUobrepQQ2cPAOt0vjizsU2yG9Rbl53dAzMFurAAZuZyYtv0o
kg8nbLBexDQC7y/1mO58glMSo39p4zT/6ZkC4qEJPCRUMOOXcjzWc/s1VAWFVp3u+yXQBizuN4bv
eKx1WZw9ZAqkwE9PbWpPTzaN2MqlcPf95jJmSDGyTOXbDMkSUeo1VGE1EzSyXOI8N9dBbbRoPebg
3FZnN2HMO4RQ4cD0nf+6VPhLyzrhA9sqffNpz2RmCo4o6odLQIydLdSw9Sar28jJ0etWC/k8ZdiA
A8VZsSx8oMJkxH+ZIcS22e+uQgY/3SIfzwl6j5UozQeCqatXO1WnwGz19f6qq4gF7Y3EBqDjTYdZ
ug+qleSguLaFzBkV8caeJ/dwv2Rh+1mHQ3Tohxg5sZzmbajQB7YOorVHL4ce1rXjuC1dGT/buNOf
UbQeB6s6qiF/awsCsDhPRdc+ZvJmwB7ZWEwxD4PJEaE0TUhEsEV0U00vBVDol5nhKDZYTk7IGLwX
JnvWLm7Hjueq2iWRZ53ELPsXa0ZdYBfu77ntxa6PDYPpcsbKlYqSkXCbvRuQ/hFq6+4HU6Z92cIA
LcB4ZEsNlsIsP9+/ul/KJQSMk8obzCN/UwCPMgFs8v1CtlvI30ZIz6MIS6SWUfi7S9MXq6PE8AS8
oyBYpneL1LRAOJLE7hLnzKv7r2eBMlcl5PTHGH3Tc8QZc4euVeE3Lc7AdBnhG4X5PE6KQUDnVP/D
03ktR8qkW/SJiCDx3Ja3Knl3Q0hqCQ+JzYSnP4t/Ik7ETE8bjaRSAfmZvdd+Lvx0gRQ7w75Ck8hY
0VePET+VtLTEBdisesQJy/1Mpm9TGUc2YZwwhIf4o/z1/RLJI+GFFHUBhJYRkR5Q7YfcQzA5I4Td
zz3L70HdJXGv9qPd9AuMOL7VKdK+rptHHEXBRfEWXi2PpIOuxws9zZNxqVC176RH/HYcSdmsoKBF
O5Zi/4jZHldGFCSHQhTNmZE+O5XeqBnNZXo3+L1aoS8ZLs7ySxdb5tbWiNOj1iFXqk6PXk1qkTKY
bYm27DEY23XLk8EhAMAp3B2pbs1dAR4ZHYK82YonndMyRVGJfm/7YDz9d2Wxnz+WCd/wlHCbVZ4N
q+u/39KukYFuQuvYkRHA5S3Td4+L9TChs72WvmHtq5r3+L/PwrB82LtPzbl2gEH3gmHS2iYB4/Df
n2fo0xflsGlXpsFzz5HTa947JKYJ9xSPEyutqc+vLlGI8MqwmqCtvZQVbm4ZkM/XkVyAhhcTNVFI
Abk7IKNZ/gMX2Y5oa1bSHR9DTkSsFmuDTICW1I8pP+ZV8pjr8hZjZwtiNrNIUccQKgdKtWYSe3PO
t/ns3+V4xerJ347tW6cZJFxYy99r0/guUVdkJeSFanQvonvPWcjg0Wef1R+RcOCPPnkjsRhoVTD+
17Aepi1pse9oc05tD2QluZG8txmmT4cBbyXdY+EYJJUBYtoq0tM6mn0sMuBStnl+kkN4188DTMuC
973/5SXCinXugoho0GPSv9fi0+6te1aAPHCSrWB+SeD7Oaw/kKBjH2VmAiwnSpqND4c+VacByX+u
v6Mr+UW5nHdC8LQpOtp09FkMhdvo1cWrwCZy4ieRiG0TP9V7nxptpv1oJngQyEhSAGcLomCc/aeu
+YYgucL+xlggWFXhsO/GHxcsj39MRbkPSBGoy3iXzQtTG/R3mGwMK7wP/imYhvnMlOxlTl9M8YE3
jNC4k1gU2gCwSmOPTG6dqgd6dn+YT4HzU32Vk4N56jqUFQ5y4gSnU9CT69FfQq9fd7z9HNPbNut+
zPZiogXAVW4NG9/pN3CYN6F8mi2I+Qa9KiJVm3V178prbID4IpqgVwYVa7leqgaNrNhf8J+gHTQa
sdmEMQl8LCwYAQ+o3kxi92BfHGbR7Dg41imP/x6sq5ta61yAMWt3RVKt++gtEhabINSbHU38Ocl4
7vHS7Tpez0l6LEIQeEm3bktwHQRo4Z8kmNplNCufU7GEdlQxTUpEPustEN11Zs6M6LmEcQq1NkuY
fBIcCmPliILJCL1PNtWE41QbeyQWkrnYlzkG22Z2aEMiEHiM5zKixelTYP27lyq1f+OIcARszwKw
MHepYR+8gYLQHYMXi5TYSeb3pWFtA8KAkog7THHk5785NwtSqDsmbzsrtWjLgEW7GAXs4zB9TynS
xTC+zVV8FU33RVbKPk/jl8lk0wKdcu73Bf4/QjwjNz+URSbWpGMzku+O+YCfJyVkjJ9oPWUfHmca
GWOoxJ6J1ToXg/3YgmhE3/NVjRwsNWgxGPR3vBvbGYuKAuwOyED7C69wuEOrs0kBfAU9ppcUYbir
dx737JAbd5wP9Q4WsgBkd5RLlgEuAQdZgLKzTVPlO6Qs8IHd4iEYo1Pi432NGMdBrOlNLJhTcpIk
c4VRus0CGjT4lMTLPmkP+gQ8+BK9Thblq5wBXR5fmwRaDNo2L8kRk2anDnrnOOL3DmtiKivoiDyx
EImf8J7tTRYQTDzn15hdOuuVc1kR800F/pfWMdjL0P6sJFm/kb6maXwhWePUJeHBNxlNu/ODg5rc
9xRXPY/IahHtm85Blsmx5oBx1IGt3gkX3w4QMAKsiaAfF+s1LDBPgnE0TvzH8L5k8UzE0r5qrHux
oToADwJcBwBvB+oXmNRf3UXIrtx7XfpI6IjNgk3Y2O4VjSHxr2IggPEAc32LtwKLnGbe1He72PVP
hV0+yxnJR4JslFsLvTBR99hyGqhBMZ+VeuwtBd0ygFDxCK6bLGM1z1xchcMKhgFnhzt9NounqBDv
Yxzv00yvTINsK2j29uT/K0xjE+gP7X7VbfWtZqLgS25LC2YH2oG/OJog0IDdM4wzt+CNFec6lb8M
i1CliX0I4idK36bZgPe6xNm09U9uf+YgSy3YruMgb2kaGBRagEUiwKxW/Ml0Yx3bEIlyF7JaTpDy
CF570w8Ryy7mdXCoEy7btNqJkNH3GG58q92St/sdMqQ9jHN7UUglfICPRW0x5WX50qHBaSYws1a3
TZLqateoc4xg60ftEmO4VZ21sa3yW/EEQvu97+JkPdrQCxxjlzDF4Vmci+Z9iujc6BQcmV0Mvz2E
rKkNOd/HdXMRWfXSVuN9idSO2/+SCvfeTsxNa9U7Q4vNXMG8V/5d6Zu/hePD+X2KR2rnKGFcg/8i
ynHehOd8nA6Dbb3mOTG5JGxNmvDba9AEf8oM975mfdoFe+25ezGCWIEisBpqtkq5XtJGxL3DTdQI
eZzr6q/lO0buTxZw/BSX6k9qZ8tTCDLCkH3Dgqg32CAZK1bWyY6JjRQIV5OUoPV2E9kNNzEphU50
bBkBgjshfdpG5Lc4eIyPwS94KrIeGAivSzNwpO14mn7jEuKj/m4esqh49dJ0iencC5Huhd2fIolb
LmUAUObhqiTogEkblBK0W359bGT64yQ2bO8O9vNdCVw8SIgVCIpn2E0bd8iPVU6cjmlcSHVgLU1u
WZxHu7rl+WTn3omH74MfFtgQkcxbOZnM4y+94Gkim0sawetotl9oBfOavUW0MyPjLyciWMp26/rx
zp28h15lG3fWh8LWO9Nxt1Mi77rAYIoRmKeQwOFq+ueS2+xEf5ON7XQs9mkZXvO036e9u1N+c/OS
8Elm9a5GL9njqtFRSeDgo4BdFKHuXRVjiXIBen8Jh7DxX8wJREZ9V3oMPUqgBwtmy8guFgYSIqdX
8DIetREj7dNbeL4UsUM5shCYntQsPpTjBDgnnVuT4jccQsKToCFkZXUkyYIeSFr6YLHj2YvuHA/S
g25GQVuyaduI+C5hQtkZM98u8bThBKVX7euc9Ubmr5w8RYaD9FZ+9+ghmaRtXbwGGFhBku2kC8I2
apudq8yj60ZLU0eAA7v5OPPXVvHt0b0P5JZJCZfHekltIjWw9LdxtW1K/y2h/qy4g1pOFDm8Vhal
DbnmLQmrcQMIzTV3HTSeJV9kTMebV8WPGgXN4NeH3PAfEAwjkk5R8nY7l/TolrmwBQfOyKvP3g2R
PxvZX0v+XgCiTkmcqPmVGAuYeUy0EiCE42MRpI+dP5wJT68YzdP5aI3EKsFtPvYp4Ynxk+Oga+E8
H7rewYYT/BYZZYhgSrYqQzhdFpoNJzP/tC9fYoBE26GV07FDrrKZW/WlRt7lmf0X+zUfXdmAy+Ix
DarTNBAmTRphnFAhkcdW7GEprSbD3ZgsFxAQ2hShCStpvBcrlovJFavfuZybuzJq/uXYANaerm+5
kT5IXZNSU9ivMWqEYeGjNRZyq2nh9EH7JW4jXhMteHIUv0HZ86926qcS1fZKsdGLtXEMEg2dqIFX
jxuSkRTfyASBUKWsvR2/W3gZf14b3EFC+kN7VWPOByxU6IKn17SOTOssekQMtfk+hPFL1Fbvpg6e
ipoInBHhFteLhtK76oGdbPSETKsmWa+A+jkTfgzxoroEyBbXtWyIE3aZ0wPxi9v8H1ryeP3aMf5a
NF//hJf7a52eQiqhTSpw6kzAJNNyYv7b2unadMmuaQYaz4Q4a+5adyqISgwMFnod1p3C31cYjRZu
E+NM8tqRSDsrIRRepbLdeuhNrdpWeLZqPk/L37btNz5Frqkk31g2xjyTnCSDmJqtGwI49/o/Erop
mVoKIEfH2YlVnCa+R4rIRZM8Uuiq9t0rXvzRQCU1oeouOY9UIoGeKtNeG1C13Cl4C+McnJgkEEq0
l0mKbJPadrfuqb6QcOQ8eiL2cCDH7GzS4E9ZoWwb09qHFdF3zFU9Yno0R2WkN3aRvy6rZBDqYsNG
+EMzBd8jjn8v+GJy+R6seL53FZ2yq7LfNIkXK8Y47NMLC3Vj1VXZZ8X4BQ7yUftUutPsfplTe7TN
9vbfIi5FZCdnVyBGZoeffhJUBTiwcekglHid2gkWGgTP1EupNLws2Wi1aceUW7Jyybkz+u8abX7k
/PM0cVrpSx7Ft//+H2yMi5U2zk5cnqC7fQ2xemym6VKDySQagXc2JkZBGIvUAcojV0XwbkTtrmN7
Rgwnj0DT/ZND/sFjbslmPSLcWPiF7hnHCxTfZty3tgK3Fk/MbMWzj9mHfwb7agnnhWRwJGRWYYMS
dCjdAC/XtSZ0p2BayNBubebip7Li52Vet/KEcHYpy9qhb/+R+CZXGgH4sUAxlbo21t7pwaqeTY2B
2kybbVcHP2ZEr1uE9xbBbgVw7RWJSTQIDNjGvjz5A9YdWCREErEW9dAYKHPsAQj6t2kEJDIOj80I
2VKFLujiYWDHSjY8Vsi05caWzEsa5rx9Vh4dTMHam96MShEYrC3NpjXBw14vlQj5nOTCUVoBMDOr
33GKwOSW+q/2vqUlJKB6d9i0dv/Ph5DJ7E2y/ujy7IX8EV6vLT9zxM4oBRD1mraBiCzhFPBtYjZ8
5rL9XVajSQiNMj4VN99jqTkUGXdaJrd5fErrBboW4w4sHEIiYsRZ5pjf1Xb1wPKpWaW280mQykrL
zluPmsWiazjuGs38SPQLHHB/TQzPDDOaWs9WSxLUr1lIteIEBh8Ac2HV4L1jfQK7ZDrVpduQMGQ9
B7ah1obo9NogXmkS0OIgtfjsDzbE5mD1INpkydFk6kIj7nKsV7a9yqzmTYYUb3bUg0aJ6n1UTF+w
Kl/Ym+MeGn+oQ/R6/m7ZBdP14EaGWvJtmr9mQvgyOhVCxA0XsmQTHFSRTHxjWG8ah1a9qb+Cynvt
IUNARhoP9kRlgewzWzmzfRsc1Frls9922+IBVvsGBAqPGJGUPBifa0Igx3R4DZ2HsePE9Mr3nIQ1
YhCIIArdjHKKqC1FHl6myE1iPX3vG4QRqCWfc87eml6cjJQ5O3NliBys51vfvPSNRcRJbN/k8l+4
rGtLl+4KHuplSNgIm9UXWeo0yXbSbcOMZ/KUI/fwGMzAbLofInfxT90EA908o6OBjvgAEyJJ1J0K
fGKLi/OsEbgiAjBc/anxVqpwuPZJcIrM5ugGqAp8597tYxInikNqVG+huaSF+eooNI4PcC+Z+rJ6
vDBjvRAxrsmwmEs8CJu93W9mEYTLZAF8MmZbtxk+0zK9VhbLkHb85CmptuWQP1YLZNhzECmFtLBj
9JGEvsWADBNv77tcu+A+ZRIcvMa5z6uJG9xw3lueff30owLjwx0mULcPsjSuWuLuyLynpDS+czRl
hvsyWgwgbPETYRJQHgEkEet4ArpLrZl4Ni2b2RZ/AzWErV9SYT5nwXyxovkRP9UlwZi40ibXSJDx
Vsu5P3ShvZEmimIjo1GtpHNQvuZP3O4dh7qm7VZQnBQeomGSJqcxU3UvdR5xtXznhfuYw9NdAzsh
IaEtjlXhELeOYpFQsB8IxWinZvinUvevXt0RxV0jKPLqd1HPb2Ny7UvvsaRKxHdh2FwrPuGnyytq
KhsCShr/cwQ5gHUisJEpbw9uDcuSMJ5EwQIZ/BYj0+6dtgdVmW3DOx1IoI6KY1+DJAURxlqpvTNL
KLbd8L78LxXuq9EMzJSYnrnekxfWu2EQr9i1tpGbfGt7/CS3FVmdne98Aw2JIh3FyoBD1+oSlsWf
wbnfljWPPFDjuqLF+O81xCVWzbp/iBFTgjG3HDiQI2cUBFBYLXX1FBON5fTjLVDmlTzqI+FOdB7l
d0vBYGr7PrLQvvb9tk2oVHIBwb6sg3mFZh5+AmcnQ7I6Vc9GWf/YvLOQS9womplhYSjn0Hpy0v5m
k2S3ghBHPQLMmYYLnLZZsR+onbVr0eDY5iFoHtIeyitwil8WEKewrQ4G0psgzh69tPmh3mCMNP8t
N3lH4VWY73ZLgTSNuKarlO6q+FZjDOVS/JA3TeRdT7RRPtAnIhRour2m5aJwUlsYXwysy/4mud7S
pvoWAyVXVDxA4doNPcMsMV/qKGSSUZ/r9j2difvAAIXOJkueG4eLsHN+lu+R1J9/YRp9VVF2hNf2
41s29ieaEW21RPiVxH0X85JOMmwElNChjMl2kgniV2pXHsT5v8AnkQLiDm+XE+n3zvEIwFV3uG6P
pCDDCB0iSivSqEebpG+GXii6T/MMLilexnJOJ1aysokZipk35bzxCZj7IXY+O6df26TNr0ZrcBli
hVd3uaR9IvyG1kIhnl91ELBmJnio7Kt9ZWBCsBW08d516d3cm85bANTkynmW9W5pdmcQGonTsXed
IVmdODbIW/4J9QKDwGp4t/3iT7uYHgT+4HXfjhtM3tMOOZVeU+udR8Sz7OgulgdNOovw89rug50w
Ox5N5aFn4P0pLOL9Rq+/FczYR9w1ckD7ZlTwo5qIn7wkCxnUNNgPvaCoZHCJRmBkucl4TSpsDj2l
LFE3hW+Gq7DhXagUIMJ2QIdoSXoXPRkEIdByaBV9t4SbbZkFkPhQEQvuAPx3S3dLPCTahmYmDhGf
y9qhx16LuO2wovvxMQd8rMJtKEO1s+tz5XYAkKwrfNJ7uOhfVjxG6wIV3yb+xEXurCKHvCVjYTAr
dA/Kxq9ZkjiXUqIEfvEdl8ZDPfAoqpgyI2krZe8wtr75hEWRG+NU65YwB8KMQUkCdgmye7XkhWUu
ieiF85wXgbkfUhXsOnNewEW0V5MeXwbfsVYKnMjWZ8V8thcXhGt4x7ouo9NQmgGht+NdMkt3nzQc
Jr6APdA40U4y71uH5RFrAw1SYTL0Zx2I/LBP9y5CYpNwy3PXfE754kwYqQ9CyVcySuOou/Qc64G4
RQJrGZ18zrX5PYbOyEnCx4jpAIzK2jY9RZ2T+A+BIDPBJOdiDV7mLB0NtIEwXHZRqMsZdmrLA6zt
xb8ZC9YV6djnbEkZNkPiDEKW2TZbjpCPzb3uK4ITvWoQ2lJilZH/K4J3Vvx8c6/Qt4y1aY7p2iid
fUmoLt5KYll8p/z0uugVHS4W3njew8Kv9lOhllFCgMpNEszeJTc7RH8w9HRWMkAzwfZOPjK5srZD
N/324JhxoyxfYMkgMMkLkCRoFqK5uI2xxIZlf2jdTk1VHYDUEPWJZ2NVeZy7nd5OGhb4AChkZcn0
zyzxaTTViz25J6ptenGnqclxuoN9b+x7Yzp1tYlwK59e44W7ovPTOFD4VAlNl9HJR3SlyNpwmTVc
iADcFJwVjHdjPVK2LIAF6mq8jR4xZ/kxtmi8DBdyuKYVrfDkJLCyElapiMMpqarK3A41rqOxig6h
Y6HCL94Ugn28I+LNY3/swDcgxMrY2DB2VzXsANaDqFwcIDKElaqVFdEUkUni4gXwtXesZHRhKnQV
6LTl7MfrexDdpCCX+VcfTSfLTM4esaelyT7f7h5qPG2RHVyaxfrDFxfjMkVg7uYOi9zV6xOOE4ZK
xJ3sPE5Em/w0lIonUp6N8ZaMHTGrOWRVFGisSU5a+S1aMGw9SS42mfDesdV/B2n/R3n4AaHqGz8B
OVQKIgpri5T12DjBIK7IIOa1raO4OA0DYr9qlpjrGbWZBGUVJapFf4AZ5mL6VMg/IAPcN6hOyVBe
L4KzzX//mgrxw1ANontwF/dswNqYBXvZ8iLgmm88yIWzqU5enOLGQpA5L4dT5cc8lsQL2tFvsybR
g7yxo9dmX0FsgmYfP4qiPYiGnE6SjUyjfUZQtneoE0fdXRsbNns+v2X58Oa0RBTSPeJlpTen3UbH
rJ9IH8PWoCEriexUMkTkNlCffpzsI1wDlsNQaVDYbuvEWQVs6ddjmeAwwme0om0IY8y63lNZpd7K
XZJ05iUGDXdyza0CwvvJAhDO4B30W+DCdNfqvuv2YHxnPrw41mNOYHb54liIE43lB6hsFO2cvzAK
gFLn6VcxC7bAaDpxWmYPJH4/9L31GjnzIXCb+1lIgzC+i8xNLmCLzFkGRTQBxOkpPqUw+9fJ+7HG
ISTuzn/uZIIgp2Df4oQGlAr7HHHPRaBbI2aqQzdcxiq9SdKi0JlO1x5QUVc8wUVNeGnFY6eGU9NH
Z4ZFKBdewzyhPMBr46b+q6s+5ZzebK8+G07zDIr7YgFGZ7i3MxTha0LBxvP98cuxh0/YPvR+GaOY
1gi3E2l5JPwtKYFZf9+ZmkX5Eo/jnf1lm2Y0wT1VBPd4n+DjLTbJ2Nxmh+iYODNfW3S0oSsICUoI
ZQqpjtOIIlZfZ2rflfHpFBR6Nd4SRuSrItFI+7mzPUludaCjjywABysebEWIKz62irq1hFL+UTnM
4rMUxmA8crelE3NwLu5lxUYmr4s+lt0e07kuesxqHtOVvjSwMk6ksj1g1fkTjbz2wfQDjgaft/+c
daznWOegjh3sg5+gs3amJZOi8r/gF74QZszjcHk3XWHDVWjyV3CY7FR4ABCKQctTtwoXjy+fcWd/
DmTuHmWKEieCgQq2c95m0RbudLDF4EnEYxkcOpldXUrwHVlu+3pKzpbNRGnu6ZFKVKrNpeD2zwAA
rkCM6g04CmYguyCO7rRhnJSfM3v2xXtb44G2WE0mn3nX3SiD8xWCMi7mNDhZihUeJzdHo7e33PLF
y9AFquweqAwoKnn/VlWGoHeVeOMkJKvKpw+LcSiG/fiem067tXqbWJW2ITx7mj9RPD+XVdmxyLd+
yoAVIsBp3nXBD0bVFBWBtx8lsCZFBmwdtWS6OujacO2dKywhqHeNI/fdfq6I5fLirAe0Pi1Ro8yH
yc/wiJfHprp1GHuJsDqEWI5q20QaMH01AUNaj/SUcbHQ9ra8t9N50+TkzCeJ9ZIR6Lvih/LOsOqL
G3ZvaDJa8PqODK2Ote03xPeMb8PCctdJizOAYChUNudYBS37QET6/ciSRWRkauWME7Gsr6bcxsdd
WR9zFLw1zsVL2EgL4t3XZWM8BUOB0S6jfJCnbpruA1kkqzAEfDomDxj2lgly9Dy3u3AWf65UOC5c
3rVylvvWaMlUDd6sCpAcl5CqmT61JvcGSpdTPQbXwg9W5UhILJVgtiobHhEGCZzwQln62sXVKNLd
VJOZACmJ3rV78Cdxjl2OIXIHEbyvTNvfq+CliMlnkwGyil6aXxaCpjSXVBax+msGfxMsGKXYVC+B
NVyV6tY+CXh03zFxlb5JnId34anK2Ku1x5UX4HFpRfOO84S63xofxtJbg66ttzKK3/RQPIZWekaM
dZ4zqq5kyFfCqvC7QuVa+1wzSEYZMsbXSRI20GaMUEqr+BlHGxs0HgBW216MFhMYgNVPT/7s+euQ
6DOZPCgiINiHvDZ4vdaYpriul8BxxBD4fPtP2DWfxrRtkD+v8FJ5quUn0PJg7H0T/qOP3vs1E4Qr
eeGFKvxCBshh7hNiEQv8LAVgKctgUo6/KDoBJOfEjqgr/vs0onibcvGMK4Ga3atJibD+BnYW62Qq
P5ltAGJSd1NrE40u8dikqnmNAvuMKs+rcOlaWvBTKMUjQUWIXhl4qPwMfRMiJ8NsKs7+kjAQXKVO
DJ02PfnudMZHnq7HHFNBIQzkeRlUn/gtqTuCt8qTKhR+p+aNheBtao1vNG90JaiSwrcRZ3oSho/I
rL5U5/9I9ERz6PyLP1KLZtqYmLs1Ju5T24JHqvfemL8LtKfAbrkOfAtIu+6+Uw54BOPp2StUsEUn
Hq3hNVmH0qgzKilkK/Emy97yhisztcLn2JOUVP3e7ThfpcXqSTjDv7EKXhuPEJMhtUxqSW9XjOhB
c+wZQ9d9h6zpjcHZdE7zMIz6l4XI1QQQA8jnYAjJisOWLKebg2vpxyxvK04amgBn8s9mQwE5gCvE
y6YfWagZdGG4xNDsNAhcCjcvyAr+qKj+ddhwtk64wY19leBUCTzCYhjrcsgYcl9oOuaEOZLTB9eu
IF03ZEoCFrbY1mJITy3LbEVHdTBj+eQ1hU1dXpBg6sGngnDJtnsi63O0ulVjMh5EYLjhe3+sqhql
YCsf7aK+i+KINTKgnWyEBRmRVcYYFspnTih09B36KLMyCW4e7HNCEVxfZR4Cp4jdRdji3dU5TxWu
YkkRVuExndqEqPeLG8pPLRWWQpNqfRb1kfko+1r4luuQzXDZtRZJcTxU8z7+5w3os8FBSkLf7ofG
o9+M0RbivWct7ZKsBt6RtJ/80TQCgBuNvVjlyRR85BrjYWHRwXDfpesOPuo4csTWOQeTRSoSdQ/R
XLX0vxvfuaaee9c2vMzY8Jq9NZo/GKeXp8yYU01CIAFlXpEw049MFAGbUSAK52Sm6asLVJetssXL
LLjeDPTYBBOR8SvDQ2mqX578EDXiByFCUEMlOwvaxXgu8lNssNOOmXjhoslmmi81c/MDIEIDPIgr
W5kDD4ka48fKjtleo7ORlMJRc9NVZ+y82C9XC3NwZ3Zed+0hs68GpFQ7kQ37Og3ije4H0tQ0BLOY
tMAyfO9TQe4Pl27qhlvh1j3MwGDetMDjCiyDx85el22GDEQkz2noEP1RmZvK5aceGSYqnLxBaR2I
kFG5jlAfzEQeM0QLK9gLFFsGBA+feSJTL1Q/7XNBx3/mcNklbvFkwJffCyiqaEQG46FzI9h1ImXa
hFXLkc82A61z2piYviur2OZNhwsu89Rh8LkWUr9u6fqc73xU4zawHUkzmCdbJ2E1bUbZhcVfHagH
Cvhwa8fuv7aaq201xvhDEvFoJc506DtuA4wpMOOHATm8I1HYFTP9TRBDlGtvlZBshxXThYjijtXc
SQalccfhToZ2OMFMW3q7aLo5FevljKXOiXpAbt0eeLu1RD+V6fPoMMBABu9uANmIDblg/qoUI6tV
AarMMo6UVisNhWfld31FLBTjbHZa9XFMHIR/JJGZ4zSTvfahkZqfcgFOnXp7nRHevY3CeT6jv2aK
kRMiNIf2V2LXJPw600daEM/O3ElvE3PC2jLVZ8/Y9KJN9lUxcAnHbgRx1yYUaEgKAonppVM7j/co
4oeLDkBUIE2Msm0vYSgB9KCP6DH2sKBt772SvDApLHtPvHh1NDp42g3LwpegmXejb90Zc1H+8WTa
wdVxvjJN1HxcNeoaVflP2hJWZCV8tGXVDLQtza4njO3//RG5D7HyPYRB4FTXUhj5Y9HcO3E7vcdN
8B7aH2TKNSCeL//jRefNO359A5/vsyNMtOKcxpexScojVG1GynkdbKXfp2eHcSuSg5SsgahuXi2/
fIiTUaxbPtdayMa4/fcLOvrimOTQx7DfrpCHey+sjuQWPlZ7Zf3NkK5xuRTq+VRBQ7+Ms+PeW/iQ
gU3l72Y2fxrd7F38rEBOWAi9xvFrX/77Zc78DKlsvasi52nqirUPfQWdWTO/dTN9oqr86tlg3OA1
wfAV3iPUbn+6pWB0ox7bbzBPgKFyMF0q+lW+uEX4Jh4GFR4Bl093bQT2qureKcgQ6I+e9UK+ZHT4
74+5bTV7wOg8D4fZOZqCQ8ayib+gUu/9XeZ2zWHyCsF41L2aU94cyWjT1zEiN67qBwneV4Fnc8Ij
qiF0q9hbPvr8HMJ09Je2gF01eYCOGVzqAPynz3HAyJAqXAmb5HKYOiu3sccz2mPyyufqo2tA1wAk
Ge7E7DyEjmtcY9K0kAbq/Co6tcAYY8HOITCvYR2BR7Cj9ySCgpLnhbmR2Sg3ZUqP3CVB/Cwj/dTM
XfVFKifDnABTktXW850J6//E1JTIvTkJzrglELxmDqUixo4voMb3TlY2D4Wcn4XnQS0YOK3xMAgO
rlZnWxcy5662kN1oI0Fqp2GH1BZjiIGQU2bf/g5RVX3LwmzchwYxZuguCkq9MrzB8A1vrEywr9Yo
m8LeD/cgxB5rpycuC3sSJizdbPLWRmeGfH2Lc6BmIa5z8lNi52cw6vLOtqLiTv3/7+KyC48UHf/7
e5usvmPl8Yj0a12cixJLt20W3ZtippmTn/ovZDs89mtkBcE5Bwmz5bG+wGXa4TB7yEvA4BaPNeKH
rWp6kg+iOQW+kTj70Bv2k9cyLARLQyygPtL6cDcyGODkR8S28EYVMJ0XkXCsadbkZWK9BRGC0pTt
Nd1nSvhX2d9jWpFH7noTMcxzE/X1vdNJBk5qah/i7FnHvs9XSkHH17wYGdYPZgts1HE1WtNa8jEd
ugiQtFuDLupa9kxpQ82s1SEr+YQL6VQsNimd3mV5x78D6L7TQ1qsI016tt/RUyoQMrGRnTIOmrMb
fjWJJv6gd9PniCmhgwSFbZWqNtEARRvPuytqnumejnYhtCXmRaK6ka+wTVpz2Gmz8K94gNO1LWZ8
bnkJ2xUGBCj25be55/0mcXHGgTgdfLtUr+RThkginAmg/KxeXdf4AA0L424aU4Ivu5aANq97mWqC
8ITXv4VKGNsGUfM+yCPithWB6g5yRlM7a9tt3RV5Zjs3d0IcJlZ4kKH94C52F6uoq3080n104Tit
W5YRWBImGBkq3mb81XnsQBxmE/zGbDSmix+xxRHRtGEnFJ+shvW6Kvpjb/8fZ2e2GzeybdsvIkAy
Iti8Kvs+U50lvxAuV5l93/Prz2DWAY4t1bWBC8ROSLULpRSTCq5Ya84xyYm7fzzx8D0VQ3A1w/Ra
515NyLNGeIxv6U+Eu9tLrYrzawCR20aSBgKtxPcBz2mkKN0yufen4yiLbNNrJlLx4dXF+PREEh6p
kniTt4Okk2Jr8bCkgY9psPcu9RB3gOE1F/2dA7qhT+pV6yt0V62W3syqPwwonjmOZMwEPfskeRwN
4YsPP+5xRKsEVtn8Rl2kvRgh7882ql2k69pmkInDx8Nxxhu/lsUSTCZhd7Od824A1S1uM+U4hzqY
vZmF+URKI/rbut4CeMI72lrWZqBJvxMuykO0Y8bo9fh+0Ru5QKS3oz+9uHjON7o12Af6Bt26iqm/
C2wZiSPchSLVZ5J1eLJk9uZ1sXhSY4zFTMPp6rlmeiydIjsOZF0X0Pw7ALzNxXzhWFgnx8kSw8bX
OnefOdLFhZ41kBj64aq8Ak+FZcHq44iMKHJZeTV7y3yMrRBk3XrMG8g/xowJVbY0/RIBKVKgYOC5
RhjBSum0Gjym1Ehqxvwcl+YT+vp4czc9FRlqHenSs5r9vl1j15cAFFdumjTTMDMFYqw2HbFDGG2N
2VXKKLOZbJT4klsgT4jMcf1io/AzM1W1rjPZc20ZHRe3oQcwZweA2woiHj3F3rQmdYSrYnO4LplF
z24kq40vWR7Z22GkIz61lJ8yqXZQ+CogpBUNDJTI+ta25m5ailqoKzuCXcmmX/UzY8HkMLawbMPd
379FxbSr4E3elCqGo52W3SnT8+BIA3KByNPz9ebL2Knx5BflfNU8/Yg9J1mXZo76gRiApdkggdEy
hjdyDHocxXzCOH27TRK03QGXxAqoT/Ca5xBkUh9mThsK/9UctB/ciLzRWSbh+0l/BMulr0d6ezcP
ySN4o9F4JYaNZEl94w0ouKvEjp+G8NLrOcjvxEaeSRezPKZWl20ggXJqqMHAEWACwRMs4qPhJf6J
2fVT7XNbmfEwHump9LuEQgexoqCPMfOmOPCsHSXYiXowr5MU/tptk3jRoOQF19ymr3qrkEH3zVpU
iraSUQ17rOHamon1xZtNXbTqxJpx6Y87Y6kt621FI0pXQfzFITNHG6YRsv6yNTQfX8gQrNncjmEx
Y6fLgffHKSlvvRdCPOxHeMWKzIWnXucRlpqF+dhZ46UARscjim52m0Mlc9y1TqbTstOxXZY190SU
A86rmm9mZecXTTTbKeByddNfvg5S0HLw5XejsHZh62+q+Y88GJ2QBlttbyXE4Gvq7AC+HkbmVOcS
bi5HUU3uwYk9JgX1kNZztFQd7fAkbvrnzBWgk8JvU63XXxBUovNsAbClNk6f3EIpFg6HHNsxgpek
2XQNLQU5rPm9xOnOpsFH7PHYRYmf2RLfnREGp/tXoeTDo81hRUX40sgwO+g0Q5ZIStKv1P9faCgd
RyZ9zSjh8KkSwVtHp5at1o8hGzw42hTvBygeT21W29zpCU1Z9NZNBr2Vxs25TKqKx8PowrqB/OwP
sjm3hWOeB2KaF547G9VIgXkK2NSntmICocBRNTRpHywCmx6tesSxkrUghOq0hSluYISIvPQbCUHH
1PvW0+nO3QZ6ie1nZKTN6pgwQInbHyJN8QM45TrzC9LfBEpEZ2EA4VuwIoRVTZPcoH6BAprk3/7d
T+dNtfHzYZexIz+UIbw3hTty1dqO9YR7A0qECF9TpSmGE2IrGeItrVH6+9GNIuCHzrkVcX4kGgKx
CUIUurQlYJ1ZyuLm/5BCrjZi6pyl09VAVA1CusK0fCYzd4D0Lyh9oRogDyZq9f5iSA/z9ugwSLay
7lh4I60yhp7vU8HMqmoNcTYK5FG4at7HVunvIzK6hY2GN6kKuL7R/YEYqU2PsO+aBDbJbU5fv4EX
fA3HKPomnWBjVfFmVjw9OvAMyCVDFg719en+3TS7I4cwf75/B4MaaHz9UlRV/1BVdclROkuZUxZM
G4OsfCbNk83Yxi8W0JO52Y3FkHBGTGnuXDP5iXFKJUEgVFAxarrUQZtVHDrZmS8V3WVJ5/ToBtZ0
6qNYP5WJ5SxQUzRL2koxw3xiW1WgX9vQkf8Qn7bkIIv58+Za2vgtammv0tZZI7rBj1sOHnPZquIi
zC8ZkojDgHAfS1WFPNysDvevwF1SJIQD8Fr+OWFLuXi3oNr9QLmnSfMH5p3vDEC9K48tb+8FjnfK
jOYLAD19JkV5p6EPGga7uVqBRYsuwAzs3dTXz+P8nYMQ4MGVxJvoM2pJj6e/aQPmr8ocZ6dEYG0j
O4y/JAUoI0An5Vk2wQuQSw6fGsT2QZP2mzPGL5TV2LmQpYRS126joTM0iNAspq7kbTAP8CCspVrt
HZwgaR+DvvtLzaLmUFYKLWOsH+4v8fyVJmeJENLplXAbmMsTowrbrNVWZbp4qRItXI6TrrZ33r4W
FdEyReC+TSJC78ah3HkQN5kcuvwBpana4hMxjvcDhNEwX4qLkmwTd6osHtN28tCMenQUnRoeR/Ah
eoOjsU7BUulhc4uTJt5GThRtdM9Acjjk3zKFSHSE2HFzQvWlZxj4YAxKvg9jsoybEOqJlxv70hTd
ksQ49T4YGYK0vr0Zo6HOHfcBIw2nmxtu7Rozh39x69E/RVa30JkFXu4vBNd/D63IpeXZaf/Etkvo
Yma0N6h15bJxjAt34JFCdTzrZUx3j3yuv8iU4b9Any6OoT/eS9OssYE/EGilkTOkNN3coyNJZ/o/
nf50fLfb6g9ZTe7H0E04N65rU08JXbdMLP+/Zk4EKB2i1u4Rlrf5i0hJOdDsrl4pyyLdy8/6450g
nefdGw2SbjFYw3S8vwR5QPUV3DrzOpjXuppf2+ra+fDFLiwXT7px6c+l3Nc4VuCvG2ef89W1tmgP
yzwNaD4qJBPl3Cncuxsr+KYFGqNa5l00m6rqB2eJA7HzPLGD2NpyH8kr//a3rmy5SlnRL6PyMbgv
y3gUwZNs5mXel62e4vSZ1Y3PYfrsa/+7purF855r+TJUL6V8yZJXVi5f0vGVFSWvlcY2hujgS6a9
smieP2hVOovxPeRKLk3dmxvkG1zr7tc0NeHhd+6bJRNUB3nfPLf1/2YF/7/TCvWPuSDSNnXlKHJ1
BIlx7j1456dcECaiGlnd3MaGtVPY6ao9ZTPisT49DO6e9oMnD7w2qNDDo0cdiaW8PtbaESO+OkAW
qYpTPc1rcE9WdnbuSzpnLzt32YXlONQMF9bEmdC9FO6lzK+Ve+mm63Bf03QlGo5VlDfP42NAenNr
+Nq4+QL4ccI1eSaEYhZwpM91k8qdGftHjTIKkbVV7iDhBhc/j7ndlbHJzZ0GOGyvz7qWvdbtbQCT
HrKo/b8rwIfo7r2E8OeDkxxieWjwg8mDVcIRPPresdDnJfChZScjOzH1Hhlac3ZKzix0s2Zybq1z
venFwY0vpXUeu4sdXwrr0neXDLaMdYmTKytMrlF/ze15BZRR9jW2rw3ExvRmDbcqvclhXqAsGnNl
DrfEvenDzcofI/fWUPgfXJx5cStKHqU1sgCVwMFwcNjEWtThgFbEG9kQ+xnexDdT6+dhTtUD8C9B
Ez2q7FHcl5E9sjwbkcKjY9+4y3AycG6UNhbKW9LPS2eWe1+Zuv67EnV1QwylV/v+CsVWhFcN7JXA
/H/hcJOGl7g5x+ElbM4svzmL8NwCOm5PvBbtqY7nxbM3sldWf5T3lSA/cA+VPq+4OoTVgeA4LYCE
sO+zfdLviQ6Joz8ER6pP0WsEKAtDGiap6xZ0sTlW7qfbPIX4bleBxAJtBvlTkMfoyRu9Xw3s10/j
2FZnr3b5dUAXQvCCOEAiwkPVty0eMwkDkigkIwP5cf9H9xe8vuIkxSEclQvw0U5bwNBI4JNuugWE
ipy1tl2XBk+WYEQGlTAk+jdfKJih60bsfImq2N7ylwkkea455n9up7hORmC9W+QH4b//vh4zL7Hq
va8La00YDIMwu+gu95eMivwSdtLfNGZtPYz52yQLea5EmVyp9Xjcxd8tWSZf2qFGXpTefh/bY86X
Lf8plJrdg+3DpLNtoH4gbPjXyxrU4L3S0M8XalLPURy5B6FNoDY5aYa9xy89MgGaqpJSJwPN3dUb
wtwerBHD/ZAOT6alXhyl4huVbagwlIm4XcmCpEJNMMKHlepdAiRTKIL+kHRlfA4UM006rIbDpmcI
S59vmJ9uCMfiSdGmAwO9FoRDM1VkblXmS+LBuJayEMs4Lawrdkx00q7/qsqJUS6NJgDvaXPQig62
10zQs01KtgYjcjmbhv5weT8/QE0ugU0Kh5KWcqz5///pTUZkJ5NPyFyzGVEL5xZKNeXD+m51RmSM
oOzzyERvwVF71etZxJQiHxfxLCNnDKEBJXlTZVpteqOVDJY6rFU94UGupz+Con9nRnVp8qn9Q8yh
8THJab4pePJLEtHnOFvnw6WdaC0Aa0EDEbRe8YKQHpt6X0WbovP6laxFuKSxM508CzwIBdfZ7PBi
RLWZPtTO+FUPW4RTHvCAnMzRVUTbeesq51s4Duaf3qnx+f4VuiGkaQvL4BLfw3x/usCDPsEcMVv+
8CxbW05esOsIJgbTuqOtx8JsHmKhY45jbMv7Qvvvp/MavM3kIdjc5GITgO7rNy7Kk2AThBuymhqS
OvW11awrIqPLtYBJsLTEWoo1PdJ/V53QDILGQed4Ax/HtjZluFXFvIBEZIzd4DsN2zDAODevoPjf
1UEGhDHKIUDtrGAvg30mI3fdTxrjfZPQgofM2LEKY4cWKW52YbPz3W0APIFfx93GHMibbWFsx2ar
JVuoVKzR2yRik4mNzy+Sz8sLNjTrWbW+Vg1c8DXziRBkx5ql+EX4tYgSI6L7vtp6w5qmeaF6SVaa
07vPqIMC54+3mPp0izmmYSgqFl0pyhY55+D+9LmR+oBIVuHRVP5oosyvehy8bNtOqrw32EbfJ5oP
m0KLZgumpj9FdrtJYvpco1lopzZxN6ET+FeR3lhGekMk1GEw0uXh/16a+Vu2IPQGPFeA2IZPSW7Y
X42YP7lcox3c9K17c7Tqn75wTr56cZNXb3y1k9cIxcZ9lc0XYX0x7ovkLRVv0vwtzpl5vTOLFsZb
N7w391UN736zSNxj2tcweru8eqrJOfn9hmLon3YULpwrhWRHEdKmQ/vrhQOGowI1phmidu1SWZj+
GUUh3FJG/+4wB6K5nKIL6Iy1rIaE8ocgE8RTMFWuVeGc8dvQizdkvgpza9zZjUG25xgrXFfBX8Kp
/SvJ1+bC10udHjDebx6axbbSo2GjlH20TDG8K5SUzIuI/yq5HpxYbVxyefPo29pXl5jHNQjCZhuZ
aUOXQv0DCD1ZwAg7SI2sH1zhZ2k17dYXpLMMeSW2ykNhU6Xe09REgn7TiFgl078bzl+Ozim6ZgRI
s5iXJi/HYwqRlCGFmTITZhw2xuELwaDBi+vfEILhAW9oiJv4qayhyi5uy0ab0alA99FSBCqrP+nh
kB5HBv3STP/hjDw812kIEjQWUBUMN99K2E9XyJ8lHQ+6xRStgCph04u2mL7j8v3aNQ32QCr6zegG
aGcYT23AKY9fEVACx9DatFxESbYeoDHlbTF+tQBtrEFq69thhUG0WtyPqPcXy8AXFfdQRf50q3An
/PJop0giuZ6tUbepmT4+IPmPt/Azqpbo4YFBp6e9yq7/EUySMDCiMAByXHMNPVvsosgvWqiEv38D
n2sLxI3OnKHO37dyDOfDw88HpFIbFFELEXrFSvfB2NvEVNhzEB0dkWaRqWk7RUWwLkp9ReE3g0Dc
GtsQp7re9JcdXWn05M4KKGMKtSRIvhB/ba5Ncs40gZDE68biEe3N9vfv/NPmxJtmS7JdUykh7Pvf
4E+bUzDAqMeo1S5AuoEgs+DohQS8tI6uUCYIgl+C8QSXNvnDFfsckspPs3TDJh1d8fqxyLX6rEva
uGJGRBWzHYu0u7pz26UdmsdOT5pHrfXajRY6Oz8xv5KHtrXrpNuFWRYfkK/fknmwGvqBgQCVNsn/
fZvrecfAvPg7K/Z26cpvRV+6S2WN1kFWsXtJHbTG5ASp3ZBRozRuEQNe8OPT/Su9dRl2hYqWmCi7
vTZFjPOy6Ogya31koPO9oom9CfPWXUKUJDTAaJ89/OzApjPn6tk9hydSDRap9hLjX0zplmoZab8L
h6NbE4qXDs/XykQ9a9CRO2UR1VsyRM7y9x/rp5OykMKwDcl0h/3+3631p4+1rygPIgU8ELq/s1Wy
3VNZ/mAAr4FZgCD0+5/2+fZnfxY6GzX9E8tx9A/NkxZUFwO7AYgI/Ibv5MU9KCduvuclyJCQpLnH
safgCGTztWgw/PKwrF7HblWVxNq6j6nvXCdk1PuiNMQulMn3Ik7wBPiJu4sUeeGmW6pbMQ3x3Nn/
w2nrXpf+sncI26anQM+HtgINoA/R0H2U9jZSvG7hNsax5+LsmVQHuayvDKEA3SauYJrO5yW0NddO
7Oui+DLmeXsa0cxOEU3ldJDVIoUUiIO/0taUx8aKKbiHqeQ6Jrp696yyXBbEs6/KJIA6I7t4J0Hg
+8EQbuyg/KHXaA8VptxF32jmIvU0FEs1vd7ckhOD+/DqRWV9YA9zF71duzigxJFS0Xu1RLVKCNwO
U7RWAkHEiqnN2u29HoETXKO2nOdSBalJBYgpZnK6Wqe17iFTjHhaEsEcBPopNMdi3UfkqlQ5fCTd
TQgnLDtAeAaout/fLTihP27XAskWZzBHSbpthvWh6I4N3+wNAViBSvcseEHq4btIE9qQ5wgAKSKt
omULe/5iAmXf6s3IPAAUSJo5Nc67bInSo3y07YLKr6DCSROkuB3Hnte6pNFYDGN3bYgSw32BwdFP
pi+VHU0PGbF9yzZD0EhMjbVnlNScOHc5z74RoejCvWkR8AOsLL+0TZPRY6rCDU4+96Wuiyfw0O33
BL+iiRglPtdTZLx5OiJDfSqTv0xMayYo045HxPbeARlHxvpOYB5q0pTP1F/MKSC7rAxyfq4gdy5m
44sHZA6MsWuOORHH1suAx6GoloFTO49trh8IOiI5xfS1vTMV2r4Tow+FFvlO3ztITTXH3Vtaq+/S
Puxx76ezINUg3TKsxbSEsFg9wrqplhNAAuHpBtFhaXNOGpNWTWjgIgAileRXU6+PgRMWL0brGY9N
ZS2Q1zi7TuDPSS2DzpgTvohSK3emGSQoZvY8aIdNRED6uglEv4XMKVe9jxzQ1fSCPjvQHZ8944ks
bqwLeiDJ+uMr7EDthc6388DQbqs5TnaY5Ngcfn+HSfPjDWYJIQ3DYuMjFFt+PCoVQhgtBm8Sm1L9
mSwg4z5gXdVwtBnoQchq+2orCJ4BxOOF65gImYeGkegqaktv0QrfPueaOoUw4sMxffMnjNfO9A10
5Thn84Y2Rypwccex0ZYwatH9EcSaNbp3GUgCTXXZHrXwizA89wrRTrSlywXTZzQd5OpAhubXOgIQ
ae+h0L5pivSsznERO5DMhlzbD/7UQPj0OOCUa9mU07pwXH7Qhz0ubxJ/qitB+pReEQxoUuQ5CtBH
LRJ4khjIFlrt9zvVHLIae4JVjhvUl8UhT+3xSEDOtuKvhGdaCze8p/v7+49LfD7Zci5ypG6Y5Hjr
vE0+zp+eVkEKHG0APs3vPrfnyshZuDWxgHasKgYYsiLk2J7SdWU05jIw4IxRCiD16ChLYCHR++N2
XOd+ZiybomM8EkDurdzRPuGzRW85OCjN2i4wHoLU0FdpP9ABTIWg/UCYp6lpD9TtzmvAjreIDCJZ
LUnaUTdW0drUQhdiisrWdiDkH3fCj/cpNmbuVOkYwjUlvp1ff3E9JfeCYMhsMUZoDNo8IjTHbjjd
6Q9pKL5HLdo9ptc8lrqV8vhtnQSV9e+vvvUf3SWsYjTFTF1w3vqYtp1oWu0kBseseZ6vm7CNABls
G4U6ecoLf48FzDwlgfNQJT4ISCaHa1sa0QvIkO8gY6q/ESTtayg1x1rHntRnjLQYpg54I+RfhDZk
N4E68dJOxHdze+qHwUcuOlZp/4T7WnVjs6T3VqwKSbJhUGNyG6ri7PotvM0UCcQIeOa5KVrQI5hp
44Q/WCLggCqFxc5xGv0qEuE+a2VBRlwYGQzTI+8Zj1i/qIWb7+7/r9SbaEXAa9RkLpRaD8gm+oEt
fbWILG562t4g7MsUaKQGFeWrzS5vpIE+g4jipRsaj0lZnXodQ86op+WWw4j7aJXWuIgg4v/hA2Gf
+nxbKMs0kQ4BQLel/FBOYVrEHTnFBQr5YTlNvkssSOme7l8Vsr1ZgpHHvJJubxo7UJSsoZlXm+ym
Zte528Hdcu80axPyPK2TZtuLjUvrRMyLvjvWOrAeUQuN0CyAMhoNEBfbMW7jeNBAAr4PxeHfpfsH
IfbqvmJYiN1+SOcVejthzEsZuybZjQ3V2bZLdgbSFWPLsdhvt44HppvsgM0gNhMtm2Jj1RtZb2B7
5jatl80UbrmevDIWVTSQvmcdviBgWztWE+w8tZuGXRXuHUJvwr1V7mVJJuS+mfapM6+Y1R6C5BAC
4WoPvX9MxIFVz9j+eZEEJYp55fBqp6ONiA98LOK19MRCxRZhmvjDR3jvJf9SVNp8esKma8vG5hjW
h08wq6OiGDErEtFSDxcXjeC5NPYBCloqGgqBKIzSm4L+00e586PuxDpuccUHXhgfOS7l+8hKwLn5
TfgUeX/LoExPLrPr0/0rLUnGgw9pZayIm7Ty8F3jkfNkgYtbBnajP04jWbIl6J5tSTf6VhwpujN4
teYXSrzymueYfsbaJWQsBC1hJ3159X1500cc39KdwbJOa8H3q79HUTFdmlDTr9gpCCVyC/lO/ZUs
iyzhbJ0yi5vCaXCWJFfIh4ZfFkU2RpZYkrLevJi4G0+M6+1TZDc2SkJprdPKRe7TYmGkovuG5N9b
mJlFAjfQ+oewNBT+JhsVa+81N8j1P+Cuu9corWxGHG76nFMpcmLK1HrgxzzUnZlt5S3RwaJzYsg0
okfKemE1sY11xa1R8iDLqUNTrKndkbd3HDlj0eVXI9Vem8lKv4dO8Z28L0Tmpscluf1+e1Xzs/WX
W8FiN9Aduss6IaOcmz/s8WTTk7SHM98tCbzypTvutb6DxyVtbdH7/ZtrYMn0grYHz0iUi8A3fwYL
cbDIKTyy086t3LZHI959CRJ/xE+uyzO4imip+3SZfNf8p4GVQ+oSEOhhqQJKLFWPxXNn7RnDvAIv
0sDDcuoLdeMlWiLbNdZEXmjEml29iQiBKClukU6hrRmQ2crATr6pHqqVERMlXMb2ox++A4Wzdp7r
0hAnAekc08kddJn9iIzWWWrYO86/v273c9fH68aDgXOC7tpctrlo+KkoQJTFo9iLc3BL+M84G9TQ
Ov38a1nrHItmuYvqU2+XGPrB5Ix1QlS0z7/1xjwM4/HkLCwI3WhuneyFYvmfPHqPEGyYgXrFOmgu
+m6dtRlN1sZwHtAHw3+0PXdRUEUtnSQ19lYPNarWx4kLpjyMkiA83fZdVTXMkbzYt2NXbDuDN4ho
5GtozbHLQNKSENlM1XDEAO+/Go2O/nNHCIOHSg4nikg3buiaG89wZsOF9VceifZomMlSSNwvaBOy
V+Q1Vy02iqsnDHJEsqMutPqx7cJzQaf4D8XX5wkIzHsm04ar4yIG5v2hBokx9euy94uF1MPuOHR2
uKti2KBN7B6yMgQVJ4MUnxYxWoTOHXJ/7I/UJd+SPCK3NLSrm5FU4cLLY7w1oIFIqeytLaSM8A+b
6n++U8qTuVlEIBqNjV/vCPTwSPvBIkLEYdA2mAESzGCRupHx7NnFtx4fwLEtmd+i4xMryJO7isj1
izvpTxY7zCrvuwTpYvR1UiHOhTbFFVV64g+tl0/lFNfTodymkBV03a0P7X4vBcvmNXW+CCfiA3RV
Q55l4Lv065xUDKg/iyKFWfb7vxZjfqD8+teCqpThJiU+/zPMD7tMkTWyGmFD87PKjTflARoshH5Q
v1tJUDzbqlybXVLAHW+8bTaN5k4O6p3kBqLNas1Epweg8A9v6vPWJ8lvQKjBO5K6LT8cO7ooryqT
KQZVEpUJDdFTTEDszkcIuRqJ0N4GRjvsiiRqQD3IXT+2L394B59OFpZkgs68TJmC57D+4R00jU4e
FFrcRRKB93NJeQTh5kGv5kdJ7MObXCpkvnG3QyzIkTUYvqCt2nYW0eZDRWDm79/P59G+JV3uC92h
rmOea3/4Y3Na3J9mEpIdHrSnwOrKTRa3EUyyxH5PKkJgsX3udFqwJyS/z22rG1+IPCOpM5LqFGuT
vbeC8YuVzmUWpwpkd3GwtjgqWRjDmGc7PLvBuzJrqo121Rihdx26V0MFyC2ICRI7mi3kumD6Ud5j
ozLth1OemloGr6El3iZzANU8p7XT/NTID4yS49C3b8Us572/uDaI89RS5taidH2snNpdRVNwTVDJ
nUU8VA+ZPoRvk8Der9Vtf7jLy+8vWtj8I53UoxClKvv9df08IUeGRTth1m2xNzgfx7jMM8IeIwLU
l6zPDsrpVmIQ9auDAXZHeOnEqRHMtlkW7jFv4I2OQ/pkzhYqDl8IAt/o3wXSKwktcYyT08Z//f79
ic9/npZhMSIgX0I4No+1X7cuDTmGRYR6vCgh6ZwcO79Net2ugqEkK21oEd83mb+sQudvFJrt2snE
jNpjUtgm851YcP6zWvoCTorKIPdnwCyts/sLyYvQLUY9396/bfLXkHggYYKqaShrHn3nvUoFz6PB
7jfkjLi7sECVmsopPNu6faA4cc4oZf9wq38+xCClMw3HcpCyCJ6aH/ZBi1alTokcMpxKOaUY0cXy
OMT0lMTRdYRBtvX8/JjFtXcm+WGXuWN9EPO/NhjTN2CVb+Cb6CcPyR8Ksvu1/nWrpCLTbe4YW5dQ
az+MFcEND9ZMWl20KOdPnH5dAkKHPXkWiPExQKy0QA5H/iSnnTvyqZTIe5vsXU/h4hPUXRyDaZyO
ba+LM87RjACoUDI5ceQJbL86jVjUUH3a3jqjy5ZmHQD/afjKAX9aWeAOGWGE6nGobTCNyHeWoK/h
pNtVfm5wl/z+vvuPR6bFXIcKSiiBMuPj2b6spKxxFIRIP6yFyEJE2Y2JB9u0tQtIk/XQVpyHS5Kt
8PQzQEbb5HpvcSqWbVjUR602xZluCRygFFMnZk1/XRuhc/n92zTn2//Xj2TW5tB+oExmbuF82KbT
QBYVdyVgUhtoErUDvbBqbF4nD09GSna0P+bmDTOBcUuilKZ7Hi9tNqWHKvaeKI6Yz+Q5ibUO013b
g+cux4mjsGsQ48eLohmKYFniVHSJGv/9mxefTusWxxamjooJNYwY/cONDtgrpjuQJovKdP6ZJmWf
eo9AGlpSBvhsqRE44xbrCsLuzc1NudBw6DBmR7butSrc5AV9Kb8qLl45G9a7wHnS1IjjSb1Xjpec
Ynrhi1oLYfbP3/Zhbu/DWLSPljF3aPTUPqaOqpCFMiX0a7OwV4RbrujlBtL4ZhMq3I/6UQLryKEh
yD+Mfoz/+OjopiJM4almMm/6UHhooWaGnDbA3KBPJ1QO+EvbDs+Na9O20tK/QYsBcgddkFSmWjJr
ME5ZWI7w4OA3/n98EgafAs96mokcpn/dZdNYxq4hG/qI1YlpOQPpxB1fex+no6tUT5wnMEMtT/a1
YySXznfsQ+CrV91zUVNHoXmMS0fd3NZA3WX7fw+W0nZWVpnEnwbTyjQSYmPK9th7bnXTJ3aQ3LTe
Sas7ph2t5MDuwrek1b1lJ+CFx6UajmlqvXtzlktbVKTLQQRY64FLkkZSYwb5/a9vf5rlWpTG82nz
Xs5T9vz664/cGUGvIIJ7LSFJU3GJS9t/AxmWHBE0g3Hn6bbxFKkQvPlhYRb5G5EDzUmfcvyUdZKi
3CE7uBmi8M3taryvKjkF86gqGd1NVxBLqTSQfGhTbLBHdG4cNRxk403k/4TtS59jjK6LEWHPgk12
ReI2YbWeMCFB+PU6Sw33lkHdWSq7sM+15hd7gqJ9IhJa/UmmECgJKhvWfq/YdBvEub5smC+AxdVJ
mqZDLV5heb2Hcf3cCY90dJhsD2Ve13AAjOoW2sg3HJzlfVvPpLf6WeixvYtJ8UCmEav9CB3YzgPx
XgjP2lhxS075mCIhMQKMN7hgVlEQ1zuVzpFvq6yopxUXMABp7XYQm3rr1Q0dOsSpMT0ZWiGXcGut
ze8/xP/aCuf9hBJ+7glbH3t/7RjbIbNKcuUqhX/Ks25ZV/2tZ8DrMsylm1hd08ksNnU0xMseZ2Aq
B/NGaoh4cTCjtFm1B8/oPQ7kxJJG6F6TfsTC5GBN70sTDjzfMeybHn7/vv+jwqFTSbMLGqQw7U+V
LZFSaVG2JAAJQv4qmDtiKBftWPurWC+IIOKj2GaENO2MXO2CABVdXeNcYOwAAkGz0L7wrT1/jnHn
/eM5PbbFZjT3RmUW27yZOY1ji3nXJHu40xt74wmYaMgIqPm425s27A+G78RX/E79w1gidRkn86sI
kwmFQK32lYTS9PtfWs0nzg/PLRsAjM7T1eTI91HziE1iTGU40NvRzf8h7LyW48aSLfpFiIA3r1Vw
5WhFidILQqYb3tuDr78LkGZuS5xoxuSgyZJaTRVQwDmZe6+NrDFJ5ksagT2bRDx6faLEJ6wi2c2O
aJ3Yc/K4TDo4ys56wsUgu3ucetORNgGVPiUntTFg2nG3t+eq9/ZWWIUe1Gd8g3gzm5TUM+U6R9kD
rnCAyWd5at5lp3lRvumJ2tM/ivv7GYM6nK+xSlDklcgPiH45cy23p5YeHlQFqw+EiMgW7mSVFQm0
eCdhRWnKSSBye3p0jGMzpNOrNoVYQuVPEr0kJl2wygAYvCfA3J8Pf7yFNgpMlkeI42xoT7/ftIyp
h85uV9XRzFKNeygpwrJSkhGX9MlDWjGwm2kFEFCKRMmQ8vEZg2vGZGiqntZxVfFmNCJ0pCl9nFUQ
XQokDPYmOZi4LrNoAk1N64ueRrhez/VFVXNscdOUvdgd0x3ZdtbLNAHgdlqlVsjqUJJtjjT93MYA
LXS8OapUcvEc21UiYKb7aLdr9TqEDPB1/27OVCfomqg9llZOvnQnKyEaKlhlW+MoJoHinQ/bW72F
SfSeA0OGRRM0tj97Yws2iJSPCstRqQh4tNXPSpak9/oKlbRP8LdmWhfqi5AvSdl+bgztNnGBvkrj
co3W8XUcxbUzF50HhKO7xtTqN13V8ZnRw0K9Ik6CrgV5rH8Bcre//Ptn5n8sv6FDMJfVHZNpj6Ju
W6V/9PUyBx4B3jVIw/1jCzvjZawHCEoqJsL926pGVprG40PrzDyRJNtAnQlv0mxK0zMZ4YfVRKwK
E831CzhRHWl+39ZAuotTYc3mXWzk832MBE9skz+ccsyA64c5FTHMp86rMwJNAPEsp3glXz2TLay4
2jsn6K1Wl0aviYzLVA1Lt9/IiqcIyXaTa/gwG30NkryYT2Zqvgqj/syF/fOzbeniKa2nxdWB+l9i
M1rOkQUpHu7q+s4+wHi7/9yGEOhb+FFMtj1/rNJMnbG11Qp4siP5lLiQbX9eiifRIhIHspfcCXkG
0W2Zvw5G3M1EfDXtcSECAQrPsUsT8MHWPQPN7hOX13RuMUDD7+fbVDMA663OwVYvQ6wTNDugfTCz
yvqwEoXWEATzLBckui+R1N6ZkvK5iwbjaSA8/dA6XXHvPBpgNz6xkq99BmMKtKZ1cPuBjzsAj2MN
iQVuk/OBvN35Lq0rERTSp7aY6lNMoin9/N5kmduMx6ayB+KzJPMxz5ZPcTrIlwlr2XsPafnNUgu5
Ex89xsfG1uXbV8X/uIhhp0h6WSqkLhC/JAdxRnJRqDAYbEPuPz1Id8Ij4D+kJ1tsFYlTY53wL9rZ
GZfd0p/X/lxF5145w+Jtq8s0X/oKFxOyHLfIrut8QXRGNYTbZNdJvdr9Vm18W9Ur1bS3Md6qo3+z
19QyoNxK7KVtfOGbFd3U/ehEpGXcyuYO3orkECPut81dJt2ovrlLFRaod3Nzh+CY6vYapBs1YeUx
yZTwen7PXrNyowRJTsmN1bye3MzkpnXbsdCv0X6UxyvlKCAFusZ8tIho/SysTD62Tl8/lmS+kDsq
smfS3dQDDCb1YTWaT40GwuVSaVgWrmN8dZqrxRfr1WDP7WyDPMm+Onup5U3ea5m3Kd40bzXM+He2
6s3bkt8xM9tyIcxbad6G/C6bIZYRJHmr8rvUvMUmjvqtHtlU2cbN3EvK7raos/moTDfVuK3TbdlL
GDfNYgyPHPtXLdaVaosbCO7ButIxUGka1Fsl9VVEF2qOLoWyVdRdbEiK6YUsR9M4a5iI8A7tVdbn
Fd6zdCL2GyStMZ7Iukg/ceujdrFGuDJHRXAyhg1wOCbwWqBrAU/xd27MyrZR/e1RzEWNDMFAa70J
Qv9sjLSKOekSETaA5MlxPArczqRxAhaLXTyilNa6MStlxU1nNzJdwMUxU7YYApc3lt4MmrL3ROlh
m6QU3Vt6T9O3MvaymNnrXi555V414X6gUPYiN2PkEpM8CyanBOHBI1uH6gxvMFBooHffauHbAYIx
fihvXj3AWSpoSUwwlZewOAJcQ1YemYiaSyHhoJb+V02pS8GBcfSj6hxbmeEOGMmjAn1irxgmbLxV
OUHScO3cHeStur0aiVwhN8q9ihS7nMHBVmvrzfiycP/AsJ49iPh44yhhe2DtGl6ES2h7/V5KClze
z1RvIczM9iiMXVS6V2x7qAYpbS/yRlmTbcwKb548spUoNfNI/5YzT2Se47iW49Y8vYVb6i4+bk1w
w3SL2k1J/sncLGKaTJIf6fJH5A7w4lEhE9BaEQxdHaLQBkNNFBLnNXbXwtVbF9Ao+6AMWqzigkAA
U0dGdWa5euzBdqfWvWbOce9VH3P2sz32I48gPPA9mvDQ0hScQcFb5MUGNP6tUO1twj1OGafb2Krd
q1q93gB86o2G15MsP4AQIHXMg+Om7CXIHmRemnqD7aaph7E/1rZSyCciArh3QTsMlTtVtKrc1QGH
j8aW9d6xk7fjtpQR27GyjmlMJqLroOTICSdzs2mrXnZbYlmMrWqJX+KydK3cowQndN6OM6V63cxE
aTsunEeVnwRGFD/VVt1euOJSTjreONsD00Bl/E5gHMS1pr6peLriOZanTJ4FKGbyZIXhOrNB9PFb
jXutmWc7LlAqNpaV7ha6qwuXbNRhcDsiJBntc145uxG9+6NyQuvPiHaUj870Thtlb5b/cR/QHVSx
psHEersl/L5Ca0RTlAD4ePZHKrNRXU6eUbslz1GnedM8lyGU5ITHuC17tPN4yvWK9ipZj7ECATpi
MF9o6yNGhTqw5eI0syAJ8ilGwQCLhA1/cv//h4I+y9GyXh3rNR9fy5E/5nWNX9vxVYlftb1IEQGg
tjPUPknFJ1P/OK6ftO6jrW8V6R8tvo5eqES8OOcieczES1+8FOIFDJ6lf6D6Hj/yhyT+kMUf7PWZ
0YpRPVt72Rae/q2y+UnTH/v8ydAfaw2+PqjEpi5JbUxN+zkXErDtOvorM9PqheSksGNV9GDPYPUY
ZWXHgunw07/fkd9OiyzNQL3ISpmpBpa6P/pZ8tSD5oo2I11l3RPI3F/2gygg1tcFEYT1zLZxEepH
uTHJ5BoM5dK22efO4QYNJl5zZx60sgKcqif3ATZ9nr0KpOyuTcbJqUiNgwwPtVM1xTciKKlZveUP
1aX8OBYrT3Qnv5TGIj/uL/V8e7CgVpELlzh4lG3I6JKleJad2s9iIYd4QCBVRNlHMlqNC7Ej/zyk
ilttcbBrqxwmdWY5Q0Ye7aeYHGbJ/mBjJDkUU8c9BBuEC5guNPqmfOnYM79zgVvbnvKPC5yBNxmW
CpOYTfn9+wW+mGqUy93KBd5CeNmXvrXVixORYdTinErltDr46LbKhl8Vww106CBvhcWOwl8XFdsR
fx2l2+54h8lOmn457Eh7Si0fhx2lQ9bfHXaY7LJ889nhr0uWX/66KfKnPhj2+umvw2JX02FLw3EJ
tWYz11GFEWZUc4p3i10Un36a67apAgy3tBJEHI/wHqzkuh9qib1c5LVjT/6lkO5HUCK3f79KrTf9
b0vDQYmt1qDx6tB8/P3dzAnnHIBLNaRqIKoucGpee3ahV2E/TONMtiNSqNe0W9mDWlMQg3OH/Wiv
l/0wdgXu6oz86hbCS9jZ6UwjXNFQeKr610FVjg3YMFdf6zGwcI7DUmBExOfhR1JsYI3/vrS/3nVd
REJxX3j7LxB19PeiCnDkWer3TgW1d4QQbhN5eak4bUx8Bf2PVwek47HMlo9OnH2veyPz1kxEz+Os
wuBOV0zMxmyfY3TrR7GYD5O6hXZncvWiVpJ+Gact0a+rqhfZStWb/d3saczXrZN/IfXwazSK8js2
m+vEjOyliyos3GiImwoOpuSsVojBi83ToL4ovdo+On3V/W3IrXzI9WW55Qa002Gte68ZyubDv586
882pYzrH2NTS2YhjF/nTYbcYZtcsoJ5g+RETTmzOFkcsnZnjSg/6iPFLTiz9mFW6fpw7qMa0Z/pL
u3TGc0+6bxAJOPqjhcsqkzGdI2K9/8mlXIf0QVsfCokIeEmZUnoqZvewH9LCLK+lMV2KrOh/vgTq
j5axVCIspyt++f+D0KqZBdPjiKTpoJXl/HnIUPu3vM2XYU7tlyFjpgZ297OV8lnr0wrnLYxdIODF
UzsTDb+uKmEUgH4yYjQvdcqGtpi7IsBSRYjdFDvoWezbAmszy63BkzHBeblqE5PQJJXPOAzlqxLR
IaAL3ac4E0T7vBIZnUEsqeZ3ugZvddCcDsyEKLX5MCHH/WOXbktV1ILXL472BkIXWgZVelQnUAUL
mmBLqI/wgo4Kkagm7lbimxo+X2yWMnDOnC7i1ZQV6S2E2DXHkzzMbfmd+7OqbyvOkZipqHLkK//d
0k26hluCgFtikexjdGt236u0RaARxs+zY5L8Csmwry1yXlhcZUQbvzez3/42v92F+dsy7+N/tkGz
5M9Odz5IUlTCIoUS6BSPpt1/y0rb+txuzJckd6xz2aQboT0/cZmRRtvJ47mzx/5saYelH+EiamPy
vHaj5b3zsdgWOH/8ZIg/+OHoUPGUMP64o6E/InusspjWzxkQALa9/SAtT4a8oo2dyMUkrfNpfym2
Gh7Dqdkg/OrpkKbxTWpM5ZGEE+1ejtX7hQgTrZzSB8XW/27AIZFXjoA6xwRwUPDHbKLq9dw2FunR
WXRr80E5aKsEcURW6ttCuMYxWcv1K+KQc8+M5qM6S3LIDWE5RHb5VWnz5VHbDlZufiGhN0FvO3/M
5eQ7HLnqHolpel1yJG5F5JqNtXwkFhH+WWW/dIo1n6dU7rzEVOqwmqeOO6Md3+p0gIaAJblo6m0S
No5flLFN70gGPDWZCXYqvpe4Ff77m87A8M277ihMsHTeCYyBb0ycfAhn+nWEbfWim0KoxcyVukTQ
iyADLt7urLlTXUvgnfZSy56+Sph6l1pfD3o6s5JhMa7qD+PE5hElvxYuK5vUmCTJajJ9ZRjrH1qr
fKXxtDCNAOi6NjFcNbtTA/yEzfPM9mAlGmyRR+2lMrk7J6Mj/9BmVOkaXCBnpKMxm4CJFJRMR3OD
f5btoAT2oJdeoUL0bKZWCfq2JC5iWZqnnrcPXQNE4pjsHwyWobJGWE7ytT9UlY70dmhiGRN1Knhc
zI/9jL41ai1oq3LUu9rofG8dutJZ0+mPc4SvpNWuckz05mGctk9Eyq4uTwgyWlNZMFXDOhlNdXSr
B/qjjf7NLHOTmHrDeEI8HOM+Wb9WkwhrY5RRkNh1xB6TjKkRj9qtyNnEEfZpHebtW2DUTlCjNwXU
ZmygW/WY2pkO+l4mg488OHauXer1ZLM+IGeb/RIh/Dkn97qEcEXKMAczkYnrlvG0KP2A1o5Yio/2
WL2KIVJuQPZTRJj9GJTcxY8meoj71kjhqtUqf1inno0iY4ukDtmlGLNiQwtjkbMYwi5o4920UKrz
5ikA2S+3/tQII1jAlgZ6qaR3atWGXGzOVdsOaSqc66JzKWhFJc5pZ0wfKik0ZVigy+YuQOn1zRqZ
XutjOI60y+f/HnpZeX3nStffPHZ55LLB2uy2qMO1P+8vMq4PiRD65jgraoPrRse5YKn1PQOesfZW
eB6O25p0XDxADx2J9HuVCxmoHoIrqkNsektblBD+OvsLb7+21TT7juPbOcPNwHJ8krj0nKd0oHWB
LbYqzCDba07CcS/JgJ8QUjzAicWe59CoQ22vfg65MSAOWeuwnsOlDidys+ftmM7hUIfxHOpx2HDz
qBGQhEXNAjXAoDbvlRiBugRKI7CV4wqFb07fuy/uMdKT6aoBIu0CRwRqF5RmYIggN4N0rykJh726
JLTrrZoknOaQidYwI9Bmwq7WIeKoZg5FvRVK9wKtVL1Vxm/hLxGH0hRqcehMoRKH2IcXPgBxOMXb
F7ERUJG+1crtoA1wsxnA3t0aRV4WFFkApp7Kbb9RthIEEFX+PPpz4o8JpIn3njnbnuO3Z46l6yY7
btl0LEV1/jRiF4VVVFOrAlgeWIrJZQ78PyuHZwUYTQVNNoTqbz+bViYd2mFNn+GZkAAxp2Vo8Hg5
Zy1XfK4SOdNhqPkC2e/Sm4iyk4G0MmGtyn0Sf3bIAgLnKO4aMQ1X9PbxLVnZBDa1k7zK88wJSgiT
5KY2HCMFPN0ko16FVmne2yy/zm0/YFRwpvwltovv2/8nrA1HhEfWPQsOYpoq2p2j7IB4nfSzajRE
3qLSaUq5v8jmV2UDVReDTbxFzPJ7TQRxLyLWPseG9INp1fCtS/SHuZS+J5mxPtU5/64+NvkDwFTp
Pc3Rm9mthSYU2/s2aJdVzO+ckH+08C1iTQp7lHk7c3MKR0Mk56E1wXQ36TOkjqOcCL/tnPVTHacN
LXpEqkQgTywP05zcIWd0W83UQp355cc66WHnGjhtJyOif5ZMNyOXSIUbtOgd+dpbwQ3IW5gYsg4N
Bjr9Pnr6x8+dcDIbJkYp3S4LJJ6I9eNSgi6StLY9g/dDp75kpyw1pyfEtk6g1C8YNPRH0huldzT6
b8UKLN0cFnAqg1E2038aeZV8WfV8ziXYhMyWiqSpb2aTfgfuZftGoVWEW0OXTZ2hDbOCBFLA3WWQ
CmZLBeDouBZfMm3L4B5zwCXWeoC0quKt7s1TZhopDc/V+TwU+qPdOc07IzGaKG8+cTjVuQvLoP9Q
Kv7p0RniquirRYuP84qN9xjDxeThIQnXllsFzckINLPeuGazrtKv5zBqdHsTk5jk/RdqIwGpVSKN
JRLQVybLPK+T1mLLrR03q8oK4mqM/H8bzWvboW+7/n5M1x/kjxh+21vDBRHDeNm/GpX5tZ77ITAH
sppqMwMAoYjTWBMU3jQ8nGAuXtp6ii6DPiFmjrLZN8mLxntVOCBZGbYc9i8ruezPsuWzbCrt57p2
ljqIG0n2xlE1yC5qjCtBwxUO0BxSTg+aeX9NiKxxmTcn7rrhg5faZKeFOdGzk065y+wIoKowSSlK
tOShBZV9jLuJBA1WWA/7a6NaO/dIjaT+Py9kdOrhiVkEWdgD+a90mCObO63C39MdNc2C6MrBbPID
jSTSWNbFyzKreZRLkpSJx4TGVvc82cb+rkOfdUk0pX2AN05k3UIAeeFI/jAoY6hH9fBB0Ujxm2qb
SaHxV1oxwShWUO1dmi/h7MjWATWK5lZiAnBkKBPcTtj3mrahc4cg1oaazAa471ZBMik3sfMCec+I
V/25jDS64Bm+w8JkIZ9LRPRt9AlS6ki4G1UVJqZDR8Dss1dzni13UZkAjgLhmFh5TOaW/KG3u/ih
0iT1o+581Q2zfCnhSMdppIW53ifnGfvOef9qGuEa7l81Zetw953an/tiq0Sg2g6NfWqadSYJArnD
oA7TBS3peBkRsV9KYOJkuqxOQATIAX5A9gWAR+FPziBOa05PAyf5J6bvtzLJ0AdFk8YGt4+wTOgi
P5PuIUNJhlpMiHL3TXbYdfbCvhNplnNOquHOZkGyf9eKcnXtFouMWUgDrkl0dwfZGBSSsvTpkHQs
5iQ01kMsPlgyWDQECg+DgyrHNFeCfMy+hqBF07Km6Ttp9XzG7j+f6TP/+kodl/lcOVzEdIx54PK3
fZyGZn20R+W7pPf6maaGePz5etGjuayd6/7d/rpgymOnA/Ej+gpUkS7z4BTiIWVLfFZUnuPCZDPE
k+3RsSxQ5YqJ51Fro3MeT0QsrvJK8kABWZfQFF5N91cTAnYKBfzirk6zSDMIRC2T+Lqpxn8e+mn1
KynGjlUbPZRFXJF0eww85dJmu2DaJ3Nrw6i6EOHcTNYS4La/b6eyvzkyzcd6lkNnmPn7qJ/WSOeN
M9Vhw3tb57Y97d+M8t8IcY2TLGA9hbG+Nd1mhcjwQnxuRVK+SFXs8yC3X6EiPbVNOp9KCRMxfdws
bp0LjZFsOuwvrehRr/thTL+0sw1ZudWnxN3p3/MGhe8xZVZbAtdMwIwzNr8O9vat7ZBM0+b6HIzL
2l6Gtv4xbuQWrswK/kUue+a2Q587mxiZsr3fad0Y7dRgSlsdThwZ2bEEbdqMwTcMZqMA1gOGbida
fBpwfB8wBjYPMlHPadFNd6yk/7KAEDy1GrHgwDL6a06W1xnh7DMT5h6TkoWwp8J+lPUSIF2NdnSZ
mFXg8B8MV5W8NJ0UtptTZSnjMGW7zmVNHOAsxjgJFWaDWoxmph3XS05A2HkltQ9htQAmmjGG3r7a
D/ArWNUKbWU+ZX2ypbQKCQA1brbUGTe9UrVzVU8vtjKsF8mwEA3ROj3Sa1gv1h4caa812d+m+rEp
y0+t6bTHZFBzhpYRjc9Ghw27gGCq++4sD1N91BHru/jhCA8dIiZNg03iCakOrF1qGVtLKlfsQrUW
zmLbeuNQkH4+0tZpjJiNHca5AZA9CX74MZgRWG69iLNWErIWEZ9zNzVTfSfpeXxn4QBWjoSTj6vU
eMk0z34E5PdDOk/NCQNNf2QHbYUJUIrDBD6KsNTu12Ekn+uAfx4wvbEeFzvutidFMoR1WX7Xt89C
RoD8YaibKiTJt7+PjZI8aFYWjL8TDPdx9s1a9L/Yy+mfJ90cSVcQycc2PUUNZ0PYlkARUaw/D1IZ
ddLRKO2jxWfgFMdNRhxss6U253j71rq7QLyIVqO4w4A0Gq6uVVwUR+OQ5ctXJ00SoiXRl8WMrZ1U
Ms6NMUdPOOSvSg+eR5Emw8c1stwtG0BeiHVx7ZGsZHuVT+ho4KPbywx/TK98LDOtK6xaMDmNtFue
lSelHAUjxekvR2IzpjcZGJ7N8j4O1pOixYhGMj061zENCQwE3pKxx89HAswUPU6fYbWjBBALo9qk
j57hIHyT88z6ZsQV8KGYyOHJIY9vSyPR7cm+qhBE3HYhJm1J5C/N4NQ/+k4ndd1KXotoGr3IpFta
GNpRxXLPCSawoiwlGgP/PTRkx12yxpAZj2emZ8Ta99XUm2d90bWTopGeVRMGEqDOsS9jKllc1OrT
osC2rVMLXC67+5D1ZnxAqi7Cf98tq2+XaQ74Bj5WmgmmkZXa7+v0WlkHm3tDyeob31JkFV9goKT0
gGK3YvxqaB3gZa39NE5Vw+lf+zveWSdItIoJfFGQtLk4ysH3OjMDaQvl5JSYiRXI2BcfSke8KDrt
UCNWSBKnk5DcjUWb3DVFa73T3X3rxeAJwK4MbazKxv+Nq58YLNMeRmKhEtAad0mnhlwbsitjCLbT
Gl3FeNGwUx75d4ludbb0YotRPS10dovi1mbZF1JZx2M7Oc91r36REbq9s6Df17y/70IdVvSYFwGo
MNL5U9C6YiyILPSmR5b76AOk4s40Kj41EbhoNqEvi54llxmDVGjy8Z3QU5JDSQPFMZb+HmeiJ+h7
QHyjKbEyTfASRsFuXhDdlxJfhLs2Kd1GeYqXgMwW2TU6di9lWZO/lC46H/nsB8Y0BK/afMDhm3ry
oP+wnQhuzbTJANoMFYSqItfcxNiFeU1yJTlATdXd1krovjbiGDcOqDUxb92StA6Q22eBbdKwEr0a
zNUsPKUJ1BTOo5VUr4kDMzAx+ChBIcPM5Jl9+6JEy/eiEXKICV076xFQ9VlUYH1mlKd03Z7//RI3
t63mb++6TSOIAQzKPJPBpL51Rv+xpVOqAi57blXHZlH0D/PLsmp/p45RPmcacVNWlea3JpUexvo7
y878uh+wXpUHYsCV0Jzt6aEd/s6XKrtbeuO2LAq5R/SFIwbknTCKkzOrrrXlHOEeof0FfNyqU9kt
tIGIoxX0E/b0SKjlQ6wqn4k/kz8w3WU7wbjhmxgfEpvbiFKQZbRChX/OSpJYmLchayuGv42Mk91P
jeI1IlHvyp7YHE3+qZPVWpsF9czTvbTS9AOu7aCuxXNf5tdBmupzoqbLRwK7vZpI8Zdyzj9LhvSQ
9vH0Ye/LTdHfZFT27/RaoG++fcMRbCNYx6ALtPiNwsGO9VgiwvCodB78LEvbytkrhekFNbTbqux8
ofuThC7YXyRflMEq+RoQxIEsw60sNg55WELYR47mrXaQ5yFWnDIP6edTKjjYLmTGR9B20oc8OzUr
tNfQsEIzO1lWCCXRscIoO0lWSCU20fanDOIVQTBuYbOqCCs7bIhhlpmNhqMcsj7kwqSsHrd46PRh
W4RSH1pOMBah4wTSXqoaJFEwTVv1dTDuNSUB5ay+avqgj6l+8LGkiNgfkE9hYvOmVpDzucgOru7h
JYnz8rr2jVtPQbtXVQcU3K2WP8v0+/1o4vxe/QZDxSFJDSJhbb3/IUKyzt6ZNaOufHPm6NYwH+NO
yrwZEfTvH5Vai4UUCwcDbXvT5ZuGZVPeympvKBud9hbJm6YRA1Cs3JA15ns1E24Dv8R61JFXfmu6
W4uCsThDGUluQ3ebuptAzJjclm5TNUqw1ZJbol/H8ZphY6LvP14FXxdbFZhiWYwQ3SQuOIhE86vk
BgPCBTYLlU0bm4US5fknnoVliomqAB80kpi9ILMopJv7/LMvtxrLEEKLFAXgWYYZY1jQWIHRB5XF
/SqU07BoQ3sJzSVcja3m5LQ0CIFO6nKS93Las2WcLI7t2WjPjU2HHDTPOQePslc2XijkAgWqvqs0
XKb4OsRXs9mqi6+4G5v1Wu1l21e8E+a2zNhqKW+qfZ0QVZa3obx15a1FUVne6vlWlbd89lISXOZb
Ot+KklSIWwJchUDI6WZPN6m4OayOAR/wYUj1a89y5FoX8wdbuyoJ+PVrN15jfTsOpMfzdbGVYvFj
XzXrMouLwTstLkQtQPGZml9oGrg0FIAa6DRwaQgdBlATRyfQND/pNDPbLzLP/kOnWXnLdzTNP+k0
/0XT9HOgFcFPOg1omhJvzY6myemstv9F0/yk04CmUYiwa37Racz/Rafp1jNzC9A0lESSiLYBakDT
IG3NtA1Qg661jX+j06xIXu2rsVe64hy8KfaVGnnbRSB/63nXectxi5T7AEmFau7/+9Nod1z8/jRS
NkUABm4M4Y7zp58RXFo5YDVsjm2Z5EQAWepzVTrJIVka60L0SnYHDqv1+jxpuPcsJCOqS3sYt3B2
jDz6PWwujWDHhgAijV4euWcLvpWluK8c5HuotmOfDqnBFQc/tzdM514k5FgNddzBrueOHDvkUhtF
qV8saUHGSDblzaHj3uQRKuY1nnxZwiQgT3XtmqWUfFwtB3/hkNXvLIc0602TGNk8MiHoGNBdWbpt
v/6PJzPEmK7Nhp6Aksn9WYK5jOlWsbeyRXmN2T90XrR4Uuf1jNMEkKmtrNx39qKJPMNlEewD/Ej3
EehYkk/bioqYCxLpV9GrCdIqqMYAnxQllKBjAqAE6l6ZEywAockFUYLKCWweNnt1TmCMQcxm2gmw
5eRqUKoBe12xyWXtirl1wJCTiusgSQKWQlkSAIoskqA1/ZV7P1PR1U+HrYCrKXu1sc8OIJa9wvQS
5gGyV9e/KkKVZeNt3KokVrDfij0DRVa2IdEFY+e0HYGGUMSxUrXjwdnARzNl/kDRtCQ1tvGbzP/A
2JDUOI1Nkuorji9yDEjBnAdjHixdMO01dHRIgq4LZrHVKIJ+P4KoU4wg64LVCEoRLEaQi+2L9D8V
Cxh2BK4FWruV0gYiC9Y2YKRPAV2YbJ8abELSfKH4Mxq40a9rXxt9LdkKL1BreVSmeAnVeNHoSfVW
2SeSXQcHTPpWHRnCg0sQNlPbvnWVyUXsRq3mVtBTqKjzMkyMxPUKj6gzaoIJvdfQ4Qf1Gb8vne/o
PlRRSfcTYyvA+HGMZipIqiCNg4yLZa92DKoqYHg67tVVgaEEM0taJRBj4CjBUgWSEqxcBmqgjwF5
n/ZeQkWqdLCqgHL2ksjW5j/BFbJXZQJn9xuTBDsfDthdFvszK4TSzwafvlKDd9X0UtPLuUrGrdK9
oPpbtstRQgSH8JrtsCAyeKtlcnV5q4JYcNPtMDLvRS5X2nmp5kmzB7GycLwx86k+QzK2VTv7kkpW
pe/AQXZ8S/Vlx1+4SBx/4jrhkuiCkWuDq4VsNG4PAcAfUoO4U9ZdoBtBJ35VIwIK28hsBAWXDxeO
2CrZS2I30gbOEqjtVjLTwCwQbTBxjWRYv4LRBuTpc6e1ScmwfXP09dGvalyl0FO3kuE6c3+yPGn0
EDnGjeew7+YyybYC1wqPi5L6rWgVvHPHfiPc5y5FqoVucZPS2EL8oWfMRLlInSCSA3v72UJocG0S
AO2LvAB+Ml1zaPPr/nKKKO3nVwQNLP0BAOHTqtbj0e5Z0Rtz/LHt2+g2qeQ+FqTBvupWLrzBTBkl
GJJ+TCQLSadddaeFUy00C+N6IZ6yTr+sS5zc7ZRvIxljuhtuhR7r3McJzeV+sA+GKX22c3V8GJ2s
etaKjUyzviNo+x8iEluxNhAIgz0mO6wSf79hO10UF5lkkb+tJikwHIVHrBbNgWmYL+n23f6Sim8X
pRmV6+ckwQJ4rvWzXW5F7GyqnqYt0hdm/MkstrKcsILjjpdpDHP8hsZWFonBycligt+cGvPkw1RX
U1Lit7LXs7me1/9j7Lx6Y1eubf1XjP1OH+YAePuB7JzUklqt8EIoMhaLOf3687Xse3FsA/ceoCHs
tbWkJbHJqllzjvENd0f7ecj3vLp833d71bi9PLB01cGJDrK6vTrvIKpD491eeXFMxmNaHBuoEOUq
Go/hcFTs2yvLT8nvK6Kt1Z/C7ORmdUwouaPgoxp1SAM0dxZ435RyH0b7KL69cnPX9buh3zli5wmO
XNuOgCG81snCyLduu+V8aHugv24vif6hur3o47jW7WXz68VbZby9pL3Vkp2wt4IJxe9rzPeEZff8
gu5u6PYaxU1H6+32KvGaVrR2D+Z8UKtdimDnIArEPAde8XjklRRH5ZYv+/85JYC5/s9Tgost0mTH
ZmL1H4gPbSqGsMxJjafHhfa/VzKKFGHexeGgLHpZGo9jo0iSavr8hRLoand1MLvJfA6xFz9IcGhG
RCB5rpfNms5hi50Wj/EANWg5EhNz10X6rrCc5kL/sr00CkuX0bQney5YsRLiJkzuE+nM8tmt8lXa
md9tnVyl7UUXfKY1HLVbiyVs6TYk31L0/UeBS2CyYUmPMCs3jUzo7UaV9pHlGNJNFrV20KtziYsz
mPtaAaxYCT9RxmKRWWZ94TG1qbuHq3TaJ2BYjNd0esS0PsG5xpWNQNNoT7NVlEFSzNa7G8pTbFzj
GOJfN3fdrsqje90dnLWjcybsCsM6T0IZFrWWPGdF7RwbbpbIq4nrKRX0Fo7cT3Nc4Ewb1Gsd6zsw
Jja5fgJh1iQhWpSx/aYr4Bujybib1F7bd7E6nn8/pBUBgyUNoqVrhsC5MryrXV3s42lSH5tKe+b6
DLupFww8EwsjVKMdUE88jvak7mTZYIG3XdPXWLoQsdc3A0sndsZA3F7UJfVj/dNPgAxcpEDn3w/K
FIU7IyDmYA660Jz39JXM59LeUwGbL7INy91kjS52iih5Y6TzrJYiP7XxeIe9uGRJHYD20xIhvZ1I
OLWv790b+CwKaTyFWdUuvTjs4oBdUocdrQ+yOInQltjvYMuWprRf6Gx+a4pRfI5y2gH/jaB/WEfP
xRL3uxn817/EpDV//xt//pTlVIO4b//tj39ff8vTu/hu/nb7qv/7t/71a/5+kcASxf/zrxyTz1o2
8qf997/1L9+Xf/2fP93ivX3/lz8sizZpp/vuGz3kd9Pl7e/PEH3L29/8337yL9+/3+Uyld9//vGJ
cb29fbcIm+cf//zU9uvPPwCM/Y9d8/b9//nJ25X484/Dd9vm78XXf3zJ93vT/vmH7v5VB5eOkxPx
LToc2g7D9+8n1L8CslJ1wuY0NCJ0Hf74SyHrNv7zD8v9KxsM/hhHR6+DVYbDQSO7309Zf71x8G/a
Vu5LkiG0P/7Pb37+x1HrH28ZV+Kff/4L8btnmRRt8+cf3HP/pg5STYymCC0MV8M1zY9yW/D+xzmE
AUA7aZzYFv3NTlx05b5W8tRv9Jyjh9FGe5rB0V5RESiLcjd795OBm82dg9xdazXAq3Zbd7hQy4c2
DP0QW50FF3xVNK6CWar3XRrKxBoVrt/A7UPig8hzhgGqddDo6Yh32KsUcJLxRZTinOe5dhW2fmei
k5m17GVuEBebPYHDWTek6DkOePdiC4tK2CH9mTrjOU9mFew6UIKSWlnp/GqyGFMXxTkGLTzRitxX
KaG6mfKojfZzjk/E72t38vXMolejDoc+g5ZkeuHexiPb0awpIunT2cURJs2VVxsvjk3Fak0wdmxQ
+xxiIQAXCyG9jyKR77N4n1PjC6jIygTPZ9SlbxrwRZT+CRn81hwY/uuxYQWDkq0IH7hPTOOEjxsx
U/4ttFdsTWlAc5nSKLaCSfZc/zx8j+Jyb5cfMdCATglPg57fS556I563bZMvmvLZcSgS1cZXIn2R
Oe6qwr5Z1IyUtAmxxxig9z0StcIskXb/IIxDo43Cr7HQFRjTTBltNBGSvPSkVM64rCYXskCG0BLT
c2rZEVP8jyZa5RmABrteqQmT5apv154qrlXRXtMDq8x34sjz7SKjsAI5NX20HkF+MUVYWK4Kbdz3
jEuyCZKLExMSYH/0arypnBw53d7p4QMkymJwIujlo/OcE+FuGeq6TcZND0a7NXW8zcZ9nzq+EqNf
ZFkPYIevFe46UjyJoAiTSPiGPes7SHy+27UZZ9Q2IDjwUE226Tuz9ZA9e8VTpWWLGS17nKL6ioLI
FfsosRa9zjfKbWWbZMXWE4hzixF430uUkk+gDfO07IlOTR2wc7gAcmeG122NHEK8iw15CF+xsoJ6
xQyhxTkna23fm+ZTj3JuJqinPAnsjJSpnyqcB8eZQOu+Z6pKcFX/VT9FMtq3zXgp1RSBIBZuGhZY
RAuFEDi1ofeJI0XtfkIOhmYWK7eIdl+35bhsG71F4U2IQOySBk5qnBlBL48jBKxF7GHIVLOXeByB
82nmW4MUfUmKZsazRzz5SIvVpIMd0FKlknGdkvzdYt+Uul8MNxxPMBZM5sRO7VCSkg/fWw3C4HfD
eitgEIUfCQ0tKfJ028dOckL1fxAqARuDJxn/d/10X2C+hzaIz6PpKvwQeehttQJE0agfSZJQueCx
t4AkWJ+cPHlSmUNfRNSajx2wMqdr917c37dK6KuYhvskvzkSme54yxzLToyFJc/eyOBsbLmPaYCN
9IdJEgdrSBpBH3/28iFWj1g6MKVCLMRslpmQQ51AdcNgLmYClManqGlvX4SGMfGn9qdyVF8lOszm
qBd309LunywS4hlCkHuQk/VZBvWgn1ree6Rz/oy6R38ZNG85gZJxlshR6Oupjz3YhTyEKGK9h2q9
6nI9QKLKrGGLBgZbBd5WXS5DM1y4jFkIoEWLCWveDs99g8RtWNYyWbtV56Md9HHLBJ141KqZY3ez
Rpy1yB2Offr9WLzYQ8kd8IaiVm9RQ85IoPoLugCaWUF+6ySoJ8Lpz3Nx39yDLl6rebyzOC6Z2pNi
9QsicW5tMUsjlEYgylSYWqlroSn7BLq0NO48Iw4Uo/aN5jUeNZ616Z63CdlQxtm78xOETeuCBBNN
+kl5jyrkLNXSnzVSsAS2IwFPOBJAn+LiuajGi7RvImtsaeSm1S1H1qhG/sqsXaebp0zpovXM65Tm
K7Vwd2Oa+wWuVLToYTRdhbbpK8BT9k9jEp3jTf7coFjCrja28TKFR9oUL7LGXwsywj66Ag42nxgR
zKSrGr0rPo+T6yb4bBN6PdE1GpJzhh0vb6ivgZ59Vu6ydWi9pfR8LAuTuuIXswbUKMaE4QGEagL2
RZTqgJ4akyaU7qPyC1rKxHaXYd4uZURb83lwk8eW+HMb7u6sR6+iexdVTjqAvrXtWziCNvvEFi4M
8xB5LxUdtD7pV0I4WHffovinwhs/Tz9Nm36SR+tjClsPyX2iORc4TEEL2q339Pua3IkRdnGva8Qr
cbOhcmQ9aQbhZ47pd6wmpviZjZkdwForxUSwbd2d9KY5xmmHDDHdVtASUs4sY7xAfMdtxexpkv6s
ez+plb/+/j9vDtQqnGidVGf7FoZ2qmek7qmKwEydbn3cUEduYrppUBmVvsqgfenDyJWKr/1s7GpG
VFONN7fO3E07tWC0s0crZxIhstMAbmm030LtNdTuwAkhyflo22qRsAfPMyNCQwZu99Ek16J1g3kg
ZV5nJbUICMcoonfoDHNFR7Lc+oMTyPSxLzq81tah1h+EPSxEfrXTF54gjkJEXLfzkUMvXkaNeMMI
kU2nyQ8azWuraFcCzS3lm98n17AVB0mPccA7Nw40PV38ddarI5C/4W3gEOCj31y4y6L3eICKO6Bh
3PQU3WPiK8Jmn8uzzcSRuCbRp9QjP4rYSLPNbBAN2JY4ENo7dTIXzsQhxd43ypfH6hpXbFnWd8GS
JxNr5aJNHOGJG5wVRVv4tV77ZiGZ159CbVi5JBJEqPbNqF5IlQkCXdkuRTM2lpuc7quUGSWbFbiy
hMjYH7WQt02ts4/QWPdV/2rRYCxmh0jqsdlEvfcgR+1QkSEv8WlFHO8qds9UYrsV3k9kTpswfEyL
eCHpyNpCf+BwjQWu5ODUhN47YuuLXaQfcI8jP9aqlYPEJKaTchSZtx4cpQrM4jF3uVGFRHI1FzC3
hFDfqGMoJMM0ioOxQeJskGpkxAlDW8kSPeDidRQLSEsUMXbqM7/4mtPxC+1cBPnaeqoi8xyScjZy
B7jqtBEzuB0OhkzHxkNX2CkJkD2E8RmXCA05CPQRDH8Hc0leugDq0sR3yZitsWNHaD6SgcRNLXns
XGhuUTx95X0TYc65VXMu8TPek55Wd1SP5DpMD44aH8zcexyRM/RIdmpvWGUJVDpWx7k/Veq+NfSf
yHC/2gJ3fjMEHcjkelC+yLVGUZQFJTT5lvGESvNGliNCBvfFHAZKHFhdxBCcrBIsUSwRatwsiOmn
BXTCK/IVdj0cXtWznX11vbExMC62IdS9RiH7BkVSzzfoRvAHUSBzaEWCO7YJ+hgltDawFN2N04eC
OHqK7/OpXIN53Xdmfij7EVRGeYfmPvYbwVYeGj7S3x748YJIydfQ+5GePJR5DYQKeoJ6stR2K6Zm
gR5rIcl7iIqaJKlrEut7pJWs1yxZoPNYpHkKgMa5pe9ls+8gZxoM0q34BdwsGIHOkcyyqOSj7hkb
qYxXh/owBHSaoJFSEXViPByH9BgbdtBdqxhCn/eV5AwehsFvJnwklUoy8FvFhMFkhOsoF93NNmOV
b1E6o/qYNjlvI0FawdT37MT5xWbdmLjnEutdFiZZyNvZZHXVoI9Qe/tFTnb9PO6FQ9zlxnEvcwbO
F+XCjbcfYxy3JvrsgwK9SF4SM93xhSv85fc2jz8xXPVquKnzOjMo1RbpY/kyMMcIo08e051SKAEh
TwGkVwbs5XNstLAhqR9Ck8TS0tqStnSnqxioUj37zga63u74IAw01gObSSJKGqxUMdYEsQISb6Ao
ZNN0jZPddwl8pMSGRSZnlsvUMs0dOtqXnngFF43Mkg3+XE3GY2qXC5AKHQLVkVsxfwIP52MD9OfP
1sx9Md9FWY6OlNLL1vGYJ4HnkWLaOnAirgbhtOSHEYfzZY+I6znFUeR4cPlcuBG3a8fSGUwYKU0Z
RAPADOWryJ5u6QtaCbS2wlyUxVvV3ZrcvFAfaRGbsa9G7/isqDRM9iQNqPZGrx6ycdf2xhI+M8gr
Z5mZ09EyD2lHukhB+Ld7sqtzpWZbBdGyZdGFmuXDgO1XceBJtpQuGS1lDyhQd+RuX8qCJ8WBv49W
VmJv9SaIcDPqxYkzW7/sxvAJydtq9oYF2rjA5YirY0mMiW13GjKeehXWSnsUR7e9Y7NkY2EfChmi
29F+VFFA34rfzTC37xm4yibsboq7h8jSmMn+RGnph4S3UW1INrWWxaIvfvL3mWcz4Rec08sYRhvD
ItLuZsKVAhaJe2rK8Eg2RUZ0G6v5JkdQpLk8TqnFrBepia0EBUWKQI9MGHuug9xO0IY/axyW8vBD
eCFge9xK0npSVW7VgeA3+UMm2yqRRLkzcnSKB819b+rYdysZlMZnXRCj4b3juplCd01DMKfuX82r
zLiQqEBqhuZ36VZNMs6b566/ltRgFvL/KvOTul2G1ksPVBpGF38t8+eWqxqKoDOJIXJTH3u8q4z+
2F56ymY1bfyIpaJRHq0JUi/srrxkboeBtyddJG88X82f5ypjU4aVh3MwGl8VJed4ejfx/qROtJpV
/Hmht2pxzUpoOYhOVzWDylIV69o9CtX76GdKl9xZTABiMoC9lFc62XUZzmTtYk1NYBrHrviws5r9
/AtvHb6sLDCaTTLXa0RGW3q/q9mBAOBFx5qGKsJYP5MPJJ3smWlastvN1o1U1t7E+WsejMCe3x1K
eD3XgoZEWZsCyykE4SgjlSRpAy2nnqY50L31XZad6eAWD1aibDICS2zg26Z3rmtngXX7pMG1tFDN
ebH32qnCH8OMLRn3LWXHpJQA6fSTTlAHfXu/k92W1uvKyK+6+VPnMyQr02fivC6hFyXwCn09QQxB
QMrQSfg4Mt0S6HaXSqzpdRUujF75sNLkPldK8BOskoMCoYhuMY0IJVySCPhI9spCj5X1WPXPjsVa
UHEFsZr5ZQr+YiiH+9oB6aSnMEGGVrmbOobravUpnKeEscKmdb2lJHM4i8K9q1TUh2Qi5dMC/8pa
4/Qy0ncNjZ96kD6F6Qojwn3qteeagtNLXeyJqEbraQNrboZWcjfah7aw2Thb1EIJG3azhtHmW4PH
1qJsKru7tQ3uJ3afejDXbUb9PZEfZar+9Nm025m+i8HpCtCRSKWvmKzOUvt0UUWKLN8ZE8VhAR2D
K+R74+vA2qpHhNNwRvDIlZlTf54/MXeDkBLo+gR75/vIvaFy3cpi33Ksj4hFg0Lr14ZxUhXxzJpA
ns1Wj91vKZv1ACjJ8uhepf1KK8Vi7oGYNAKOcM2DQiZxmS1bYpV8fd5NcPXC6cXuZYqK01oUxYsK
SjttS7+EUdqb6SpyLGaf02UW7jZGiYbwfuFaF4xp+Dd1fxhePfN7yr8mNcXHmW0ay7pvOujYKkPS
rlkUN0AXSFpdIrOrzvD72N2zhSbdY6J0745n4/43sKVBUxoecpXRBaiFgam8GyTD+8DptdYemKlV
O6W1NlmZpn6ritUwkMZWSrSnEYBzZfgppBMtcgxyi0KFrmRp3W4yNXV/TFjgfsBxRYq6vdjVU+p8
qZCT5EDZSfxG7St2CNKFg2uszwKCCoLFSMHwbGSH2K2+DfPbSPG8mwwmOWqPWJclLKmEZBu949xv
zzPViHO2pzqoqNFFOrwlUrlaqcvOgOSYx3tkd6hVRvHauhu2Mm92Y0U3qypX9rAt+xMVxlIdS4ri
aa3g7JkVepR2/xNHOfW2ue30nYTyFRnUYDRDB3HGn/BYGRkX73HG3KrZX2nGPBngCAHoihsuaMws
3f7VNitfIYDZ8+7zJnmweQ5Gk02+HCFO4YOZbHkicJKfI2cAql5CvYRcSUmbe+7bVAGlCncqinXT
kTts0F8c1/1xLhbq4F1AmZB1A4NtYRMnWD2XbPuh8mMXzUGEL7oSrzhi/+6UapVCaU3XicmBU803
Fj7hzKSCsD70pEv9HNXJ8J2MKRWjQ5WoEk7SzKsOOkp/tJmW0kFDsGBoa2r701jfGrIc0Zz5JeT0
3FPma7pgniu3HId82Tzo+WT6kLD4RtwN57bM6KnFKOuz6ilSbtFvmBV8V3Ge6qy+GmnzXmfDd1W3
vlFzMpvRwpd7o3CR8L/pM7g3xA2CmFNg70hDEED7bI0Vz0rY0MpQMJvP5J1ZqO4w5ekUHrRhMVXU
z0XpHU0UeHz5Xk2z68CRUdU3+ugBgT1MaXtwJlrU7XEUFsIanYI2WVS1hG2Z3JvhowDIZ1EDx+0z
pk4f14aPe8wPRQ5H8GoOAUJGTHunvr6IkL2TM60wKZedOchGnGEDlEAgYnG415Oq97Oiuk2eGbyF
FsxxbMt6hJvZ1bKnRu04DFrnuBZ7nVwlMxeQCawPb/L2Sk6gayUv/Zh/lXR8FF0+Fl4L1yBawlhK
Pzso2RrdMy/GZyhpI9EBKLZxoy77nhg10QRcCEZ+0x6MFEVeTbnd8aZRwNoGZ1kSWNJ7k3RUVcJY
ihd6hWUV3WlRXUY58Gx8Cuut0SW691cux76111NxtcynzOJJTaGROe9CVsspY9tKbV+PK79RmYnF
PVnyNK29ccspORw6MAqsExIU0uAGecbkMUe6gY/z5IYOK+dbat8DB/Dd+hN34Dqdc5bwFt1K9W0J
bWHmuynErodR0W68VVOjhNNAnvAW6d4DXJ1logxPRo/KNVuoebRoKU5wnpSIUnJ8XFNSLqb0Lcqu
M2eO2HrzLBY/FyCH0gdN+l0wUMBFssoJdOwiJiJu/OiV6lcyJFu77ept59UIxzWrXmS2y0CPMLOG
iA4Nu2SXXeN83E0lJAoHi45eZ34ewYp0Qh57AxtWU7D3Djoi4TxHZRMaXCqtybVVkbn6btKZaGjG
MXWVUxW5l3hmCsFBnKeP0XSdU6spxVGCRKCZ5zqHDkA6PljvWUtbeUpSVoakeEFIfW27eWB9Kc5m
thqBcdHImN6HOPHnutixaU73zcgCD/Xo2WnhMM5OSjnqGVuyiQx2MzRROlWziLHrtfwDbvVbTla0
hXLKEu2sSFZkbO7JhEC22eW19AuicIuku301mBy5LGz2mjHq18yt1pE77Uyg8EKNdoKOk0ISZ+MY
HECdZ7qtTT2T7I30a0S8GdHTc8CQ6cTttnrpK0VOu6Ken0uhYGEhgeL3A91UKCSpekhD7z4xVKoF
/UAgb7aJjH7h2claoRiN4EVq4XzUQ3QZPXot45M0dZcxDY6uulx3GMlX2L/vPLu82Kwq9a50qsaX
hfthAyctSlQwnENIXYt+UmTtYbYvRfFSJ8pn1k7LMqL2oYOr0xKNCCLzRSzYvdPxaRzdZzfuZKD3
lICTXhCyXC4Kj6ZT22w611qpy4bIvJEY4aqjImVjNeJFM+7qjm0OMn5sswSVY9CEw4ELf5iyapkk
LwUTNy+1wLBVAa5h9FXFsqL5zGQZaCVCP9ahvieouQO0By7YIi2C2lVSrE48ELR4jrWToCgnbIjE
m4UJQ35hZFm0mTCVWXYRrXWrv9cq5StU0pZmN/uXEofhwUGxVKktji5TRa/iDHetUgMUIhQOvxGJ
Cpp2ARy+sEa72NDutxalBfLVrS/ZQHahkdEVBqWybDOPIjiat0Ov0KMeAYq7dsiTkePMU4TxkJKF
tdKFvZETDcPZ4QfArxivosNIKu3SQki+tmq2+sl+mCM0V5nzeQtyo3uaOqdsS3gdap2wOEzjytLi
6QDGUlQVyThz+Do2dYNxn928cji7I036/aBKHnel4tB3syiqiert7Vk8mbAMSid/VKHWy7nECGTd
G7GZrjVvgfn+aAx9jyy//2nhpfoteFah5cai6Rz0zBWWlaEDhQG7yq88OkY2stXbTVDD90W11iaM
KiYGG32VIcGZQlCgwC1v5tJMlj3kQ9EGUWtMu6ztFr2L77PCi7iGcm37DtciME0uIYi19eiUT1bs
VFsPiHuGcQzjF05AG0CTMlbWmh/t2rVwKtXUWpakdfipox08JUzBLxQ81jmn2s72LZcCfMCDu4zQ
tiJdnOkdJCQpTphQfYymKam/QGidMV95xo8rb2hT2SR+WNp0HUf57jDdTEVRLnD5gFYzhjtLtO4u
zJVk24bpJ3lgU4DPSeAaGPm+3PZ7tzRfBG7ag3drQuUUfO1gUl4NdBlA7UY2tVJGtSn7bj7PUpHb
mOY5ZnFnifbimkt0TbWmQ+dxGE0XJvd1H+tIbGLeOd1beyVTPWfIy619e0rr5WCTeV+CrfJzw5F0
nHFGkBFwVGLPT4t53sMnC+NTKvDN3sZdSZR82KNnrMLK+Or1d94K75q5420orQduVBQHM/rKI8UD
DgEAR1B+Yw8pwvzl5qF2LHaArLy6vWKuvTh9TXqtC5rObha6yQ+UpcQ4eQY/aJUY56RmnTUJs9vA
wZvoZhTJOkMwv7YFTQykztdE9JiSkec7zLmQ/iGyhv3USb4uVBWSbV14t01W7zEPztjftUVWxF+y
EY9U+l7AuowUxgnPkRe/KxojSW8k8sHFFNtV3IWVGU4cpOO7vGBw5sX62RMzEZMj4oBRxk+90fWB
3QFATq0Q27bOup9iLzE6CoB4ZuAWRWKmmCzOYdSUQGeq98Rxu7emLnCdlkypnajctLryYjhkZENK
cBm2ZIcx7Z4Ba6Gc/HULxjx1s/2YudYZeERKwMC8GiO926bFQLxBxPC9FnF4ExOJpdU59MFUj7j3
afoJ0S6b3PnbvJwX6sTKEnfGj8mInEp0OEeGIldlU7J2ypbjDO2I3w9G7ABCGCt6uJBGtNHct7de
Z5cUn0rU/Iz+EBtwABhNJTHWtrqiLMVcQSVnxCNH93DXsW/TnWh1hBPtzOo1goaTxv2g0KsKc9q3
Y9Uee3vRdVBgXTx+QSOKc+q6TZCkjjxACxRa6AQshxxjuymABBAFqYyUrZLVzbI1ASbYMHTVoV7e
fIjZmCZ7Qyg7OVbhRrHldzOPDk25onpwO4X+Y6XsZjXiXosRDKs3nkKctVejDit6RtmuVnOesw5U
HLPWDJi+r1gYDm0kokPZLeZJ7UDOWuy3iYjWLi5xqF/ESBTwkhU7XUtlfpJWf2fI0GM/IUZEKIDV
632uZMWKtS1aoo1b0vESu/4mHqzB3KsWkGg3+mCyRM0xczMIgUDedFboRN4JC4FD7xJAGmtiqXYx
A7W5LoPIwgxbcJDWsb6haXCB+DOjIuwGrMKceSv2kHYdNohdRemSxdJxoUtXLusGBhhOQ7EwIpIO
WoLrM6Xe1rX7PNJq8qH6gQdiJxNhF95pqFR02hCLrHUeo6F5iExBa64ctpEgesUxCs4PGZKMwbZX
nsTPJoRer/KaACVIC3FQM0rfoEjmOifIMNstuJhqnyQwje3avT27hnaxjXBZh4O+NSMgDorpPCpK
8a30WfcgHcDNzpRxSWSkc13ANQkAgI96EmoPFgcYUA+MBwa9szeV1BFrWxaaSm/LFVTWE+aBnH3m
FLvNk5K67aaoBTSdwoJci9RxM7LaItcR1s6ZbcjaBVRBcoi8+7QnDdKih07LQbvUqKI4B2Z3FYiX
JRhM64Vk3VSG46vuwdcUBkqdvpSfYR9Gr3Mq3hT55fQyPk5zNV2IFiJNt+MdzBLr2va1czEm1uyw
jxHW3P5YTojycgi5S8VMHhNhsMKIlNIoaW7pqZZCS4zxXNnELzxNiLknoglSUlAvSYURCmyEH2lN
ubOzjF8d1oyvqRVCyLEk6tLyLKAN0ECokBeJwz4LzyBBWZqkR0uE0yJU4iGwyf2h90JDw1Nibff7
wbn9V4J5ZOvGJ/IznJ1aF/SItZ62YBgbuCHUD6HLGCdLwcwF+50yud3JnAkfyXBvs6kkZycFEErf
GWosK0HNZOsfyQ5pHPV7FDoZ9YdTHGc3qvDx8EE0E8b9FCtXmLLbdumknOwmaS9DHK5iooEvg4m8
xrLfDSWNL6FpMtgOFWeZlIZciqIGVa1ltOdtQgRQJBAhh25xPcBv3BeyOvea4pwsxiZjuwpzXd+V
NW2BqebomMx5dq/hBqja4kvxqppgsXRXRhw1HdADra2kh6RNYyQz+abu+v5kcrpbG1X2OtNe+3WH
CmBUZwq14jyX448o43IR5aQ1kLhWXOcIO04WDQ6PhWVCqIX3JXB39DOdPieCEw5T5FJg7x8M1OEt
RMltyzZytew0Jv2lxSAXM7FWhXyolTTdQw36Nly7eHCzvnhgKAu600sDImnqTWqNzsVlX1oZHdmI
hYOxhjqaSN3EXpS17kbQB0hSMNJuhULUwG5ZuCtZlhDpcT0T9pf/zDcvc9ptEmKMgV9W80L0M+Jr
QkVwolc7yrV7MQz6amzYfUoVE2Eo+/jk3j7YvfE2w5ZdxoylmloJ7wjLUO602weilq0g08ynlKMB
LAQ5npub9lVPbXpPTJJMwxvOv/8frAGH194CGjIBwC+bjEw7y6HnpWamFiSZ53LEt7DSmbCCbpxH
2+7He8uNQDko5nVuUm9pqGwiWQnYwizG7lhqAD99IRJQb00Qecq0ATlKNwTM10HNuoYRANwD3bUa
JLEdUIyeQntVz5Zx8uzJoEeMK4dUYOb2JDBdayP06I+JTVGmztmYlG+HgSm7Vq7fWaNnI9NLaef1
8m2iBV11NWfDdELi7bUHrSo4D9D1ZMgGg03NSHmx1Ya4+YRP9HkEPGNsVoM+Ka8tp9kU+35pUsoO
A4AYOi9M7tEHVCFGk9JRgDM3ILy72kJENFmM9+b8qGYFgMgBak1OYikcLFQ5bqNvNRTGO7srQ8R3
xgvJl82ddOlzRVARqZCK4VBYzDRKIxLxAgGkE3DLzKfKQANvkoaTNOlw15SJHqB7S+6MLlxkpQOb
9MbjjGdsUZEePs+Rih4nQ3PI8/uBWJcybZB3WWgPV2dmG2EH2qSGVzPStZwz+BHn7IU0qqNUocGX
WsytUepdImO0HvU8kJkGl0dDo2x5nnspUhOs2wLVm3q0mpaqDIEYtMSes2+XU0xIKPGuOkYcut2b
N4UKfhWn/83eeWU3jqR7fiuzAdREABEwr3QSKYpylFKZLzipNPDeY2F3A7Ox+QHZ1VNZfe/tM2/z
MOd0s0glDYBARHzmb2xIvGZbPU79UB0NvwfTFEqaQxSAwEnX5TvWaVvXo909AqScs2h6dBKqGHzl
AJtmsu6zCF28pglOKIRCSLPqL6FvWfcGHbp94iBwbHpx9rr6PxOSX4MIzkELbu2AD1KylTkiuyMY
MjwOKVtPvv8QDYSkKTWTscojlGHi7HbIx5fExCLJrWPIbC59XpWo9ygyYTpRg590LTeqTCn1mH5N
Q7T/7lSp8x54w33j2w+ujeZ4iBwzyIAouUUJHafIRKPTVMUkjnvbnCfop2qXjKI/hK37o07Vc6bh
oVVzaoNH7HcZW/qmGPXjgNRbVpK62oi67ocerptlZPWuHunbtCAosAgsWKWH6V3Afnnlg5u6EA9l
FCkU7Z1Ppl98zX3xOeqmNy5QtI0DX1COt1DCBhgSFLTG4LxeclF6r3bW7kKUxb5MvVy2HDbNMada
HmSd92QLhNItZKa6ojQ2Cv61MCXkEhdGKPqr0NZwHNV9/xnqznyqfUy361RfQ6dvtkaGcxr6Dvcx
x2jEc7lJwhzWE6zpDe1NN0kIpCoBlgxHb/IiihcZq4HooPy0A+kHNn/ztq0FuDZTZHdapymuIyC/
EP0nV+gUbH+ryM4KUSkIygXWJ6BDAoP+ig535O71FuejbDcm5XBjCvs4ZYgOulgIlYmbHBP/k+e1
+ikMvgKlfUON0IdU454xsO1fvK4C78DOWQdYxUhhEaCiDh43pzgBo9ONY/g4mi8IfGS3Csv2yGmd
eyBIiCXPRXssXRRCSmyJ9qO1TaAIofdJwXMRSqwplQceVcKkPbsZa4Xrf3JIT7fCSazDZJoBeonA
JVJBhRtChnVOSpLHHjUhIrQa8RSfmq+uKmR5YsR4DJA6uX90gZjBGLfwUG0k1UyS9S5PB4wEnXwf
YFYMFMSClxXSMnDDK/LkiPoCF6B/hCWGKQYQZWEnwLyA4SwdK9nolNt5ktFDNgXxQ+de2ooBUJSG
N2OHuOBgLNpH3pwfUUDd6pRyjVYoOs6uux9nZFwSfdAc8DmSX6fCyi9JaXztBPJW7eRgFDw4SB7M
kwsPNPoY01acMrTBUthvZUoBuM3P6DX05Hc2lQsRlDcIXGVHL+hPVv/UozRIg1vZO1kdi7H8Otug
QN3xS7HAZpJK/jBjbHOMgRomQm7xvo1akzc+YJFa4kRHF8G10mxr0hM7O5W3VPjaeG+kY33yxvos
eu8hK8SPVqA/5E808lsKluPkXVIFlk+HbIzA4zROybSY0Ca/sSnkwPnrqBaF7mvssg76NnCrnpJI
0rY57d/R2rsRPJdCTsYLpadN7E3ORucqBSNQLJiDpLmjftaCA6aaOxhy5t4j/KYyopyIztosDYx8
u/i2yYlHydkvTTNXdHvsnS88eZhJo2+N0bIPld3gWDD9rLpuxFZPjefVTNgzjUNZ2j4injOpCOE9
/Ncp2IfKwpZT2rdRGlWwaK0rUmhnwmXoixP5zJCVbJ9dZV5mac73TfKuvGwfKT8+jCJ5pmcwApWZ
pod6aKkTxI26KRqv3cfIHuKaddvHuYkQwsIG85vbUXXI+cbIeJRq+qlSLDtmXblPRjHogxzgv+CE
d+maKDgOThRu6HEpZD+EC9EUzlcySMhuYjtS3DxZ10DM4qzTbl+o7rPZU3jKXbmJyx8s5Dk0yQYk
jx6/xi6t9bi0vkPAC72RZpTbzQ+ze4zb93BAyNxM3GwXYb5p1pHcp1MLLLOPEuCRXkx0lwNLJD0e
BbAKJ/eoiLOFV2WDsimcQi8fjxM99MQmPpn9b2h6IFIt5caWMtnOmRRbYVYNZX3y7dIP3yz1SWhA
E2ZPJ62zD2YL3UBRwouQO4y76pKh/Ix8+kjOCgsErCCBvVZkVoOBqqYlJ9SbFhR+7TdAOfQBKWq1
iVAwxtosuxsU/N9KyQRLotinvkmCI1NEuaImjfaVWSigAvGFtWvYRRntbt/A0aqSJ5nZL2Y+ujdt
id+3SGElDyHcDKvMzlXWvND+9PcTzmYbHZD+oWxzbl3/WtqiAgrPibhgsGziSCMMxVZGOn5sv3XQ
iFcJe+AuFG23MNzHG8OYx2NlI8VMSelmMEFoWpVFPwpchoniyyYgcEepbtwWPrxPlKPGc25mr32r
ns04ah/UgEn8GNyz9n8xm/kjEjMqXcR1I8ZlyAUuPQ+KucnS404KQzJhsIz3D3HgRgeVf2eZxfMp
gG2R9nZ5S1J/LigqnHoCFmDPNN1Ma6actIMzUAPf7gEkgogGixPfAdbObifqS00tQR+IpEeOEN0B
N/9eA++bvXpnZUBZFDYDJHODs2khSJd2D8sxeEb6n81LZtT/myZC8KWDCkNHUU4FHXwY8sF8Hudw
/On0n/NOkhmjwHvvBT+Cwqe8WE9EeqHYeLOZHIYUEkJEAWTrEX8uSebEkIHrd2ghTJ6udo37FGYp
/j95+Fp3PrltyXRdPsYSKRqUEVDSpT9m+T8iM9M7eziwu0uQOfGhHGxvL2aMjvCl/T4EIYgNU2Yb
RxliC7zXuGnwRoyhdLcRSCU51zsZGfEubwtchRx6jSF9p+2k5omgr7qvianuYg3+oVV7Hy7DVsXX
KqpwLnUCb2ORO+8am8EfkZcFqRI7hwFZJ+TlwZ87U3ij5/JL3cJ4AImi0awan116ZruhrBM4LR3W
0nPwo4fpkFIQOSkcjvC2BYzgobXS1C8DqvQ7itohWp76AQpzuh8E2CAETAmcbfAXLrxFH1QqwVe/
QdrhJqly6kwD24b7vbechuUIRu/UfysTo9nHFcALOh3k3pEnzxgaD5sRciqg0k9V1qGRySLg5rEg
A1jyWYrFIdZKboi9KCKLYGqiGWG7Am8DYhOKmlY9bDIT0FMCLr7Ber5iKUb5nWJfVk24cs2f/N5m
jKkSkL99NkKrvGmDH40d1GcDPXx2bneA5t5DAu4/WmmXS5cHqZ5nszDnXWcXAyp/lHvdlO6iJgEP
6D05AzJI3YB6G/4BhIRIuAkza/duYTWYKT1VbaUJxIKOQgTD7fW+QV+vyy6+254H7Irh6FZfhQk5
vSoNb2t2MzN/Kq7KYK2gbMAF6ht5cQDrKf0NHMJb5KX158KK7lWGUCoUxaNnvXgIrT6OKIFeKdx9
DCxU5wDWwDikT44RqNs0yE5mgvL8GA3JS1gNjx0sgJ3ThfbNiMX8LVWxAJZO/pEm5rUbo+mp1cRA
OUaryXS1fboOHr1bXFn1sxPVxTnvOmxdxuJD5TmqWo9jjHmFDhj9Zumgo0UJ9JFUcDsrTWOYecmQ
ULbzMsgQlm0IKke2vDXr9C3xS/dO2kiZKw8ZMLOeQV7KP5VR/kFe/I2Y90/S5N+plVAm+d/f+ZC/
0Sz/S9bkb+/6rzia/w9SKzV6A//zT/7ivzArv8DLrH+jYi7v/0WrtNQf5CpSeAJrcUqJi+XgL16l
Zf5h2mieoTXHf7W1yFj/g1dp6T8c4WmEZ6R0bW1a6p+8Sr5P0+3Ac1mygVsmeix/Htdvw/ef8yql
/BcBaw033IWgCXfSWsiaf1Ne62k79nnA7l2h61xfBXw0SAwNHRQsqRJTUIgfXnM/fogAAoflUuhY
ADWen1mYXUFcaMz3PMYORnuk7aIzLmYBfn+IP5QjFul062zECKnrDycv93Y0ISEJ14WCBZLTL2Yc
PI0aHcC4fRyMGrqSAt7rUGTYGGXzgE2iW6FbbAKQBwZUuzttNZuoJTgNm87D5lnc2dN2jPNHfCmM
/RwC9/fLemuMot3num92KuSjIh3cXZLZDd/Ej+AKcfLs5loLipFtQDsiFSbih7V3zcZqIcVQMK5q
AAz42NUDX+Lzs2GCxgikhLj3gXnpU6Sqvct5mi1f6YsJkwdJwB/7+GCF/IlRpLYS9E8R4FwwORHX
SNU5F2p+Xg9tIlbaCFKCTUTLYPmqZqgBqcsQ7+c82bg9F1BWkbOt1IRQM7ou+fATFdLgRpTb9cSo
/kP6CQwyOTC+fQek1XOGOzslosS55kU05omOMoFG2BGp017QLlcR6j9FF1o8gfCQKaaEXZn8spbB
Dz1Kf7Mev1sPZ7xS0P81oo/1uohFlLR0ss2AvBk5Yvs0IMs1+gxZhTzhXqjyNJqgIuS7HqIAURAM
FDrn3eZKGrHaK3YOt69ozIqEvjXK+iW9k/wosbfYltgjVi6A6FHn+3JGpCHlK8eydHd2oG46ZC1I
wCeAtVVEMCrdZ4L5fV+X877WAFrG6eJUpjysIyEqDtBxJ7Zmu34XYQujMIAjZpqwHwCYEi9ZV/oI
Hg11566pzfymT+mVGCNxBUvoRk/Fcyr7/MZsF84SVtuLrVnMsZdEIHvpeV8wXUfnTSMzU+XZphpq
WJ8yhJSn4tv1XoY3fREZOCkVwlBLlru3ype7jy23n+ofWC1hQ2djSHtMFSWHcQb4gCkUeVqKaMEy
CVofX+QRDqoqyQJBLWwdmylo1VJvlHEHZ9JAWUg/OWp+yn0EItMSGnOHCoOIAUfOy9DbkMM2lf6S
hgHiOmA5hXwbCu8G6xbg1clHVWlifuvRKEGt8TpCAIEEZD5LpHXwnfKAezMIfmZcizb6SMA2I05w
56OCQYR/bTL7GiQzPSR1GgcHYQ0OUEBnBBcB0RNNcoDfc7CBG0aY2kMGGyjORj4nlIYsIj6d9vRr
kHBpiSU/xGxf84lPjmIDE562VtoBd2/r4wR/Z0EkbNZ7IhD2pZuvjUPNLEw8TGWWmdvqG6rb0KyX
ub5I9Frmpk+9qyvQxzLz55ERYDWwkYvlD1SmCIS9hkynHWlDpMPWa4gzlvuU4t7PWpvtvqrSnwJw
C27H44O0cVNdV6PGal+zvrtipEM/hIw9a0O0bTV4W4+VMouQX2gU92wO7tT83CKTvPWr+EPSr9o4
lsBJGueqkOwuLmzseFlTRSB+IJb8ni2nX+JbtI2n+JZE+gcCHERpSfApD/L79cbo6JOuNw92Ws2m
qZkqy9gVAdijjEpJmhQZNDHvuQfmiaCx8WmQ+l1baXtjNpV1mkAAGrT4d7medwjKwM9radwbMnsb
IXaSQtNwi1qgGkHzyerA7RgLetvTwWc76OLdwIa2zwxYhhqR4KT2z1bzDjO4A5hv+EdLe/DKtHUH
im253V1AVhub0qfhwM6ANvKY5nCuImOiTGbbJ9NkgZtZqddVjVkFVm3aROhI7ybrGtnSpCg54swo
cLBzwo8ggHteuFwDOipjb39KM6wEOR3QfmJrOChBEkGZVQAXSt0wRthKm/wzphCXqYu/lw6zxFGP
VtfdrsOJMVV508ONrMtEnRqMT0Tt3pnhTA+fbWHOGTUk4V2mOBayuAsegzT++LWoL5M6oW0T0rBe
tk9vua7rqsiaApnxbVTqsiwGLugdVkqObD10c9pYaA5vrQxcnEwlEAMSxK0w5Mtg9N/mKWWxc0tS
wmjTwG1HGn7ThZbLCkk30VXJS+WgYEZaDF2dncTlOBoO1vWYsxFRpOl8tbpoP8TcSpggMqdgyrEd
bDAvuAI+vVp+kYDMKC5DzeaNJt2HLMhKdVGwT8Qfy1uGPvxYp5byh092CIQzCh+EeFzeHDf8LIVf
zJx6+9gE+moNNljFyIm2FnejtTS+dcWfMN5iPlq8pP1rBYDevN65rt/bdQWXLwOA1CFJLJ7lsnRL
kw9Ny0ERTG/6BGQpjYJjKTStAW1f7EF+q2DJjCZvXg7TybhDCPwTBjgfs7vMsj/bPbTejCXKE9al
RsV7QvFmefNy+nPpXjzoqjJxjrZszk1YAz/i29aDygPOrGJHIqiDc9y9LKc7ttAZe8HJaZx8nd4F
2R2DqYxe7Z7TS102tPWA8Gjbg96SC8DVdDiI9RyHghN1QYH56Xjr4g1K65A9IZzNnTSmTxLHAxA0
PLTJcFCF/WKnFtqx1vStqDWg25Tt2v2KJ1h+Ax9X7dtFp4LTRaMQ8oApz5Tqg8782o6lt80d2lid
FNcyxkJhWm4N2ZuvgxN+TS0WSszSGKPYpI1bbi2sjddhWi6I4bYt8Nb+Iib2dWEIIp9ltiXtybcB
czVMP+IQXIYp/tWF/32mK7aJPBCSmb3UHaynbCzeVcany2Ujs+L0PrSHx3XwkPam5OkHtCg5ivVa
p7oH1wYEexmaCeWRvcCSrcC5Ypv1bEWVS0QS2e3deixgJPhKoT68xbiGEfKpxmyXPWw9jjLCeywU
ek9gzVRazrsXix5IfexrCS4cL+fWWi5QmUPGsH69b0z5i2EPLRbGDFLm4l9uKZiOLd9tdOabKFBX
jXyEKwfo9cqbcRHZFCVHl4S8ZT219YyziX1t1v0pygUQr2UowDB/d/BRXye3tdzYlQBDPg7fy4zp
3tgEofFPexnfUUt06ZYJ8+vZVC/5rLjNjBp5gLFtdmVwz8r7sH5XsvxWY+QNXV4uZtU0byr0gMdw
Hm4YXz2/fVg388jxr/CqabwTnlSDk62zoDEGbwtSCdoL7LdeM4r1sjaVBEH7RPpXpPFfcA05+53x
c/1BhToXki+P+D8yRfGn24QLZ64qPuB/7x0YC7uieUiE9yOpu3crIYtwgbpsZTIfsoaDzZKOIKj+
1usIJf1ldVjv+sA0b3sKfkPBpeiz2UD3a7N+gICZCxiDW5z0B4Jt7X49kPWN60V3lktUhhr1vO5S
KAx0l52f+5PIbSrfA1OjpVjOhzas6KYRmhsJ5ltOH9zYSyDlsZaokJWxabOvFr1YwR+XNXRZ9srS
uBMqesZZit13Sj9iAE3ExpRhLeg9RkHIX00torCIsICy9j0LVKPAMTDxuIs8kH7gbVvjtkMwd64r
jVUODLcS1XjgCltdw7YAHAB4KpvrUwh9GToBGDUX2dtl1vpeSuoBYDfwxn2CF8ommlpa8GbCXTFd
WjdgNZ6XO3QZ8TUts0FU70ZksZdgCC08sCOAvjYFhGgaDQWkNJoF6yjIsr8i/g9hKfxoljwoCNBb
j8VwG5RwAamK78yeSnSQPa//vM7X2c9fMjd/FBRjj2VxVGjhkKg5lJGIxlgiQ8M9yfpueTovu0CR
MeqF/Rg3/YdfsdpNS36HevZxWblknH7yiva2z9I9hWKIddzLbqK3qZnsF6SqjvzvElgcWt4BgSef
aF3K7vZl2V2mJe8YUYIFLygoXbHWP1Jkg3qwzOF1NWjdcN7WRfCqcoEZArKgtRO3+wSd8G2qoeOH
OqLsVwT3ae25N+S07kZYcPkGGt9+QbJQVQFWqOAkdr5FG7sE1RbBqarMLNi7M6v+GPhfy7hlTRrA
dKbSREisaHaJ0D9nzz21tAYh3qG6YvJQd48R3evdn4HuckpOPb9CMjE3icXnYn9ZEjrJLy36Bb/i
4nDinl5Hs07YY7opv0vHYA+k8Jp03qULvX1IjlbT9N0sS7hDUqHbwoNfbCNVG30s/w0cIvFBbPLK
nTdpwZ3sT85RS/vaScipE45Ty+0dhsTEht6OtQeC3b53lP+6ThW/Y2r0bvJmeMFxikM4+hzV8s0e
mesyMMDxkDVZAvsEncxlahFa4/uI1IzM8lsj7sC6B+rxn5Msbd6KMf/aYNdXpMH9EhLEHrgvG9NG
i0M1wg4Ac0/yMZisJSZdw8iFx9sqbNZLYv41KzV9+7jEaKQsADmgDi/zl1rxdxgNLbNW3GFx2m4j
03kekulx3cCXtxgBBycHnaBPTc6xVDWGkvbM4D05jXFN5+ijI3VYVoIKZKYGVUe1NnU38/gpCpv1
N9cT/PVRyiVtBOvZNy3guS+5jQYLv2KOhbvLQnWQTg49d8mtSpd55fmpRrTl0g9P4JmppfBe9uSZ
1rZzBMHhsb/ythx0w8blqMIYSTu9xBlL4Dl+1nP3Zf1+nwVwKVnDocWIg6ZsxaX6lU9Q8p0i1EKE
PyEkipabUjdu3X8qlvs1HFjV6gqyTCURvZjroznQdLKUuQ+ZzXbKcVMxOhehcS7gZvWkmrUVY0hF
srpds2zHFq+6epBLoLBc6TmBW2SZw/O87LtLakvE6ppEsI037Cd2xTUBbiys0rziaY2T7YZFPbVn
lACJOCPD+tZH57Ik8849hnH5v9zFDkWmmjtjzX6rabo1An8be0wYQzKvLINac0ipIghEsI2WOTQl
EP7yGNnsfHygDit2/RBUyMYvt7hKTsuNi6kMccAz0hx7N+bKum51cUYodx1jAODj2cUXazmNJXHL
7CX2LCnJrMn9UhSpvGjP6X0Hvz8f1ht/LZysqdtfCor/iQDa30XfNfYfpi2oFgp8GDyTguBf1c+G
KJSw/kGs1Ii390r9NN0tIldjpr4lhY9ejf7lEPD/K73/RkSPEu1fRuZfSr1vP2qM06Kg/dH8j7v/
9R884/W38K+aeus3/Cr+yj8cT2nkM01wDraJ4+mfxV/D/YNE1FqquI5p2Wsd98/qry3+cBWNSEh+
kiGn3PvP6q/y/vCk6VCqpViyVo3/r6q/zm8ioVppTQvK0dR+0f1S3F+/31Wit+j5lgBE0674iZVf
327G9omO/N4E0qhb52y+lP5Mo3N5GEVc3pa1zi45XVLEJcLhVJaFfjPi6MPysRP5y5X9T+55c3WB
/SUOuOgZLsdHbZrOGzUMaVpoD/5+fAkEtDT3C5g1ZY8Obd/n28wSl8GxrMephMtNWda/WV+uDwVL
b1rlxns1kExHER7utUTfDwcwmDpLlc5EnejVVJj4eS1kJXx0yx3FyPlL5iVPJd6tmdHXZ8Ytu9YT
UqFh6oHR7B3MmsZvoKQFCrCNPsU2ymgUr4ad1WbghCwjiQ6VxgZMR9FH48dy60IWPahUfRQ6aB9c
mu+9SW0cFzWabCNeNyqnhkCP6qaZ2+zN9IxHu6Z2l7aNtG/gbNKJ7Kg2weFKpmOZgeydB8C6Sddu
ISiCV44sYsVefkliO/qgQkfqWjnWnTNw3F6g3+TipZS5KUukwuvPzok7ijl5yzyo+GaIS1/ZChpJ
FbtL4QzRuVncl9EABFXYWUL+49xq6rmOHjyXhb/7YlVqfLTt9ymKghOgk+mm7GyPLYwwaey9A+wO
48MAjkV7r/uhbPlTqLZ7dWXp7+ehPYYOgoOlKx8DB/0Tqn45kkJWdoU3l1ynPd09NskpUZiOGeGu
t4voOINsOARD8FxU+cAgBM/oxk23IHnDW7u1oYr381Ol2F1zGaRnE4MtJLNzMBvgQHoPXe9VcrXN
jPFxNCBUiKp4QKTEgp4ayatl1OkJnVsYIsvLxA6yB8Dr3oPZ2+arHUOqsmvj1yvMUoF1iuzkTMEp
nsqsQAURDGEwdsYNEGtHAvlvozK8S2Cnzkmys915fo0bcN1KAcIuhjtvQc8kc0CitDzkM7iwwYju
xyZAxKtkJTmVLeL+WeeM9zZQLqQhQdylc4vHPZoB2wWPtnEI8xQFryfig/ExieGT67hCTGV071fv
uqmBWIaIrj5CovzRSgzTQDLkcDUTqhJu40ffYe8f/Va473ELCr+GeN9MnvMCePYlgZrzUJ4itAbA
pVUNptvJfDIG6xbqU55V8Ct4MuQOT6Jka5C4wOzsgJH2pjbuWt+6dm4839YO1nKHobKfchVP3yae
GPEwfzYmWp89fqhZ04rnWrGURAoYc1NOGRWmsQAI6yAsOCaR81T2e9tOKtQoW+fJzignlDq/Dyqj
fTT9OYH+vMjt9na6k4H5rMe5uVvHDpr5dzt6nUXmg6tiMOlzfY8BKxw97DRdOhkwsG2c7ZU4d8sD
WBra+w7saktmxp0fTjMtlwYrMwdAZNvV6VcAzczkurqKMb4DbFXtQkOI1xHkJQFPHH8tAKEHaRZ+
/JvF8HdB52UtRKqALcOSiLA6pvm3tdpPUHecHBTvWun38LqH4hyEJiuP5dyr8SGB8Pjgm6Z+Dfpn
GmnGW+WWn8qoQPf/qZtn2jzKcx8C5Q1UsnPgpTGeTpMxp98Axb0kLZorLnqAN+idH/0R09OqGMZ7
J83+nQnY785DKFJL9jXu4qXxaLKP/W1Rn4K2NiMFZKhs74MSd6kqpt/SCo3sQKvdG8bWuG2s+mKY
RrobAt3cm2OcnOa50ig/G+kxDaE65d75v7/CS7+1/Otu45gIy3oOGzI6swRcfzuwxC5jD2iW3uRJ
BAC6KO5yNxk+aQfCfi+m4hSMPtprdtadFHQ1nfZZvYkboq9exNMG5cZy928Oae2+/vWYtHbR3VVE
Couqu7laIf9F9XZGIakbBMIPc+1lN1kXn0Y0CG+tCHgxPUfrptLFfK51LB+tGCWYAWovIAER3M92
4V2CsGOjtvv4NSjpk6gkJrhv/McEsu99nS0AC9xj6WYp0p4Wncy49dzbGgtZug2yw80gt57XZxKM
cB57u7bDXanNTPOViFTCMArkwYknegn+9IWa2rY2RfTSdOUsd7X7JWW3cmpZP60PwrA9MPwAicMm
A33Rg/QdjOkb7EwTwrHeovrzOQ8j+VmWDVE9BZijxgf4fYy+Aid2tm1FXt4nVFg8bgDYgJ2xtSTa
4GFKgg+Ur0YIaQY7X9IfyyIk5YWTfvSxmz2SAWTHRhVcBflWO1gZm7b+lA4N3Dl3Qiyk2/4C/NNN
gNKc6X4HkHMbDm2R7Ao/PEXQ9zFPH5ct2UX9yfLDYZ+qAd5L3xnNvZ8g9gLibW7TAao8u4hLXluX
pjoakW+e2wwRCm/qsqfZAjdkR6DYeweFISW66aRdoIPCwTohNwDxg+neG/IO7oD5MUU1QB/HULu8
gN06Sawi8ijKIO/xzGBDJD4K0vtK9QjEuW5wW4AXfqigl+5COTLfbSN5DLvMOTm56xwQAywvopE8
y+FsVh71F8/a9sJvHiz6hw9J+iBoV761DoQjOzKeLYeOFrycjDpspg4rsytG0HXr+sFwO4Deu5Yr
eM5AO8zrCnCu9FZQpy8BuHftbkY07d/MjGUy/nViMFldk66doNqpCQ7/JgcNR9V2wgSAaAzxe6Mw
gr30yGbvcx+DWmcermJovgnpYPxUQzRBdAACvbWdFyDAf38oyhS/Z2csaUoyST1l20TsTNO/Yyh8
PwymkSQ+MbJtIurx0rNCIVmEN/Oyt9Rzf6qD4BLgJn831Ym6C2QKqy4N1ZObsm0LuMQpC/YuiwSy
RZ0HCzp3bpuFsQFLvDmaSn7R7ZDuzMkJ96uz7vqPiMbArQzhvga0SyMLUyW/t16dmRrP+jI15Jvr
DNiC+gUNeceWD2KWwQFLPxcaov3JTKriUhlTuNW2g7Shn3Lr9OSWRl6gtkMldeMmAapErugXaVYW
bUnVHeLrr/f2NbmAEebuvhn6cl8bTb5fmIRBR2HR63qCisHCNi7FZa3QRr6PdWdsxiZDWqBS4a6a
kub5VxQ9SoKXiYoWYGkesi6xaOQWn7SunnRmPJlxRoTU+lxXOaOdugtM9wVtnTWorxCHenX9fVGX
0278da+awJqXfBrz1DS8FU107wyzvEvb4qpnqwWYIuXVtbtnpTD4nqZCXonDU4q62R3rGTgJr/R3
oXDFQfsqQfcOi1J/0NPeEPAo/WJW2zX+miVSjNVY65dIq9s2rdUDZpp5F9SvEvGozdAB8UTIi7Ke
QNSmttr86mjj3m3C8KFusg6qoAJQP7uY7gzAkh9Db2HfR9YdatVoYQ6Lq0r7Y2Vf+hgfPpJvRqeJ
xhYNiBl+vDcR3zUtpXNlwaGfA8J1/N3PjVvmZ6ue//EsxHUwPM+Ur9F29AGAeAKtSd8u5/uxaKD8
WtGDrjuslWEfPatA5s+H9XFWQfHsJYSTQ2zQosrj4dYJ0QqDdAU+KiofVD8Zuy7UoADcUJ+qPKxO
ZmXB/OTOmkfsE/AN60O0UlqwTwdpRhjxRIm6GAB2Dq6Xu0fUq8Jt0Kj0xpiGduNGOtjHptvf1MI1
X+sWQosoK4TSKOGirPIZPOAzK9/8bFdYSqDlvOuiSJ5/TbrlmYEQyFSJ4nb9kzSQXW+d4W304ve5
RDK99HBebApR3Ld1VdyDbEy2qsG/CTC6SUtMIA6Y+SBrDBnXKDTM1oE6dQsPh4chc0+/sjXfB9sT
DHi/jW7WPqWpfouqF51MAbKHld4BTyjNzTRY02WenHGHNClm6aV3V1WJJK3hYTJgShR2lbC6KvG8
PnS0bRGcnR7XV4Js/hbPC+SKyQZYiy8t0oGX9RkxlX0sMJJwG/vBhqN8TeIy2tEnDrHJsz+boTBf
sYWYGnpYbDpwLkRmQIWrrLsht/FlCQz/3rDQGjLRsPywpy9AZ3pEpehZJo8g/9tnhOSNgxrV/OA2
HZTYtAbzfK8W6oDuCw+GUIuuDqX8nEuYReiFJTcVPAPaIzZ7ZDb5iBvIut6pqp0oZ8cB6oWScqg3
6/FRm70gEyYSnIcsePD7L04wT6dIO9PJHnOsPtbXgsmPE2n3fbJTGp4I1yAVk+j7urDQ21W9vhB5
jgc3DTDsdnBzbJR4DCKoGWsajpHlr9BEV9DPe4EOxqTfJRY+T7mlXn/9W5BEX7C3JjXLxhldFnPa
4SuCC7uJ4O1AV3D9XD2q7GmcHlOFyp5DBIOapW45Bl4mUx7e1zJJdyA/5T7JRHsPveKrahx57UEr
vVT5jwm1n7tJZOqpHb/XfjRBSC6aQ9c0xjekTn+2E1SQUqXY3PhNdYAfVe7jxKEwAUETyzz1Q7od
ftVMeYzVZeNUj8Uw1U+Fk5YPhsudOz3/n78arhneg0e3qo8QbieFbJADcSOPyCbV/5ur81puHNm2
7RchAt680nsjSpRUL4gqqRoeyIQHvv4MQH1Pn7gPm0FQtdUSRWTmWmvOMU9mAqffN6EMC0fNdgbE
kiW27U+Pv/yHB8/T6VXrV1M+Qs6jj8TKohXNoP4FqxCGX61uJtVVvC4TLKBofMRwrOpireeZsiWk
b+mnIzZiWK8ubKMW15Ltkw4133d+X7LpiD7azndg0ZKgi08MZDGBewxQvTE9hK5COpDDNiWRtRFz
n69k7nZn8go4fLsKlGr+VGeONX2x1SzeSGJqfuVjCoAq96ayjgfnf595pmGyyhBajZpGP8epFxCq
BjbVKgwD7n1d0nLHTafjF334vh7seiW+Zdzfp2J6SPT+JnVXbOKSaZzHTk6bGvur3bqYaMa8XWYu
bt5kZSRK+E/XO/TlXfc2KPY/Xk3t5gdFB2kGklNK2sZivpy/UPn1q1tp+i51IPowytASQIvFsgwH
5Vwzwl6GGUccpGm8M13nhnDYADkxUluOImzeKh/AgtCM6vqz/+UmIan/95eSCTieNqdTh1hVO/cs
OsNifqo3TwN5Zko8xElNreCJLejbbQNjHztBMHX3Beuxrbzh0tL+TE/UxEivgFmLVe76CFfs5q0u
8bXUFswhBbn4VJh20mrGhWEl9lLpbE5meYAwucwY7aui+FPgPlq4KjYyloNSXIt/SvM77Dr5WUet
BkSBm6cdPWMnxpIly9PPbe6Nr44Zmtsgi0WyMSXQyNIu8N7UOqiwRpqHQS1RPE0Hr7CJ+1WP3Wcp
nWQXNX6KRVFFRjhY7jEzGySExfDmg1Jp0PAdbO5yev//PR08iSZRdWAwO0h0Aq/Rjl1mWgRs+jkr
dVU1O2tezSrVAxdbud4aG2C5JcfIhajRZ7e59qgUY7ia4jeWN+1ZIM4mkpMdvYeKqlQ3SyNnq03K
eJ1aJmWTxtyRpVsl8T6vcXGrrRIs0ksxvLu4BypTlidtOh9F1GPXJBslWXARvj0bxsBCtZj+ytCi
IhNl+KC/iFowNLyTPReplLjakcBIBDnEiOgVGDIRdIfUH/1j2PWwFFXJaVKLyBZxzOD/PNTOp+++
D23iHs0AGLJUWcrny9SuUUolpgtIOcUnhvU43dr+5OhONWcVQxo7BFryl9khdDa8ocf5WQFR6qhG
aNdbtCuaUyYvpldv5sNcNRjJi81V5RFAhAnv7Eymb1kR3CUqYhbmy6h0+runje1ORC5qmzT7wDH5
T9RH9ubn46HBDKGhkKJ7KlOlvUyDztJ+GJZwCFZKChjfHNS1qLQOpQC227rK2cdFsm6DYvhVpwob
rqdxvO3cTVL5KsFYFc0hFDc/l53ZlbsIDdLKGQPxGIr2DyY+9x12+zLjHHeYH5Lp2RC1700ZGucE
qR/+5+CvDI3hI2AD5VPc6FtLiOHDQR8NHEF/mf9VKso/hQ4Kv4iI603WmQVQExJvEv+iasA447Nx
FZ5m7hH9gtvSXPctGAgtHh2Q7AykDq0dyGssQUJCg0AZmCX4TbOlqVN512ap7Ea9HQkzDqNXX0zz
Tc8+lXVmXgLNC89BEt7xXop9OZTrzIy1s7Br7ZxC/DvPl3E+RV6k8jcS9vzKHDSnLS04LU+Qi/ly
/oJS3SVYgHI9uO0OUI2/JMQ4+xrhA2mZ/mfs+79lhR9iqvzLInq6lE4vMcPdCwc0Y6GLKKYdOK9D
hibXsrKNK/2NcscMoGBtstWtDCuDn3wY1xIO9V7Tg/5NuRS5jRFPxUjdM8475Q74x7HQD9yo17l+
4lRQIVvGNe2jdkFAoplb3yHpwa+KFvw+NESw+N25aES9LQK1O3Ouqreh0jsbsjm+Ru6yM8diRL61
Xv4uvPCKYi94gw2m7RG2W2sjpTKg+fkaCiVbZcwawCbXxpuZ2dmqyVUup8PZ/FWrrkbs8pmyaRxX
XVtt2k4ne3qjlq89lcj+zkPmH5pf6k/NA8GZlf2jLPpmVyYtbq+p1HGnCqczOLIqVXKYr+bXiaI2
JNNd/on131MS3zCtzP+qVn8HtodbaEBG3Ab1sPCInznOD870rAB5ZS/np5Fq/f/ff/4e0qv+Kl3X
gdhw80sT9PAUE5LO+sIkq6WNs71Mqi1THf/oj6ZPLBJhl7ZrXzMncW9aRl06jV7qEUEYSCBcq2SM
zQ57K+sJaKfez6AwvsRh/IU9CA1CYYlF2hhrJuCw12qnOgaZ+PdhvuTo2IGv10k7Aed+KfX0zsgG
8h6i9GVcI/HRMICtLY10b3Zn4y0p2EjMrFg7ipedOZYVl9i0uyUEgwxXIBILoilg3LgoyQLTGH4l
jr3n3hnerEzsyjxtVgWb8INQEWbSUBC+J/5y5dT1O8jkdZANEh+qi4tUg3dgqdlbokrv6CfeHRBd
eCpzs7xzF0D06vjsa9pwKeNgvOAdGS4mnLF9I73b9L88tW92YvRETfrKs9Gqpxl5ytUtSgexWfbb
t1TiPgz72zTRMidJ+JYEWOxA2GpYmTceXsg3p72ZZiTec4eQlbCNXnlr0QtI56+oKBfCCjqdq19t
K1E3vlCCvQPLb6kmarVXsUm/Wg1e7yxN2o2BoPfV0Lx0N2hot1Wn34E7sXBKCQomQlTGRGT05yQa
BTyXHyZzp21tNNlrWlXEzyehu/a6PH8ly5iDcafmC5z62auRgewmySDY9BlNuqi3sq+6o4DQ3PCt
VqwvEZbvYZpQFHlk1YN0COjNZvIBlkJ/YUMgHFV26pa4xOgX3dGk9YZf88vuSIITx98pi6F9M5Lg
o+s75RoZufn2M4PQ6DPtK7bivVtEL3nlDVdP2QYT/6WI2alTv7rRwjMPSTvRLoOmfYA0918IDSqe
IBJa9lrEEnqUh5/cFv5CGZ2C9bxGDF04AN26PjmlqshX0Dyr3wjcsYFI9anWtAp0jh/LQEBjtxT1
WjS8A/OzIFHgiPuqeqXY5jUBOlwksBF9jUQdQwbJb/IYmVmkzreewoExPalvhUzqXVwoZ80owqsR
99krMjgKAXDYrddwwKzS5pA0fDPoAMqidGSwsyzSKeNa3tWSFTkNDPKYdAdPh6XF26RkDmWFenWt
tVUDy/lUE4u2NQvxm88qMwotbGk1kP7Y1wdUFeEzgTuCJnJsjyzP4VN34EBHhk2y+vRVppF/usLK
T0HNsWQ6rvvTQ9BrYoWfk4oZvcfGC9FkJHxrugq4paPpI6IML6E/RI+BMJ9VbBfZHjbU9GfOsRls
sSm2W7dLeJPzGguxIAWZ/Ilml2OXeuvp1mmUfH+YYTF+I4cJdfNw7qPA2ozDOO6LorMPgeDQVhDS
nA9Os9VHU5yF05vojy314Xuw3YSlfMTktFzc6fOQTp8HZfo8hCEPWAbRauDNcU0qwWmMpSeOcqvx
FQ8gh6jhqp7RKf8f28t2/53u5iNerovjz2ytSgh2kHGPMBXYS440FLBQHejxMWpbvMm+Yp9kkbyS
4o1oDUnulkkstXaaF/qyLK1iJ/v6d1l55avnYQo1WdO2VPm7EFHftfEyzkNaLv6G/MliIg2VBNZw
RjayiQ0InzdwIiBJ6TdWXRfeYxyZ2e+qxafseV52GjPhwVpw+ct4Sfb+74atumeviZQr9mCKeymp
96PEfuSj4T8CT3vFVA/OPlDac1GYChKcUx2G/bsCzesE6WPK7inVJ+r4Va01z3kUWvkZ6Dby9gYj
0x5DWL80lYUEPG5PUeakTx8QhZVWGkiK5m5JL3ykWV8vfaDaEhzDa+sQ9+u1xbGlvvVRXjWTtVrx
j/gN0mNg+lh6rNg6a3aIbCxR6xcBQu9FVbxdUXbbriYSm1YRfS4a37UVDeiMcrGZL425BY7FZfWn
sEV/9nS4/WxQ9ok4R4KCysLlszqCLNJ1eYaTR6CPlXAixuwEWiTttkrZdKgX6YRZCAk2jNLEZ5sk
X07yEVpxG2IKMbgzA5wtasobNjbDz8Q3S43vzG0hAw9wCYRWt/sxwh3RXGIhEbcF1oUmbrUPesJo
uQjnV8fmEiTCfqMhgMZbIMMOPDM8M+IUz3G6t7AzE4GLjQBQCkzcobLeAelOh1a3ZdzQb4MqHk+y
zdRVoyfaKjVh1OV4161l4E9ax1E33o2MlL8Wnj7Z6gjN6pbfVuvMidETfQ+BuYpkcg4aOl/zA3eB
umLlLDbAc9oX7wKQ079ppKbMWwKmecLCSnK6GlMhJ4CdfOipLvBm8d07WX2VjOVhJ9v1Ttec/tlr
7b5q3fG3GpkrpTVUe8vJcDGfWeaHogU8Ug/kPc6XPj7qvnIAMxvdsB4owR49FuRbluKIt5zmoRH3
YzmK+KzUKqZkoI1ZqHF5YcSQ5kZ3HkulXg6S7Lgun2J+bTB0PzN4q2uTs1ImUNM5oe+lZ8UvQZen
h58fK5maMzIuyJh3S+xT5lieBB/LlVtCS/0ZP1GxJbQ2pzs7g898qhg6qbivxrFYotZj4hM7TXL+
eWoieD6nGpYCv2O5lVFo7IIo0w8ExeQ3ltpmJSDOmfs7UR0kuBpjST9FJ46q9r3yjuGiOedGsm8m
+cT84MWasrb44Zf/vYa9ZzinItyUKi1UmusMAVoRBysr6s2VnhH4YLGvAoZViWVE3XzMer1c0Sn/
I6CjnmatSgvn58DUAemOqYaPXGu6VdiHcluQxwOIbvgwYiM7yCiWK8MgerdEYk3bkUq/xxF3Emb4
D3MQn1OFD7lrRMJuVoreLJMBUc/8+466W62VMChW82WtjckO1Ya/sEO/3BjY0IFsNahASlEeaiBf
CzG0+V10sX8ghWVgmBm0f6iq12Oi2x/Cd6DKTAPinKzPhTUVt91U5v73UOntjSwb4zRW6ldam/5f
Nf7qov6lYoc6NMADBIvyMSKOZyBOBJqmabGTQy/cjP3A/owda6eqVnivoob8gdR6oJA2HzUc3UU6
NuM+aWMOZIoK4sBe+1MzdX7IAvOO/TNfMFZ7Syp+5J/2pp2Y0W0+ZDbWh4X37lZbZX3tsKGy+wVH
dzrrO3ZHusR8/e9TgQ8nsQfrHLjFuQKYeQGTDWdsqLxD1BC7GjU1kM0+UKJVQ0m20aCJXnNZbbWi
BAxeUfXNJa4cMK92JIyeGHY9wnLwuLFPAHara5h1iKnG1vyH8QNEo7wJT30joxP+sj9uXlKRNtWA
hhs8frJDvqL/lZ77cBR1fKvNCdTT/J3/fBXHoxdX592bOq7T5/ruCVbZcGXgFQ4XQrGPjlfVfzQP
0WgVoENPUzBnyeBAKUbWg+KU0cs0dUjQpdz0TD+2lU5xMKLL99qB/Ay3bg9t5G4Zo1BXVW5Bzji9
X6Q0DGKIfFimdu+fqnyyCyVB+Dl6YEkyaZhHqB7yUXvUl3ZQ3VWgLBBRg3eN3+PJcR25g5ne5ysV
U2hfZM/UVxtCQMnBctOv0PXibz9VT/qQKO+REY9rs7frRaFY8sKo2Ian+CrjsX3tpImbsx8Y+RoM
JgthHUcZjltXq/1L7rvtGnhi+5KnmNBcHxZVrNLRrHPU8UFqpOtsKOTRcerVfA6c97OSOLNa697I
2vpSMm86NUQUs+1ZuHekVsN3X8Pr1TqpP3IZ0ImXODEqM9+WdewRRAasKXbAXnEMRCwAP9mGeM+L
85cDzXJPBa2PhTnWyMT+V3o4PyvycANhF4qPJGDmW8SHTBHKodPZsKkopsfcG+i5TK/aXUj4StU8
oavJc26q8jz0bCpo7IblfDl/YYCN04NbkPJcScs7FG66nr/63z9JOoa5INDeOtP3b0Op9nsltwh5
i6Rym19zDZiD/Bm3YnqJ4F3yeyZulCPG5tQZojnNz7L6k+lPjWrIY1BQuG5zqvCdb5RBYOZVu2xf
GLUD7sU23lItj/cVAMGl6JVv5iv+NoomDx1VyiK37PCoeHp2+u/BiJNyy7/4nhuOQaZ2a8UmSFZ2
x6EwiDlzYMVbg90k73poNNeOY8Oqdokum1cTq6iSU1k4/0i1b/YtbFKSivmQhGH8naaEjeRVbJA8
2wUrEzLVYrAANM37UNNYyamDtEnQ8ZkoXSg4RhM+6JHt8y7JTiUIw2s41P1WRRm+mDVvpDir1Tvh
4u6u1Q+1melLi0X9s1fMG4aAkV/inTXlQLQAY1nqlUfksVB3A731Xm1+B4VV79A963unafedpTuI
5QvrUCVKsw49RhTqAHDRqOry0w3Sd472NiFvItnGyijuLsTcTob5a9rjFom7ON05fXzuNK/8bSmQ
KznXBeeYvfdmKbznaWfgaEXPuSbkir2d6mdh2Eww/u39UsOvG4M5XxTZDp0jLB8gAKsjOUCQlv3O
PwZgACFAdUjlfejYE/Jy3jvnBrjeAe8djeJLaRXvKGz32ODEWNBBtY5Ml/+klYTHOV0JFJ04wEwk
99FvPyr72wDVe4m99aBOwtaSrMt1wdh42TcMBTRSzf4oBb+i7Iq/dLf/acJGvrE2Qv+zwu5I+785
KyYoIkz+ujr+K2cZbZq8qAE4/Uz76FCHzIPDLzFce6/cO9LkmABGUWX6GdHf6i5QpK3HvDURPbBo
jMr5JBMDnHsh+QAoFB/aYPbYSiNCA7pm+zPsxt8fHQvj0GSl/ayHqNkXqJyQ6OqQiAJr33gFM3C6
Y0dWNrrrWYLGQIceN/3X/IINeshoYCfTlji/Fltf7JP9UrWy8IJpqVh2Q2u/VUW4SHxHrku+7SaI
Let16jbvQeIMy/kyGvzkTI4U4qpqM9SIHpYdk39KttLf0fE0XzoMkdfpq66TBkej4ozC7F174ALd
ebUXfXiV1Pdx3zYrRhD6IfIJUbI06zOxneTN67psa+J63jOctO9IMcdFDpDsCdhgp5hgitK2c9dR
6SrJ2nDba9cq1rprjHdl6pJ508P8rHUN8GExGHGGeE+kG+O9cuzkJjGnLJQJUKzkIciZ1Dr5NI7O
ueZjZ0s059PzTW8JcEg/1q1HkHGdETDqa2QIIHPA1YH4QHX0Yce2ZnB0i/HJhMqNaY/y1Mvhs88S
/60kAXMRYzrT7Xb449ncPKnI/y30Iq+Nlv8dqOeeo5KD0CQe9q1yB0ZWLY7DfW739wFgdEmeBePe
jkSMgAPFNH6fn7W2/NW4DK7mdt3oaMHFVo+9rVx6X4pPJiuLeATDyLHAOomkB3Pkl6tZdx3iyA0d
Lb/Xmqrt62n2TH/YAdScvzW2wyxXFr/QopKLATt9SzKYc46d2jlH0KPoOOTVRu9Vol3NuAejSWLi
pG/D6VwChKpZLwNFFv7CDUZ5wt55dImK8xeWI/pdGRONloOCOuU1H2pR6zvcx/6hohCXhsrL09cy
JEsnIauL8EujoR7yR1YEFe0gopaDW2HGqd0m3KaKifary19xvrqgv6auf+SSkuv8zMqcGvOpgwNN
cduPONRYEd0/ypC+NJ2j7lE57tH4lvugGuQ204O/RjRQkkk41JYYhosqa+QIMVFXhMEG5n7WdA9I
/lslCw8euHStKziNloqm7xM1/Lc6ddyx2/58VKpZrZIDOaK3QLkzpCBsjdEIVnUsHBRtZcmYVOcO
bRicKylvrBcYb4HRJy/TlRGpTFTn36uhf3G3A/Ve9ap2tUIc6rNWmSZ8v52VzB2K7DWyQjKKpqm8
QV/vhBnPWZk9KXy+z/mEQX50Cr0G5+A0XfHFK+bM/D3xCK1TwVmxPQhjHY4A5v0mfk07PtZW1W2C
WjPgRVLmugFtmCCLxr0QyWuelr8G4JVXLY1pgQi1uCmMCykdq2qX07k/2sImfbM07kquhx8VyYZu
SbUwpgwVJ8DoLMPCmgXIoa6rbRTKP0KnfWpSCb4yP3qkGlGeHmeqrZH5qKJojoIYq/U3NcVPMN+Q
9U5MA30xjuqVn2Nl8uH46KLu5efLo2/zSXG7dQ4XeGFgRtxDO/3xatSO8kyizt+GYODNIN/blW5/
p28GSp19gPdsKzXAOYEwHQAtvUQ7WY1rxam9Z9e3rxJVtFvrt2bUqluhnsxJwGMU80I6gtlBo+ET
EFl5P/W43REEKXknViNcilWcqMFOy5MngE3lQrvHWirkksA/t2hctYyZuniaH+TmotWRYbmInaAC
NU81rbKbcJWbm3fDgaYOYpFOyE/dRI82P4RF46whi9EG8aIL5NjmR/SAJssEKUAiWtiDcR2kBakR
w9ZL5zEh8plNwm726V+ULgYqU9myAxQXMFt7iwbg/kf9TdKRRdC14jeA4y31ME8fLLUt74xXE4Ik
CHFmrNFmbb8QpjsQRFPBNawlISJ9b+LZRxFkROG6CwhZdRmo/7RiJBKifVg6F/ij/YfvDOlahO3q
5yZqg10cm+Gm53zwHhZ0ZIXi2hsImcNDJejcLEfjUKdYCeZRhFql+6ggiNjraF4qmfXeKVn8HaYo
UVr0/I5gTtglMjj7CLGxPUNecY26OqIpr46VJaxVIDlFWJVdn+aHUFV/6YxEOJLb1HjxCMo/gtSA
jW6l0vxEA04kyWLIcFPM8kk1tgcseSVLHzkuS9moxcUaxIbpW8rdlplXz1Nv7J32fb61SDBjZ8wh
Sfsrx1LDF6fxp8ps+kD+dZu4+w7yavpmSnePaNLsZq3rz2csUAmqy4zW2LB7GstmakkEepbuqjRA
6MxyvagVxgWjIYxdVHrVuusBeZTUZHtLdao7kDpmv9OlJhSqxtJAFhCEGqT37O67yNursrOfaAP2
NOPpAsthBbCfxg51yFphPHinf6Uv5/dGlPxOSdZseWtwkF4dLWOIPqsSU7t9aaTn/Z9L/gBwKqfv
1WVFSpOIs26XorQuWjs+4gf/Z/6EknoBio/BwybOY4HQO+g2zCoATRd3HNPM9Duj9vfxoBIHjVYn
mFpC9LyaXRa9sAFgcGAdZmJt0Ohzx2Dv6h3WFtyCEH2qL5oy2y5A1+IQnXaMRfNHt/1q83NaC7iN
09TJV9gdilMMjfyF4epGIQGmhmO8j03j/wnXksQ8NREDzbzUGTWn/WDzUxPLEUkDGXEcoXoGkYNJ
pNTwCbfpq8hpyEqYdHvSksiOB6PxDj53zcgxecWsmT7cXFuCjsQVRJvvRzoVJ01w/LkzMiHH16bT
QMu4CqiBaaf+0VuPBf0GmSrG3ugwQWmThLXUyLsK8O/Sq08fnV+Hf5SAeKK0NYj17l2IDIbVHCBX
Pp2SwxnuUuxAjjHhYznu/vcwyxnmy7wz35RJd68FUkW5IKIFsZLA16sh2hJ2x45vwh0NdbZZh5iy
KcDeuI2gAaCGZ1cE3sbNq9GElC4rRmTQGbHTXL8MZamvAfl/wJiGjN4U0abV1dM4LUkejHRCcuMQ
rL4IwKWUAPQZ1Dnm3hdyUo2PlAbTUJm14iiSKXFbpNlnIklLLAoS1fuUYUv00JxC+WuEybqi0l5o
BAYRTGMIevlTk0ohmY2sMTqqvO1OtFdaQkKHwOCumWQIYaOsXKGxbYiWHEdwcLuIcIitnprKW9t6
97gGJDXaeUGBHxK0VlSBPI5Obm4pI65NKzFEtIAVAIs2I0Z1aJaeHZqv0v8UVav+DWzlu+ePflGQ
DnNyreQyx1P3Nj/DT1jSzUBwvbd02ZFxzgilIbF+KM3hDuChfUywopWVJjc+qqQ9T0PaoLc/SuHp
u3oaO4d6dkfkMJBmMunIJCoL7vjgCD6EPGWpD7/GBImp2iveVZONc2lsYNc26ESC59gPQnXv6Y6y
Sor4M8SnAFTZlR8Ex7gnpyar1h7GU2OLAtBwAPF96hmazuiQrQWbzgbGvjYtGi8I2MXNm/YGn7rB
aUtwGUBRNvmk0iL3ZAFZpV7Pmi0S59LN/CwwyHTDig76VY6/Wrvpz9IFLOqHSbnUSMUwsrZ8+AK9
2VBprOVK6swM9O2QGjYwXAYVil9o9yKLtXuiP5WExc7wQTpVsNOWFbvFPvJwGM4LUNQ7v5vSLtdM
Q+wXUlPOzlh8qSj9r7GiSwS/CbdLjug7MR1/Vzfmox5j5ZiGbbbsgKAC1PIAviTlV2Ey7g5IjA4T
J3yJlFTbMqA/6qgKiWgqIWaP0U0H+IKfL/0uR/IWWtv8TbCytespYxEBYpJQOBcv6ijJvpLW3dmZ
lnz4foPkpi8LvHFCLAiBDZj+0BiorfF3owLwyNwYMHffp2TEhURzJhn/Ylp8B9f5tvK4vGm01lqz
1d+gL8SrCrr8nuF5dhzTzFzCBvYxvTSCUTgCkNVoeNbOxt/4oAO9SRJUVXpR+KcOWN4tEgSjq45r
r1GmGG9KhPkzCz9whWAH7MRlru1Z4CmiugfAo25SE5Gaxo/mZPRpG4eWsqFgLQ8eQVolr2mqcmNW
tbb4WfrsRn+bW+Iyjd0l5KWOZFNa4lgelxr5BJoqm30T1e7TTgjgmFQIdoDEEnEbEUqN8aVYOaG/
jmrebKIFVnpnlkcOUeGryRuBG+WmBnryDpv3KbK4/xzrMl72STw+TDet1u0Qbfy2OTitZS4Rof+y
UKbQhK7DCytmeGkIxKOAtYttrhbgbMywQcWdta9hgsDBaaOPvkH0pbLZrVRvvLBPvEgCaRdDK4x7
Friogx2n3TaGFT1Sda1QOZx1PRqWg5cyVMqVz1lW/9MnGATIbZZbpMFNlm3cob/QUMyIRppCvBsX
O0FcNfB/iHUncYOgXKzySxDiYiUzcpTAqaVnXJ7mPS1HSML8LYr/fb1jVLcFm8AEIMBBC8gy+0KP
eIziTr63WncybP83PDjzkvouech6JraqVk1AZkSMud3S4ePTAe5r0rUWgd3S3p1EK+O7waww0jiy
x3hlyWlqi4dp41DoI7ABZqi/k8DDCCcq7fCkHmu3Hz6skWF8W3S7tq7jrdB1/5KhO7s0dIJikV1k
H0GTMys2rWmzMDJapeiyvU0HlGTfk9oWpjCudKKkjygD8w8YHsA8tXfNqs2TgzB80Vl1/gy80Vhl
tK/wtOXFC3QOmDWp3h/aIkc5JgjYjf3sHvtVeRsqKU9OA15FQYi7UiTh0YnXA0Cn8F72kW89c5rn
29IhtUt4FfoG237XpFueaJZUp14X6YbpPMZT7+/sXDEKC7RnT6IeHx//SDizX2bq1hYRGBjLGG4k
zj3RwIq7msqJ2eh9WbjEd36A7nDug/zXFsFUvRGqchotQX+yN7apJjX6kTSMlDZvrya/H3OMFKU6
eWzvHvz3mEZXBf/xjarVIX/OpFoboGBlRTbu5pZ8ECO6jdtnEVAORNNpMS1Kc09GBWHqhU0+84hp
t5o6m3oIwlx3C1w7UXpTQif8DOu12SWgNIA0/zxJ8rWqJcEzVurmGtbQrcgbo/pD9IYTdqHRQLrH
Q/0JbIwuiIdkM/Bj9/RzKkft6t/z3CkWkSR4tyRVbGMzxtj0YZE+Kk6pnhFcxGTE1+lFnMpx1KF0
cqnVfbEbmW6viEqjFZwXT3Pyd/W+jiASF2izBfNevjLHZ/iZmcVfQ3kZ2OyXP36cn7XIjFjnYsNX
Ty3k7pUYY3Xixr06CaMGpCW/HBfmCjN9FTsDook2EY/5rUECt0aQt2ftrO4k+IQnw0yfTO+Mt5EY
PcYoDR84JZp0NDDKWazQPPdR+Frx11nD53A3UZ+b+3oslFOEg97E9HebLROUJP4ugZsONCdCWxzn
ELOd3HootbVPq7a/KrFqPWzbcZg/q4ikK/ySNeaFW5GbaGzoDqvM80nmiIYbx3pnVbeWh1WpNiHG
Jf3WcVwm/WTb78quGe4/ozPf9dIVWRj9GY8fnD8PhQVnD3vDuXsgChgdn6yKfy+bemzexhuaIees
pSjn4pH5Qxh5NJ1IKF8zH8MrlKGDwMNGXwNgwMm1zew4Nz0CEVBH8gXA8QM1ANImuXSjiMPo1OlF
bGUsIiyox9jAmIkdeJMQfnCtaAdeutn9pOodv7dfhhtfd1DjpAzAqsBRwZHGvww3PFvtYHyz6Z5B
xa+I3zZO6fSX8mW76crRvRglbtw8Hw6t0EDOOwzv8fa5L4pK+SYsVscm2Gc/VXWA8sg1bIv/YHEw
uzC+q/hvENirRFNlJsInhk/Pn2cx8qV5edem/GARFIgn09J+STjwr+Zye/450i7AXxqsxzbibye1
zjoyWyv3dSBfi0Il39Kjk5fZ44rVLvoWI4w6Ez72wcEbTdPTY8Foiw+doPc1ybvteu5Sc4Jc/bw/
jWtW23nn0eIA2RC7yQH27abUZPUcEYLu3bKvOIZbOgSnsT7FulzbVuD/LaX+IlTnNRCDfDW99Ju2
TfIbS9R318sNIRHdp2JnB3Y38z0epNwwamQm34cAlJ141ZC2e2+NkCb24GHSqXt1mxe29Whc9c98
ZPGTPr22qAEPJXokpmlBsVHc7J9usmh6YWnuvAmoQ/zQTe9HhPxU2D9dMzXIifuqInPhqH77HlCN
I498KWc/rtvchOGmi9Ae0yflNO9cnpfXRmrlTo/rY8NQZ6Vw8H6QSwJ1DHf4Qk4Svvm1oP3rFM1a
qyznqcrU3DDpewZYznDkyf8h7Mx240a2Lv0qjb4nQDKCDLKBvsl50pCSLVm+ITxynmc+fX9kVqPK
8g/7FA6RKQu2lMmMiL33Wt8Sr64JAkA3yVAz2oSysoxTZKBhIXYhsj24zQyFbJy2h9vagtc2uutQ
4zyBGQagjtPNzx2CZ9isv/X9m9f6HOxG2IglIFlFRmlf0PRJzY5OrRGbz4Oiex8nUCzihiZ8mAbJ
jmh6gpKwtVypbBAuzse/UiclCa3KuSvqYKvnvfm5i9SqJedpTzWM0n4WaCjbhq/pie4glm0COxkR
beJpJItlLbwuPvrVszH3MD0/JGWRGfUGC5LaVz4MxT4c44t0+F2NTLVXWfXMkGRxRyqKtvGKHveS
4STj6fbQY1hMAA0SbTQ+sgqr76jRoE+U2b4JEtmuDWa18ydRN8cW28i9agv9vmSUv++TzLjcXkCA
J+5FRQgvyaVMbs4gC1BDZQu5LeZLlXTj5z4gq0AcXDoxx3cC/NjUSehZWAtTMN6nWoxs3iXQ7d9Z
UsPEw7AsJjmzVSpth+Zp4JCK2J/BXVs/pYI04raA+pq4Dj2mpY1EyCtoMSRIi++mDqYMCLdOKvTS
vE70Zt3qujz0QaJWfjWIi5SJf4iZZd4eLYUQbpeaE3FRXwMnMM4mh8s57G51c7a4GRKtIBjntiVw
x1mf4+mZffT9QSIMTVFblB2tXNu311Pg+a+hN6XAmzrrq4eQz2U3/dgV/acaZicKHV9t/113Os+s
wQOrr5OFVaSzWutJ5EmyduKcvU4Kcsh1MlWA2TKvxbQA8xsL7lQ2a3cqnkQqyA0wUoUDYtRAkrji
O6iI5pT6cbOJ0pp8CFHBAMNyRcyN31Jna/UuNA1vzV+u3ddYgzlbU+XTXDhruZ3+mB9ktYVlLG7O
7EnZ8pVf/0jrq9v3LN9Mv4uxL2bs3ICSE02Z/UiABh1NpuJbZJxw2whJ3otcI54HIeOMEPfeuKWw
/cJ5fnDBYT3QEyuYaSjtbUSGXFy9Osnv/r2oossZn2yd/MHRem0T0WYEtIUmCqV+fRGkVX9EDRiQ
qNYFd3ilvHOT5Z896uXzcolC02O80BDlyWLbBQXmLWKtjzhh6EU2nNwrJAsfYzW0tN9Y60kuTu6W
p7HSP3mAbKttBeBo445F9iYjD30W8slRB0CczLIRHJrtaoya8aPse3EB1wnhsJL9PmkBt7qz4r9O
u5ekTd2nqg+rTarXzkF17SupYcMpNpyIdomuP00UH4lB09wcCDcFZ0AHNjlxQ4IVL6vgWbPQX9Co
3bZNZJ+XbrJSsBZaPOPcj2F9byNZShW464E03HAkvA7HoySn2fE+j6JzaBckqViXNDf2MM1/ujjk
Po9aj2VbU3TrZihQaxNOVus01FCrqY0xhOUbuqufXsLP0if9k14VCcQCTB7YMOcgvYtThunHYX6i
dXx5+Qa/t6Lbo3+/VS/a4UHU2bDBblW+YiYmzqQfP4OBtrdJNSTHtkgq2nf9xjfo4+IU6Ff1rFQ3
BJPV0CZhPc06Vujfnrey2D7XKcSINn7QWreFntmIx0qN0DyC6Vs+gqREWq6Tv5fXJy0Y011kINLx
GAwfBh18ZVvjNfWrljgXEiG9trhL9GA68U7427zlkGtMU/Sql6pcmXU33oVlGr0GIVnzglGQQ6oO
2tj8RD55/Fp4GbVRJV2O03yXV2ZfW8/J9kWfMlGCyrs25g1kuTSe/6Hgzjn7cffPlwrRPDUBI/3E
nagyA+lfcWLEl+X7Y8V44OYNIxoBweJMDk4sON46qHXPhNSRxf29bVsdQh0CRlOHqSTnnngj569x
IPzcV0nNrgCTKcPay3yctl1M04cRJ7rDvqz6dWfjOmq8rHvOSW7ZmlbNR2Wodov0Y7k0M/HCIXKR
sjMed1n75TZx7IF2rcaicb4X1lbSSf5RRui8eKn6DyUa3FUP0fqgDehL3PkC8McCIu/TjsE5FWcc
GYrReCDEVh1NepKnxEfL0bed+hxP9UEYQfpSmcNAQ7cDD44b+6SXHqabsJ01cipS6P5s+xzGMV2j
Bv7s8hTrXk182Wh+szK32uVRMp2HhKYg6mPCkBu7ftOKduJtiDacga+5E/WPbpQx5Q7pxEiP0D0i
Yp3KzDBllv7NlF8T30oMnT9cZGP2l+VRsDy12RrMLr3SPbeeDFv7DKd937hPdakLihgunSims12e
HIY961IQM1EuIZk4pq8xftd9Ffg90q/ceBu7R3Oync+RNTF5sa9N1Yk7xXQfAw3Gn1VfxcFu+aIW
VMF+JI+eZKjyBaISBMGK9HHdTbKdKRKit5s6P6VyxJKcuFT78i4sOmODfn/O0xLASyCA7K1+YFQE
zx4R2FusOeqQmxjOwsKO917SymnbYeUvJUtmk6Y2prVB2wUV1Pfa88Y726xwC0Ziepkq74spNe1H
LXmPFI1fq46+mXRBxzzDWozjHj4rwIk+dR+GdqGRzcNs34WKM6hjg113ZcxkpUEZQMpmFFXUACmc
JyljVVAtM+a/14TNvtKF3r2p4CEDSq1PoyKPklbROGeIJ6ewVuA++2Qb06h4FrLO9n5BzjnV2lcj
jPEjtDTYmnQUp6mQ9eOtM1SYRK/ObKM0ThrsbzMdaX6q9QhvVZKLfeMDqCXqrDzjbubVa9DAYyHV
D0Wt6bs6N4JNEtKr9myZPbaJH26L2g43Mu6qL2FmHa0ev1/LBGufA7fZj70/HNFm2Y/AscN1Z9jl
d8A4VgVe0nYTYrzycEJjGOZHvHvOXs9GQiGbp9kg/4XwLG8zoRk4Q9ITx9GcjrVCmqXHjOeq6DFs
i54NdWieTd9/EJkY3tilxspB1zwXzQgLqxNeQrz0jg/PSZj84vOjRslvabfPksm+zEbAF1KbSRYI
HEgzAKFoUfk5jiWcZBU9OY+MCca316ztsp1v2OFdbJjj0YTLscIOO+6NlpCGZRSNPkpcwA8xfJ3f
ZJ9ash/8/IEMrzwMngapRU/MyTh9e91Gs8IS00Hnf1guOoJZnJfPyxOFEw4PjyF3fjlPF9NSbFTe
GTs/BoJ/43fR+makEEK2/6/b1qReaymqV1Uk3uwqFK9VYeQHjbk2OzFPBU34dUyWzhlS2wWen0JZ
i3SWvZG46vLoayNtGfl12ZQX1Fepjxnkq7G9CQzbbrYUYlde2bMndrHCjmPpnTOWAN11spMx+S9x
6cqHoZvKQ6eaBOqO8kCYMr3XYmWdVYQiZXnJTLLdzrIONq4cnhbZIi718lKNDyGahyecPOKOEHty
0nlGYRTubl2W27lWiUqe81n2OI4GUxsZ57vFuA5g3ufoJ99Szfy8TCWDWTuaaJgvIj/BKFkIMlIy
MldZc6prgq3QTtLnqtNO9aQXb6GbyZ2XAgsepXsZuyg6jI5THzNDI67P7PhF6CKVZeG/drZunEM5
MXfKNOcp0fXt4ngKhb9ru6a4I8jvkQg9dYg0ON2OVzcbaU4MqwLDZhOw85+3pzBe5oF7710yWFQT
/tmXvBXIMoOWONblSJMb3fPS6J5SRZa9W3e3Rvc02fwiEwT3uavTiyq9ZxK0J8jgWuCToS7ml6RN
WD0iA49QeF00wgfp384PHfq/F2++MFl39gLMcOd6TC4U2SrKlX6xDZES1UZP3ZnFD41ZU2sklX+m
zYYfS0zaBjrDOnGkdhzmMiNNCInPx1TQTaKn7USB9gB0C5xso7X7WuXQhePsMQTquCrUKA8Yhz7a
zjyY1hpSzIPdDTVTYUbLQsazY5sUciUaiBKoA+YJdTt54BlXRcXUK62d15sYbAyDZAu6nAy63j8u
MwCjQVWIcwsBkTGRdXfjRfWSzNGKekEvvoWO9uTbjffF8F4oZO6Q9UTfLbP5gj84+pio0N8zWAo3
ty3NnVKkSDXHrJpC9RsfqscAl+YLf++pmXrI8KWqPiZjD6dBr+wfxM4YCj/dxHxzk7EX4uFqxuq8
XMgb/OeR8sxnWozTPqdOsO6cICTtL7donLuhu8WcggOk6LuXlhvksJS7VlzIXRwQ3MzL8hPPgfEo
wVTj/XLUebTFa2T61kWaIAfkZJbojXrvWrmZdo3gLGSKI+jtZUHlQDvfyN2H5YLQx9tjFgQRPnj/
fG35g1HNEYkIM9Zt0H9m5UG/rsrsHGeDf78UuzmwxIthYbKF2LXMjgYztq5hguF4FoeXSf9SA0JD
R+3SVnRtcV4e6a31YYTDUoFSBjUQ57DL8NUar2YS/Gi03P9B9brGUTLHrwy4F7EmkYNdnVDu96QJ
zlZnL7Ti9fJvijZZt3UCBoh/fduSfXzMslChLcic1a21046kMgZJ+jmfXbHUAthrsto8l+kA2yJI
AY1M6Rl/kZWvloesZEy+9FM2sCB1sGLoxdSXRR5WOtlIXSSHbeo5KfGIsQ3nNBjVmgEX5q562A6U
MhKQWh88LJfaDM41Xv4zA8bAtPdNk+2wAdEfbIXGO5UQaYHlcUwJVdT17l4FbXOq1ERfvezux/lL
QYA/32fV3DSTGNcMC1e6Vl3KsBsv9Xzp2mS+AGEuc93eDtZYsdsxYMik9UUaWr7KdXZbP/TEQQ98
Jib1xKaj8aEi+St/DXUEv5R1j2YquzMjOGa9c0MnjFtvrVdos2LaGc8wc1bhvIpgCPMvyCS++AF6
nOXZv1/XjOGRzrVaIdHBDVc4c7lFJum6JuIZvS9DB42++bchAs5ZVOpbx4Mg4is4yi22slTpw2Nj
pumTpvzrIgyqvK7eR/TCd2gT0mcIf590pEe0jb+R1W6uHbrk93o2AbXh0y46mZsrJH6EoLg+Mpz5
XWui0V1FWuyDcEmtB0ImGZrOI1ETleS67vJ6H8xzRC2KLYZokOR7fdVnPRVlKRgvKjGi2DBeczRC
q8IuMPni/9qSJuAwpEZe4LcUHPZEN6ZkXnfuXcpA18iIHBD5ndE79VNkMNjk/j/StrW2Y2Yw/p9l
bbnLWueFpHVpLQsexBftPlPdHWME72Wg9t2B6RyQ7Ie7RSPujNWTT1j6cREY2n12zEixLNzhU23Z
3saw8u++o5WneDFdlDEtvTEDXuU4+cY1tPTO1rRLwYDiuSTzpDQM5/bM0BFkOFjTaZLxh3EQDndI
u16WZ8ulQyJnTb18WJ6p1NiODehgEh7gaiXJcC2G8qdB6zoiZpXBUfe6NG31lH53p9y7gOSCTcmJ
/zPn4XVhOOFTqvVcogjib0ocbOmhRV+TbtuSJUXfUsYeg98kPEpjak+hstqdCe3MnPacykhv0C15
LtVbLzDDbCKXf6ixepu+JKy2LmL+wILFZC/NUHTp1nWaSBST0n3FWppgj6vRuupef9c46Sd0684J
/1W6E8xbV8PQkYRRe2Qwl2n1ODVD9dh2uvnwZ0ae+g36KR3TBUShpNRNl30GnN9/OJbhYJg0MrhZ
zHLEOx0UoBjRjVboNh8T9TGcZyoTUwDArck6yuJPodJgsI2OfZelHsEhhnvoc8e7Lot+4Sj7gFmP
RND5a62W7H2rus+9rsEiTcd0eZTLgfkKOtibGWsQeXlzaCEimkD1Ie9tB5ViojLFqyTceG9q3eOt
j54Q1lpIuULVXXzt8pTJ9Dgw74XASA8fIVI0X8ZZQaycWJ0AZP1HT+zZdHGsqGZaafHJUU4UsXcj
f2phPtCuLTghzr60xmeMRddNPKYN4KpaoeuP5OOUMR6ikJA3fFE8ePbKRmm9LdCA1dAj3ky7LMih
9cYPqCM2TZ+KbR0U+r6BFPPnd04avDP/BS1aFvhtYdGRNYRA0vCOO9uWtlaIGi1KU7B4eBaCuVFz
iDPpKhQIZHnzSQEgVZBVhbf1iOde20iSkA6qpiaNMkPNdOD4Ezq8NyD3yMy96s3GMPka0UiP+CB+
lN44PNg1As6xXRmheVKmNXw2s8alqAIn2KXy2QKQs+8LG3EaTvcIj9DXFjHW2hlRssPDvpJfP118
YWYbt7PfvMJ+sLpF9emHpz+/JOI97tHiACxcGLyWclyHl+bXm3nQ7VIMJTnradJQetfBW9aXu7Ho
0XBNntiHjamvc8NnqIsDJ+kTcdZHBzhdOdm7EWfPRW+ZCgndOqjQdBDYAOWIrUSAVLDdq4ZthtWm
z76BawZskhdriMvlBZEIY6pcHobBqu7CeOi27BgITScHxNwsbDQzcSosGq2+q7VHiA5UvEZM/HSh
oSENMNr/+ZUwbdJLf707bFwO0rWUKaFfGs67lwIpGAtRBKMKarMmmvNiO0MLU2xhkTNHzNln2ip/
c2JEQU1aQxZ1BN0Td3zEE+9vFtrPvGoelqcOy8MZodywcX2D9GJQ5sfFez1UCERw0awZP2gvtpfQ
bs01huXzU68odlKaL7gT5aXPyavPpsLdeJ7kjMnEjRjiECRXblO/lgnenP9PtKes+ZI2OvcbPqib
r8VO5ROABXl/g7SAJ08roERMc948Y/zRGrP0WCoUf5VQq2JCRI1tIbiMI9pZvfHkvaPdZOtNpX0X
rTceFvQtSEkAFr2bb+LO+3Gj4RCQjPLOFpg75kumDaR/QCjH/d3inMt6ZMBBnr/ie6G/85zi6PxJ
+2U12rXxvSjsa163W0SjydsgkXDn7WhcyO4mFsLJ4iMiPOLs2YXPqZ4Yqwx8yVNKklzp9O7TZJyW
CrRw4K0xHFWbpZiPojbZdVqpr3wjCM+c/G2GNRqN1EXwz7jCvyCLA2jZB/IlGWFwJmpIrmkSmDvC
lLN1wSq+C5Ug8cfvPoyKCO0W8WaIVedB79oDZvHkkNgGwI8GoGjlyWqzUA7MELGzq5Ohszw1hgnD
OY4APR81ZGH4SUVfXlx7PDKIJjS2+Zkz499aS+GZBkA2bz+jSiveYqcrHnMSVVdja+lvYxCkqBjh
JLBJY6jI++/LsQH6NYquZVpub/7lXUVF8c0LmhaHNtpUZ0i7e8TyaqOXTnMykIdtESK4j13rkXE1
vuhWVNHNCx5SDM9vdCLvO6u7aE3xUAEl/RBavAV9jNavqGuEWVb/Cf/nVfcT+7nN6s9GQEi0FaQe
gIP55lqed7XzwFpMENvy+zkWkVwLCcAo5FNaEGdq49a7qpGkoZndxXzLOy+PgA4DoJsqpGQukwPH
UeXRjRUOrHa2BNbgVIcYH2HljygAYMImQ0nmVxXC3Wsc/aAlbkG3NYUr4XHULuPq1eI4qWv+j2hS
J7P0roxb9AdNU/FDleMaaQecUsuL2HIfH0faSSvmSaBRB0iaC+KzDcJ+a9OG5JBmZdxOOUIn3a+T
lWwayGxxzpkxL46lZdLLk/Eud3MdcyWUSyLu0AAJSaZ85EvGMEWlnZzGJ6/NoJBGoFg8BqamH6Yw
fBlV+aTlQGJ9R+/xLBLHM0FJs08G4QnnysvUldazs81Gb9wsT+3Ssa9d3JZrLUzTtWkg0jXySDs1
cWxcMD26Wzszop3OzGbrWfFwh6qG5Vn7aLx53QQPPMsA2kTrP6+sv2+7ts4uYwH9JufDAm336x7j
+0HH/8FfTJ0xgANFBai1zv3k6mpTKaLILIHTZ65xPfqGG5PYha0hinSrAOpvF1ZZVUoQrl61kmaK
BBLNy8qgj5IPKWZX/uZF/OkJIv0WZ5Wl28ew1tsrVOXD0u8LSy87NFrDBD60PzPHCI51rEuiaZN+
10012uF5BlNdowHBLh2OZIvjUN0tkheGevHfXpTfGPi8KNDjQaE7KHeU/S4Fp47LxjMr8Nx1MQ1r
Y6Y9TfMlnFywf5hz54bk4AXd0XDzfsVhADqyG5hHw8Y/n9QDrHnay1h4GUom4VXa3cnKdPFx+XNe
w0OfNietEc7ejrv4MrIbK6t+XPwUYdowxt/HGmc7jmoJh0NVafct+gPij2pPBI+Vrnt3xZRvyayn
PJi1hKFnP1qRnr4wDw02kRD3TYoi1h6MFFksXmy0TvHxzzeP+Z5kzwFFOQI8tuSFIinm3evUZVaE
549wCquzIdYiA7t48LwWZupyEZKxTltqr51TfNcdj8QG4YznBBTWtXKSFI2Fu/ecaGU5PvqydiAh
1/WQDII4vfNFeBf0hXfs7bS+dNrQ/IWoLf6HUwVR5I4FS8jklPU+98WgqDbF/D4HykQSExAXiowc
NKMaQvqRXY3CGsg7uup7WowFZ4eWlIw+GR6xN21dLbMpStP8vJDVQruyUT0K51iawWqxI3ed8XNw
IvuQsFCisqpdxCwzFJsky3Oitfa9LDlbtgDyTr6TBod8NmGk9cdpbhhgf6ZYCrZJSq7gok1PYpA8
edsPR72o/nIAhyT++xmL0mk+gbuC8J/3gQlGYkp+hxmtX6FchMwTnpdL2df/PPr3a1bHABORLcqy
wMVl3FjDBjOxdb80TGvDl7uqI5s5jSCVByFLhc2Ijd5qVZ+6KHtcfLRCfLftsnpannROOzFh87Dd
z75bcuKqk6joNpGxkx9vLUQL7riPHfmAOsB4cJI+31Rm4TxMHBkvRTDcK6f2L2kTakSLe9AnLecN
o094WA4JWdAQyzghQguExlQhZkk+xTjgaKW2L4nWF/5qWOl1AIssTeyPNcPvT62yp/Vcwl6FBuql
b1xYZ1UZ7oAQUY4M/rr3TXHqRuPTNM1uNWcgY1Jrq0szPJStP54ztru95sovy8nHZyx8DY/LoUiU
SDpoYyB2mjsask+/jhgaznZvbtMKYecipFkuxC0XJZFvw7UcsCUCEG134NcSyrQ2/QCF8B7+614z
Q+ke2hhreVfMGez4qnBFugYouQbgo6aRSM2Uc69BjbkpcpxArgOTxBh9Ara2T+cE82yiIl2aKWk/
D8R1QuKWXJNumMJjZTFbW9ZtW6fPgzCAYTjSEg3D/jXnblh7YVl/KmE7C+J+DuYi04qCcDyl0K3v
lkvfN95uSKE61mVek5gZ2JCkPBZTo+VoPiXym8j7KSUSPOrWWWS3u5DgHeB7pJ8z/re5i1KaSc5w
vNk7Je7YC0pjwNBSP3Pux20rymDnTwi9q6iND25S8+FRgpQ82HArXWj1kwkry+uH9iFFUf2XD5R4
34uwbHsO0LIsqSDJiferI6MFu4VynK7pD+KpL8yDK/G7WDMoyioSLu61GlBkaCqPtx1xQtBNF0h+
RQrJAKdkWdnlvLbKAOVLJUt/05WFTtcHAQC7+nlqjY8kFTpPXWkDOAVFVuQ6togBzCUDlX1RRMlT
rns7Ewv9mEiOTIaEYG0Y5i7EJHE2Oms8/2VbmM8Mv5Ty6F0N8vtYQoSF++19ZoKWxXHdZ6jLoiZk
4JuBeWU+My/3/o8FvecWY/+QT+1Zzwc8H9C2t2gYkJLTPx2jLDv7U/65c+hllhlwvda3NkY6KpBe
ZrFf9v5F39ra5s8//+z2bzW30nWGlcqhb+W4ZEf+eh6KHGq5VPbJGs0rP28VOp+GYAgR+llvjmF8
Fr3eH3ohsqc664CHFvqqyIfmseqi/CmXMwaHSPYDmNKtTTfv4tQwoCxMCCuvC+OnIjTsDUG8cuu5
unYYA3qmy8Swj2dqhOF9RX9pXFrV5KdEjufIcmkVl94XtHerwcjEUwAdAMh0sK8dAaQa0f2JTnj9
BKP/Q41VwA6zg+nW6s12dAA/SFoe0q4hXEwWT4PJLRGiIVvf3o2aQ54fI2BuROZBoC+Lze0tayb7
G4U+qI75ohKy1IcaGj7QaDJz5tt5aUUim/5E2ma/z9IU9zZpMesxcehOxEO/+/MbY/y2V/PGOIIR
DMdUoevvU3PCGd0n7QIcFtMCIlEd+TEW/nEY+29dNdHuMezqoxOIb6ofPvd6EO6S0PA3herEKxKW
teYFGwbF/iqG5fE8RqU4WIql0Aybv9z/1m+tLCTknIfoYjCIsZTx7h7y7HIqMsJjKLFwA/VzW3zW
UvuTUeB456l03Hzft8gI6jk9QCr3u1VLlAUz0Xy5NIEIVnqmPpIkRI0A8OU8xaWxx2pcP0woT8YO
ggh2OOb5PXQgCiN9nTFHvYukr/bTFDOo4pmjGfjis7FhBQGgiP7bvVciMa6Ino89gneS51a0J/oH
K6ITbec5feHAxqXRV9VdNWCniA0k6NX8MhY5PbcEaehhecqY+GPIEfFOJ8n7qGnmLRry2/B//B/5
423B+F9Zmz7mePrq//u/zfl1+mUdUbplSBLggITz3/vaJNNyQE1lSk7GoonpG+0M9nTbTgEhdV6D
wjxLYFKxeh6TGLt4PCvJeGEI87gGYRJuK+Bh5NpN2kkMuvVG3PzZ0RswQ6oNtssWFli71k+e//mw
c3yRGGrqSb79+e79n34V6TicMCkpdGm+/1VQixXChMDB52Neg5nu+hSnxYbPUnDX5mZK0KgNdw0Y
/mroh+IpYq55wNTHpp7VH/LW09YLFEa55YGZmXZcGguRdQbczzpFECpliJJPUe+pY7Ssu2gH5GNG
6sM6Y2R0+PNvJH8/LboGizy7m3Qs/vfuJu/RvmD7paGPEfrLKBvCOuK+3Hb6rtE1+xSMurXBZOFs
4tibfSWoTdGzZQdMAESFhRixPV2Fh7jTm50CxXiH/+fDsrQQTWyx2/dwX3zc8csjE8b8HlnmgJJz
jowbxg5Eqp08STyyV+SxL1qPvbiqA/vV8VM6kUzsSVV5IYqb+cm8DWmMIfSpjK1V15MQErrpT7Oe
0ods+DSSTrmlRqjPSAaJcpkfmYwS/7KGLWFBv9zQNucAA+IiSUKUue/vgk72oT2aMf39FHoqHzRv
OgmpvwJarQ+6HdmbvEIxszzyiUPYRanp7Yxk3Hqz3EbQsbhXviJWr+t/Okb/ljUDzi26F/eI7cyt
W1CiL47rBNWRhIX2wRZVhKOfgYWWYgIzREWmTRt9L2smtIUgL9jERrXiPMlSZafVXZFnu15Erbsa
PRH/rZH7e8XIUIZsWZt13LWt90tj7xfKt7oupkmaGas8BszYaYjIAtysUQ4fc2IeD6rFEtDJInln
uG6yR/JNENcA12sMo09ithZ1gZJ3TU7FFfRxu7fC+B6VbnQm7uCfC3OX6KyN3suf73trrml/eQ/V
XC3yPira0K6U72rezDUp+wwm+H5n9atWy/pNN9nhJe+bH34QEooFUoHIPB6RdF5sqrJF+m1jI9aI
VnjDeLqjuhRMdRPcJtNEZJFXjZvlWNRawXObo4rBO01itkLhPXb+XcdrsDCul2OfWTrlxjAjeBvG
aFIKTMXKmnOVXILlTp2o3kRLXrE5VZRkjWvfA6ttNljq/CPnz2eI29anICVUS7fqo3IdzFrGui3C
8bOsjHhv2Y+35bbAe79LmyQ/Rx1RW8ujZH4E1vAvhbj5+47JmsgEiOmoyxL5vhBn0MHhUM/ZMZe8
paUDqXu6dfbUXI7b8mupdPcSlCL9kFXaq7BGUqs0D8UY5hlxskjSYfhzZmDv0GMcxJ1sYTiPY5c/
Ls2GDG7oKiz8vw0clzjEX28H5bozJkG5nEn05SP/n4FjoZFlKgr4MHGGa6CYGRWdtxeIo+7bOYG0
rYttgc5xnuCZc1QFdZD7z2E4q5vuULvWG3RHcfSyAGexWwNRwV27Y1OmTE7/Foto/nY4V4ZuMx1l
siRwhb+fswXV5HqhyYTDbKI3tEuEcXQYvH3bG+51K1VrN/b9b3m277oeU0xsc2if8yhuYjn4Vsd+
OJttiMvKF9VGjbl6YArGhFkrhllaeRG+m7HPGtFfzlWmnKc8v77YhkGHQpiIb3i132dTEkHY+/TC
ZoCO0+6wqsWXpX9mv7BvJq/dmJ3boTxoTRrs08H9oiWhvM+6DOkwtLR1N1M9ehU9M15YhQiY0bUl
ySPt8nzl4ns4Y5i1d4tZqMikj8aVeAsvM7JHLzGGjcH5c724fkY1nopYZHd2dBBlmlFBw8hhgTI2
XdOFR3p69XqpzEXb9I8Doq65MzfW6aUby2o/ANoxK+A3zN6tu8GEzeKmjUdO2FTfoXBdjTnFDr5+
+wwhNv2AhnuD7fkeBgAkZxD8gICnab0gX+HOX/rQEPeY6uNr63u7rtasD818cWMyAcLoRYuqr+Os
Nq/tBBhPFeR7J6dNmEb8ZEsz0wrguA0O/NdkDOlKQU9hAp7sU/AwiCvOi/VlmP0vVjLjJRHfrade
TYcFlbT4CjPTczYBUmJnFpotzkyEbNouAxGw7gVcMzbuffW9g8mARThDQagEffKuPHi5Ft9xljC3
RZ/lH9I+n1YBMOevDj3OqO/j1dSUFw3K78ljInK7QKPQDtqYXkRm55umlNVjUfT1XsmQJQts+Wac
xuJhGgVpdl7hHoNuOshSJg9h5L80boZc9SCsnvqcoItPIzz+TWjB8gziBLFKHm1KP8jedOBPINKV
j+urzd7KSj6FzvQQJgjbQEeU67hyfixi+Hwkv7PqmBEaVXmAe0gzaLrZJa08cp8Xm5jjmfZLi12S
YJoxv+93zcy7bbIRxpLT84+bhnlY+uRBKa2DI6NrErfBmbP6ZujKGGwsLjTDTixog82LTnDvaiix
RixVJK3OceN4MccdV/OTbTWTD3yJVySsulXgivxohLNhniLNNZ1NVtr3SyPkn24IwCSgcL4jn7C4
dfcNSmvirYdPSdQklwZw+zmyjQ95gvZFixxIDnD+DtlgI+GeTWD5PKb0nUkc0ZwDB6z85iit5iuu
hvwhTwGnEK2cbRwGrIflBmmzHn5pviqNNtstqkPND/ursIgJdftrliNz2jbQBYfMo1UkxuiD1tKe
69DSL0qiFrEF8SE1gteO8hSmhtiGTpjd/J1kzpUnqpafi+vKUQbzKH2wmJknpFMwhTpPLoYAJ/Dl
ieOU9pwEAEhcd/yUI87+88HBMH47MS9Hf0MpFl0Mtvq7k0PVCA0ABeVM3in50TVZWZmY/D/Gzmw3
bi3Ltr9ycd6ZxXaTBCrzgU206iXbsl8I2ZbZ99zsvr4GQ6du2jqJ4wIMQWF1jAhyc+215hxTv798
psfMAcGC3Qxtp2Ijm9Rw5eFZyZv+prfxNnQZit8ejcRNu31YjEEnRd3W/QcsyHjItbh8AG1yIPfx
Bt0NkzjHcZF1Q4do1YJRm96cYrUQ/iYaq7TOwj+kSjzBCEqtuaxghfB/66CN9CQdJzAXRPdpMiz+
NORPHEJ39Sa6u0zBGoJ75yl6HUQL4Ltx7p1I9Z14Xh9A4Z8UMxlQK3VxgCu2OjUSD0qcEjFGu51J
R8kJsj26/P9oG9m+sDug+AVIVwzszulSDdnjxDyw7bRjSpMK1Ufafhq7zp+Q74ayaRNWXAQNjWW2
yF5r8sdjq/YpWNy7SG+y4K3sT+MHg8EzVHL8ECaSksAti+mqn8XtHDNopItfeWKzkxWgFTy3zO6Y
hFmPPV6sYJgJ4L20OvSbSxRYrmgWCCSS+i70F9RX+c10cnAtem+liyUIu730ut+AMIJd/m4hAOmg
jtnmzWaLalfFs6TbwVPK2AyWLVl7aQxEwMK9lTPGflDTOnkosuV3ipL3dZagRYU7WlPpbsF3dt9t
2kCvVwT9zXTmCnmrjFP7mdkfZscVz4Stf2y0eD51hLkd8lxQhcbWnd6M6LmFwOLN/vKDDUxyyXrn
KPQxDy88crXTBV7yE7iI3dueuojzh+1RYYFJG6vm89p2O3OLeMhzBZOmJbvQEPmmzgVa/LvLbLuM
fi4SeI6GvnUfTV2Ywn4vASOId4m4ckBE1w3QXwMvfGyxZlhDydMay69cnbCYL05lRVbhtJRvjPJ6
VZ1tvJLEfqcnJDtY3ey9pQuo05gcJqzEntw8yPSPUVCo6O5tua80xybfS2Gjnu0uzd2ynWnu9jiG
sNl2+829Z12C7pOihV9Rj3+m0qymNR3MQfsUZfjppIaAvdMa9Qlj62EEmcoVpuuh2U4Te1brLOyY
hiHZ9petP+Buml6mNhwu+V9aJpOdwTAj9RquIn1d5XUpdTa/W4ClZZKP7DR1jz2mfkEBUSFT4Nta
cL43YrC/4sBIb1IhuhucOd+HXt4udTk95PgcQrbp1gmk5Xo7SG6MMKMdZX0klykHgQ/dloYz/v0C
QNDKDR7cRvpoSSKCiQMbDrgzn2yZtreJyyxH6QU0NNOFKI53xPCMlFQxdkmQOUhO26UEDzw3oMWy
unNeCg1ocdwDCnGDWauj17FWGMx01RdnaT9E5ofLTpCbMjODhKe8WUdSaScMx0wYpKiA/YtNtJTt
A/LtcHK27IMFzs5vGlXOdtm8P+UESi2KU5vTTttq7p82AZBeHFnbSH4mt3iSVv25Bct67GdSdQ0G
Pr5Da5RXMN65yJt+VPN8UgkqOLutVrNPA1soaZDd1mNcncZ4dnZ2n/dPVhlfT4Z7XDWt+VR3mJRY
bLR7ZZu1FEiFr1ru68Fo2y9iLglGy9Rqr5kp02HIAEHSWzZ+gBr+Rtci/qf/f6hN+Aqt1p2hcS7n
N2VKM9HkBmd9kiz0eamVT+AtsaBXWjg70vo4a1Qmna79KFomQxdE88pk8LgCdQmmTRVlzkgqdahs
7grqt0F8+jB1buI5hba+lKrknJvyD52VEpwNO4kehFw6Mk5ayHN5Yx8ZYzQeSeAR8vockWXHsFDV
tJuuT2ERlur4ASRN6rndDFp7c9rzoT8xlOWDVgusZ+P4VGRKcjffqWtknTuKJr9IGmLjtodZZC6/
G3y/30SxxlBKEa5HZ1IYf+nwut0U46FUcz9TuuG61dOedAo1C/N5MO+l7L8PAq/8Jaloq8F7u1SO
hrlyqq7AnfYqUwSyvmV5jA2OEBzil3It8v0Fubcq1QuECvuONkTuA8+t9r9ZIlXxfjQlHFOYWyPG
tWhHun/Zb2uUbIo0UZi58ZfU1ktYVkt2328fHBOa2aTO5K7oZXZv9G523y0pbjxNu718x+W/ALYx
uUbz4hWCeJDZyCq/mjO5B7ZX3VFrGUd3sr9dHi2w9RZmBHsXqzfN6c64ac1HIgXiYTHujO75Iq+9
WCwWt3ZO1q3V3TZrdX1p4lx6Ou+6O7T1UxA1JsAz1emewDgHdgWJVlf2qSLHs03QJjiypKSmoqCB
tIJRac4pjgfF/oi07HuGg+RHRipLGimgjl3p4zS0dn2Ri4/Yf9g20o3ie/qDLipjb9WOCAp5103I
PEBavNBUN+6wpqCpRbwbloyZj1ULvkMdIfsuK524yxYzrpobU8+qJ1eTkQcdc7ui1xVjPhAMCpCW
TtDo3GepEVwyhipqWwDcEvldFDO2kCbESCTbpY4ZMwe/V+nZD/xcdzFKiW9Vn99VDDffxjbxknpl
n0cPhoon0SWWCwgunqBNahWJzreTSp4TrQPVOTnx9bqCEFJcgIKmhQc2c6EtNxkR3IxgnimtLHTm
qg9pNX7S8S14Jl2isCQU4ogWNQ9ZZskelVg1UJN+tpx8upuWAVOkzMNu6K4ULSaYwdmXnIrnIlfF
mZwj7TFR7Vd1NO/p4/rdJlrPsQ/sU5eQlplx5gEDSHMcGis/toq1n+w2AgeT9uEqVvfTZG+j/ZFt
1zhaiOSGrLzNEpZYdd7K396iN1DP5BEWor5WwL15lWLLD3rTE41WOJk/iOSe4eN8nEjD9ieu4Q/C
zeIrvSTySG4PHYpaXbOI9tMyBFhzNJ0Gof35wVClemzqzFO3VJOe7jWzEDKuLw/JdqVVoGdQ1kvd
CFolDyYK1lsUq9reHos5iBSUo2Mz0dhLIdfQ28Iu12FHGbobZ8G+f/msUjFUa0k+hpevQjvsbjpR
Vbthu622qrjOI9N8zmqYiaNq5DfxYmgHxV1QUmI83fVb2G+qCFBzhCN/6kCWePQLrY+r5t45CpNE
WDMQX6WMrqMRzCsuLDuTV64hm6/CHmO/TV15O8pMXDF1K4OhnOuveBo9zab/E5NrHrhWsp6RG5Dw
SWvxI9Bb1Fnd92hD1Is8foqVJH/oTe5L09SdyxgVxdK46c06KQ/U7nvRFc4uikB4aLW9QpKtr4ax
s5+6NsqeBDiHBy23uoeC1/owd0iMLg8jl62elhFdQ3XeHjDSgqlfH6STa1Bt+JB1xUcHmOj15ZHr
jCv5IAJifts+yoiMXzUuZz9VsWKaQzPdYLCjrbJ9WFqGhGujg+7cYMXYyNY9/ZH2aZzbU4peomrK
uAomg5iFt0+lTjPUprK02QAd61Y5ZgakRNabD2pnqccWCiMXwsTus56DXGlge257zqFc1XMzV0vr
OYrFxyhzEVav5IImK2w3LMM3CSPQXY3TEFpe6lxfPtCgm7MWc4pTvLjI8claan/Qqb9TScD4DE5D
8TfVbpTOBwUddVA2pBqs5FffyHVeb4RH6km20wZ9DMetbjNbUV91uoSAMKa4sBHU4rpcHi/RiGJi
e9rAVDjXhZteuQn7765g/teZYiAAIl5gQ3Vk3BQSIceGviAixgozE7u10ZDvsNovJn7awJU5iIGB
MmOdoaSYXJJ6whWaK8mHha2poSl32qqwfYqPqNmyz1bju1lUBGWU38rJlqc5d6BoFW5YK2sgU5dB
p76qeIhHutxNusFSobHEbQQXqAHhZNN1N+ileinvnOtED5h7aDl85HYGgU0apywWwKxny2al6w5j
oT42qfymutkhG5z+4Bpi8Yy6wTLrDClEqXKD372scR62eMmCEtaGDh0xdNdjuVQvxppObEBjPJ+G
iYLZRwl+XeHu3MfW/GItmo7gCGiMYRmah37W3FdWB/ZYXxe/7gKnkKzTLc3Teaxf6bSwaWlykgGc
9pOb6cw7e9xvpHqrBXIZPFfnkXKRsAhqsgZrQ8EVNXcgt2O72EcI6yp+1zldlDtE2Zz+bf19mGf1
hLkH1ktu9OEi6WYNBpnSZutexy3TfddgZ+JeGysoGgfWWZgpSw4bVWoBji4UUA/2REMdrwXVNpj4
MFImzW9qo7kpWOO90VVVT6jmB9Vl/0urfMWAJ7RA78NcY5JJ1DZy86FAdjSfZ3N8KVtrDIRtfRJL
qyOxNe+zZHjlGvxqjQdp3k4Gcllj2SE4z7c9h7m59EijxlXO7QJLBBI116wKYLJmHs55tvgNsXuB
4USnZICZGrfZdQ0w0FsW+2MKktmq6O113BCD3hqvZbml0C5ivKJZWKCUGA2r2Q1VH2pJcW46FFF9
o6AbnizFV2Zrs5idBxE92unqHMeV++PyKvoZxMe4iyyHXPGk+6HF9LPo8F5FeRYFEd4iT5hY2iJ0
o6s73KJPMLxxMD5OMGID1ZT3vPDc2jSSCHOaXrinzlqiA3SwUULpAGlcjTaEzTsatPhi0hlajTmA
xzAmpjAkMn0Z+jhs3XoNwYM0vpKg042y81J9IEpiORVC33hbegaqYuW5YXqdtA4yEmMLYtPcL+7w
A5NT6deF+lA5WeoXmXgZpNMikErIWrGPxjZVSg9CDJ7BLCDFaOMMKGKM+jVF6ABUU7PoMnM64A9h
+XG01K+6AX1rDxOqUpVXkONPdVy94AENgI396FxjPazRHfuLA1dYdShivT6htjuiKHs24tH0M6Hv
SPPe1guI5OTVHAZh3MjkISMYyTMbybcPJDeNI4IZOk8r16K05LJHm7LPtujPZegI4WDsvhuYkGNi
wq/Q2dCni94Yj3X17DgLJgmbFbOylukxn3MvKaVyiCM94C0VQYQ/CgUwzZnS2RnjcDtG+Q/yOia6
vBBYweIcxZJjxaR08G2JmWGp27u60A9UQJxlmB5DXa84uBZx92JcO3YCAE9dT1NX4Zjp7cnvDOPO
ocO1NdW534ZirtRwsJ3nhPEnoXX2qS3jW52NgUe0wLibx2lPWtKyK4UbEQQetf6StyQAa2RdRerJ
bJsva4YeR+ihprcs9/pj7tIAlaY84Ep9btSt0kNIRM2rnmPE8CyaHZs9EnJz4c6h20cf9HINAEqr
QQpCjAXm1C5FC56Pls8C8sWjgSijcgdBx0MEtkc85G1ZBM4gwSMzGbCZTHhGTL1rqz8yZYeekGA1
Xs16NcUBm3EAxh4Z8BY1nhlkfLsTUHsYiHqrd2GUP/cmE98cr34Q9WezwkBf25Bk8glYgOH24jAa
iK277gZwF1hGI1p8GvLdeVr0U6LSx+2gnkEdwTCQ4fWqoU/6bdwSbZAI1+ub9gc5Le5eskXyq8X5
PrfTeK214thmyW7JtMc4KnMPldePPM6gCpCKBCJDrTaEf+MEkPUOsel8nPqa+1DiTn6ekOAercOA
1654tKNVbM5REZZ6+wJqlPFgOm14cORhbHyDskcW2BQAZXpLbX0SaHa93n9MNeQL1qgE87TA5lzy
eF/MxD9kSX0vW8YgukMevWipw9LXlWArb+40wE9lTAq2MoHsa34MdXab9XAAE4kHLMt3hat/rKQD
WieCElPV1BQKLpp8Ak7elka7mxUiR7oNlDm5J2q3eZ/V8dd0Ka7Btd4TeHoHu/SOGuLJJqkuVCbr
g8UaKAeyvkQfn6YKkbycYmRW7osG5dh3DcAy2UaePIxO9KnpeY5Tan/AkE6cMjcehpMulyTxNJol
gPE44pDZyfe0Hcg6ggev4yEYWiIIHDc6VYJw3xj1hjPbtMlinWWWZTAloS9uH0RtPOKmgLYfZVcp
CZX5Weq1CTGgg4nDgrb0wz16OsB+P/q0OQlTLtes99aDGFDHlsT/Tjp2QdFaBAMZlj/b6SfVaPdL
nFVHt9mXY1J5NumLXRqdp94JtGFPqaYLUgd7mmR+WwC9h0jkl6X2JdG5m0ZzmOI194cx7niuZeaX
Uz94ZkuoW9piTlHTV+pLQruV+pbo3N2wctjgvm2b6pT+QXvH3J/cUdrb3ZYNFFvLVx0fhMzlfBBg
kP1FaQmHAgG0S9gK8uWlhUaiF8uBBWvfrsmnFomcr/S2i5fP2tXkPtN8IJQRmx2SzA0cR9zw0HLn
0dEjBECMhf6x64vP9uz23jTTvsxUDPlZ/5nU1oEWJhEfGq3MyjH82JiYBU2S5WI1vJzENHMuu8DA
E9/M7kzc0aJvBf9n24QMgrQ7tJ2F3kCpMZTVIkZA+OSaPvYjBi2NLKOQlMnRI7qUhbGOf4xD/qAC
pVn1FS5EZ4as0QZzG/RGalEtu7kQN1SjBikF8RVbTwiTDNrTVHgYIOnDTWw8SGjZycpSKBq4fRmW
Tu8L4e+c6myAUFBfXpdEss4a89ifUcb/WOv4C5dsEvZWR4ZIBxrFjWmhZZuw27ABODv2zjxEqUBC
qbPi59VCzJtx1tJXwzr3qd36wulOrqRkjaPV2NM6Z1bBvJk+YHKaYJ4hG2bqIvjhRB8r1GwuTsGF
NorDPUetvyUINzybbZhnj48pIyMPEdZZV8fXjtQnR4+dcGGQNkZZGLfC9M3WenZXyhqc/p/WCL6M
otvpsclpgoE7frRWptKOhpl1oyxALyEhoGqCpCVCSyOPNFxJuDBz9ujx1MigtBUtsDPUt/yI4dKA
lqGKj7lPtZoOwEi+drnauwwbTEzXbjfZfY/jozlWfWmRpl5/izDzxT3nqFZsIsZsJc231A4rfnp2
tdQ9ST78kIrG2GVV9k2LEMh0noamiiHkC9sT4ks/xZ4BBQJ+MfPZFurSIzRjFY8c8fOXh/X2f1HL
ElYd61RN7ktL6E+zIHrUmcTvbOV/mZu4tqrrNnYGx9SwPr2bmygdEpwI4RVXtEmHfWwcPzcIsmS6
X50uA/Ri7PIHWYaoMpOw6YfsKs+q5YDtkWeHgYHMzBSajDNdK7YghVu70WnS7VgD68eih3UplSYK
o9k1dk5i9afO4IlfuBGXh230v6OIyb2KihxwjjI/NbXi3iQrXsba1VLvzaMohSy9arI1rg2v3rIt
ukUPCsOJH60ts2ZQm/x0oTPQtb4nCg3jdKFmR6UZxF3OzceRsMfBeEF03eigN8mSq+FcTMvz0pmf
3zggWBdJP5GJeYTOau1h8uuHxlI+M8idb6RsPietZdGhnp7hFvxCc6zA5g2GeJMj/tcvYtH+X//N
4291s3TAsId3D//1VJf8++/tZ/7/9/z6E/+6Tr91dV//GP72u/av9c1L+dq//6ZffjN//c+jC16G
l18ehGRvDcs9wdXLw2svi+FyFIhet+/8v37x/71efsvT0rz+849vNVu67bcR3lz98eeXjt//+YfL
9Ou/fv71f35tO/5//hG8yqH/lhQv1ff3P/T60g///EOz/qEarmO76LyYBm9yvOl1+4L1D0dwwbjC
ptFgsvTxdwhTHxK+xM9sFmzH0RAyWo6FUruvSar45x+m/Q99M1RxoRgWd27d+uN/j426d4nr6u09
+z/pf22V+Q6NdkaVGhtBxLPbpO+nscpqR2VjDMCZJNposqT0ZDcK2/Rg9JFqtNKc97k70ZVdQOC6
EnYvJCXvLW9YU48gUndtpgP6cAtxbbTcBUwAh1eaorG7cRtGa9tDO43yveyw6rIQoq02m2CYBI1R
ZAw/vfh/PsGfBc2Xtvq/50SXJ4RMDb/cppcVzCh/fUL21OdAqRP2R4398m+2PIaawHHlM1R2UmmJ
hj0vutJTgUfjVRTX01W05qo3kjseEs9xSAeyTTfXM+6e5ZYASJLM4eovBZ2FRrNSwDaj7TNfc5Bi
kSOCFMG5ar+VzaFNRL3TRDxdl2nd0h0s98xn17u/f5oXo9ivTxOJq2GwYpoa21v7nVkfDflgjh0p
5OyVrHPbkDcfki77vevHjHjRgTg/M/e7uFfOEB7NvdUujX+BHsvI7m6HEQ1ZVc7Xw5wctMZdbi7K
kFiWV7APb51G1w6X5IsMD3YgLgFpyVyVxwtSzYoi129boBHYDQOVW8PXxtqDdxd6FN+OpaVsiZ7W
GUgd29ZafW3GWPsMTlUGRjNWB8BzgUWz9aa/yWyyTEe89NyclYz8MmMOR30Yz31RnRmc5fB/Kisw
pSnOEJ9YgIs4fu5H4BFFn2m7y0P6fIXXICW7SdLKOTvTRspeYfkbDSJuQ3ySqUr2kT5EDEyEfaMs
6eorQ6H40aZvszZ/6OVDqvW/GQTpv5pdtvPRYEaOa46Bh3BV490bNZhsnxpBCMEMUXnXbV6Poin4
8+lYHBzloEoymr0y0687gddMyzJIdYo54JXODBr180u5qLbHeVvftIuMd864qA8qI/JrgBH03xGF
O9s5kCqKS9RvzYgE6WC4OOSsOWmvne3cWHc2acPB35+D7xSll6e2SWx0F6CpaYiLDPKntaOZmmlF
WUwNpBrdwTTihspPlDdsQwirazVYenNn79/85JdwyrgsCRRODEHjYmj8BnyDb5ope3dM4gGT+HIv
HP25XJLoRp0sg8CJvrhyleU3Gmnt12Ljcui2rjlCV3lrhHPBgvx06KNaF227oHJs3JIYjFkcRzMr
Pk51bXBfd87NgILUtbjhO0sTny08iA1Jf78RUrBW/zzU/vMwdMtkJo1Y1LLfrb49NgTm/RkC/46t
Mk0UxzOXYjhrpFVlQ1xdRa5eXiXbZwsd6H1fNZ+StCHH1rEfXeuepvqWc2y6p8tns5XQmdv+Lxa2
DKB50jXcfJJal+LaE7w/sp/ouXMj/N1T+U+vqCkE57uFJ8e4OPV+ekX7StgLZKrcp8hawmHOR3zI
4BtT7XR5ILeL+vIZ49nuQAmxHNLtHPn3B4ArmJ5QHtHqSp03dBQkP3bD8LDNhp4Ik7i/P4f/04nA
Fc99D6U3x21tl+9Ph92ww3aWnF025pugwiPglRagFxBfeRiPmhoUcfa97DT3WEaKuRfEmSu/83hr
2xrwbjGnOtC3hZxzwHy/mCNVlaJA5OrPTWTtsB59Y7tFY5ddOeWviY4w1plwp3ieoza9sxMoD795
Hf66TJkYvgydGoVVyvzLBbGkQPJycBt5UVjMLwcjUDZGeApmUSvU6OzU/VdBIwmplhKfUzpcozHd
my1drjltHi/kfWFF5NXE41m9ZI6WzCWuf3Ocf32pTBXJqopvjNIHD+Sv71dl9LqjN+CbAG5xhm9q
707T15Peb+eIbK9A1bika0rzKgGZCRT2d/quv75SnCf8aVw5dNexy/16BGzd8qrVdbS5Hfv8OH1E
3w07Wv2Ybyog1F+637dTi8ip/7CIRKctqRBNaYEg2WyH6E6qXY7o1osqV71iGMI1b0A3VqO5Dl1W
WY/+KvTLQTyofWeHONcYBlv9sLOsHVjT+tke2d1GSzPTj8bDXo7wTOCff9JzWpiqWM0bnS4so5k+
hzfJJcaWrf+NUPydV3BbumxU4iDGNG1jBV08HD9dOEOkzXjOYmTHqWL4/UslM2cXNzBMZzelHSg6
FUJ2SQDv4oaFNEjcNYlKBLeInSBpfSz45Sm3QOzOvYFG2EAOeB6LrvvNUv/OPXA5UKokR9U1bsVs
Bd+tsbmjxvWAi8F3slPS2gTqqO6k3iS9rd4Y9nDtLjAmLFmc5NgztxHqk7Y5CTVts0h3BcFZbMr1
Mh7fELPqYJxyYtaOw1AQZZUm7m8qBkr7d4uBDYeJcuFNQPj+eNdFNZOZ+/hbZTe0arrHrB5jE20l
z8F9ngbxxrsvuvHH319ev8pn314rlkKKVW5IJr7HX89tUUYmmFW5vanS3b9J3VaD6IOL0J5D5qpX
wX3//V/9D4WErXFJY8lkB0KxtN0mfz6Xqj4m2JA/m2yMiIks4zjBuKNL8SEzknJXW8nDBSu6hS6h
c1fRQitEjo1bNKHaYcXXS2vAjLp+bUSbEz7dlbfMBxRQHtHwqDKa9eak+M1h/4cXa0Nl6TY3EOev
S1GrwdMgOK3kVFYLFHZk1oi0uO4H0uM7HdLEJWH1Ny/VXyoGOobsJam5Nn8un/76Ukk7W7OVl9DL
W8yvufZZtnI45UALXIZVJCvZfmnXGonz8NQQiQYmPdzIge1rOPbiVU5xN6jZ49LHX5nzD9xekmAt
N/hRPNAOVvaS/D1k0B0x65uYkFHP3z8DlJ6/Krs4y4SuMaOkaLRMLkr73VmW8fYMbpc4HpGkHehi
E4t+3uydVNnJNeN+7ySRHyVkZxupDvE2Dy7tn5H+Z9yj52n1YDBD5H1VaFprEQilx70QuXE4Npgh
2yW6ShIaYYlWrpgccZ8MRuZbAk/X5ADK1uJu4yoyrhzdnVFr7jV19XHUqmLXm8qr1QQjdnoAS3CP
1jo/5+7wUOmWs2kteBl1QK0Ok1WaYrCFci21juDxpDcs+hDqRcRUZPzYKWUI9PgyGCyY2vbJnhuH
ZyjZTRmldELl8ygijhg/e4jEyQmmZiUzgkz4yRxWD20d0KfpQ9WZumc0ySuq9F3dT8C/qLkDNcaO
MCjyh5ioSuysuiX91gTWE7qucp4a5apqUdn0/eM9W7kmJMmwgi2aDv7Uw6dwiGNS57U8gtWh58/O
PCjcl1glA5xyA8UjcreTGuWHxJyMoK6UHKCweNbTQgnRqMD6s0MYE9Wx4M92jDPO5qrdzYrZPFZ+
gaTSyO7tKLPpYRtkzen9J0NF8iKhnYV5B8B+LmnLpXd1hraepmftaVFLjDSNv32PgxtK4+xnEi/N
JKFuMtkqoCrv8QnpTBJUiTdnVEiIbWAakBLC6GFEZDV/ysrlKygBsg9KGQWIhSfeWhYv+6VbjJDo
C50xtlUFy7ienIQBYTFbxq5nbpy3Z10nl77ALhmT8CoYcntLVevMpJVv+TRD3annWwJdlmtip30k
/1/7Ssefok1IkIm/sSXKZXD7Jbs7BJN5GshMafyhegF0RFKDAhS6KWU4w39Dt5reEhElPAckVkBN
SLOFssbrux6kpzyunQo/ua04r5MEwDiNZrt7zhNj3vWK+12KtrydGyBGBoETe85/GWRO1fhSP3Wx
dpJRjizcNV7dwnkoCWL0ihzf1tkZ8tqb8uW+7kYNVCq/YKjmex1FE+ml7deksbBEocZa1VdhLVUA
CrvwizzJd/HMKQ47+1MbE67aSYCQZgWkhHPvOFkWulYGjgXx7ZXV76wVv3SJuZbNan+w8KnEIDY8
JBoW0SLNN8Y+qE25kj29KGCPONhjM9XNdxqv9im1DH+QcReapIZ4aQEaZZmVCVlD9a1c2oMbZ/Cm
tZL0BClPDZPUnU69slPWfAXFMq77aAC4ybgC/1OXm+EwlNMhlfeQVs59z3riLhoaqtDqEwYW/cAs
R1v3jZ0/SnRDIYQ54OCoAWlTIZ8lrGUujx2602DRnfGQznih1AYwTpGg4ognpNajHCFZEU++atP3
0qZbLL2YkWKosfn3ltUOx5wzbdYTEmoih9kDqhTqvPLEYr8EiCOIy8rAiGfTFgBCPmsntNgDOPFo
VEzSnExh9q/pdYDQTNsr5fSUmN+iwW29TnynV6j5rqM+taxIPpaABExyLg4OLFrIxpE/FrwzUd09
5iwwe/KjaPOvn1UkqujZq6+Cp6Y3ZhxaG7O5HHAMd4x7HbOPQorNp6RakjPyx0Ckmso5SoBFtBCq
lURXGUhol1YO4lSUJBOR5r5uZoyJGMQx+AMIQb7od8QIuwbmYdBX+AJEdde5+UmmxZNeH9Mk/lwa
ePJBRwIlhivnVBjLOgUKtMsMJTWLIGPLG2bu1AZpt/T+QPZglA/MbBvjuTP4ROHELd3xCsY/Gux6
+DZsK0XN5bnGiPln6JnKPOXMb1CZpEvzsjQEE6XNJAkUEV9IXWHUPq1fkuRHQnqcn+cEmBKfjcu9
HFNyM5W7spscr1XbilF6pnj2rHx2AAU4dWPeiQboXFZwA9FddbnqNv2qvmYnNvezN1iZ5L6QPvSa
ehVVIItFZz2Dd7ZveX9ZB1ciR0mA9mwrf1anSttl0+di6MV9U+C4McCw7JQaXQ0jRE86ThpMo/pp
xS+HRKpg9zCufoQ3C+X4gyKSaJ8BIPRWJX9Uh270Mc58KVPmeQ7tzDa5BWFvZq8g+klW662rIeoO
vZVqO3tEYgtICEZxt3I6FUPixeRokttB3otGD4gdhRt7RW3rgVhjgNWzWaJT0degN3GGWveGO+Nm
VMsALdFxSuz+2NWSa6PpPfIeZ8S3DpWblT/ONR4pGx64l22OxFLG3xKjm3BOEMhe218sBUF/0o90
Ca9KiXIt0fXu1NdWFMbZrWpVtyaCbrqCxXfTbYx7+ns0FRURLEtKPA6nRisBF2qIKCypWp+T2MCH
oadHBMJXMsu6nWHFN9wqj0ArvWYwY9+a4mdkuxngfgPlmpncWmZ1XYrJgkzuvLALsAKJTpc4selU
dL24QlZwwzJVPsCkp1jluDawl6Z3V02pfEqc6InNNsjTKOXb7B1e4WDIQcvns3bI0271O3PyISAo
gWEQCtCk1Lz1aB6qBpQoHUOSJq1yJ2zcfIDqrmBrE6rV0UNda/Qgsfqt6kpwPdRrs5EMiLBtUhvq
7NOwtIAsnC1HmbGFVuOD1RCdJBDJE9gsa4dKCOMZiS+K9It2RW3mTV1DolnVQBvsp5Coo27HpB1u
0ppmAbjnnWbPhFwnNRjgYtH3ZquMIeL9b4vsVgbZrk40r22j42a5q0b9g4Vj4IB9pb1KMYsxZuUc
VRf9UMv6RVd+FMPo+GWPAqUgPyucFJDDCOyIK9adBwrU61WLuK+i9TDnFaPldpSFtIj5gSpiGFdN
qhufueMVYTVmlBHITjAdcy0I9pmUgsFQl2gAKn6WTl/YGNMpLhRA2USMnZ+mrKy+dkwFKzacnvo/
TJ3HcuNIFkW/CBEJm8AWIAkaWcrXBlEyhYT39uvnQL2ZxTCk6u4aiQQSz9x7rkuqaj5IpsyEnu5j
sk7y99LUn7JMTGzKwzg+UI7Eq3lsR+eE0OsnsYyjnWt/4+5lFnZ8YOW/1AvHG2qCHanb+yJn+W5z
avuG/ZAk8EBVi6ktgy/fMCbeq5hjHjO9I8ALgzXiuJsDmyCSqy4EKSrAThenPzZb4u1SeurBaLLn
MuX6b/SSGE57CvvO3fQdM4qUDMARuS9Ho7Vaqt74qzfRBZppAR6huS9z0bKyj26o0/6kG1/a6epb
M54+xnbQmS3l5HE15AJW1KatHQczsB+/68krSxzqzn5XNOvbYC3HqXaEr4NrJZfo00uVpETVLjbG
Y3/6i5oHZ1I2oRS0CDbuBpby5vRQappFLp3az7W89xqBYWhST+0gji6GLCclRweIouZrjWe+0SU+
G4vmI8EwL7XpEPsN2mmClCfzD8Lfqa5Kk4z5Kb01ZyMshBxu0Ut+2NstkRuocKu1DLOEsEswRAZ9
Uf8wIkPcd2SSll7sXjO3erESo4FAPwaGIR6mdEVsZGMUbN3yInBEXAafZC7uiTrZTMnavsrM5Qr/
bTwsCWqNpXoo3M47pYZJ72TZ0VlaVJ+VClMd2RGm0SdtRtWWaN0xzkkcHazU25up9kG4tLivdLLI
C0GVueY38AzRdXGYFEwh0YIU/wZGKnMO4nhDFTZ3aQdbTRHvivxFVk86YUpVXx/aB4a+BsYKLd4v
en+Y+N8s2mIntfV5sqzPWdfuzbT2HaxITT+cIhOCcDchH7A55vWu/xcjoxDpT8dpLbq7MsNI2FIP
GoMVomnwK0PcgCU60pU8EIfp182zncYKrSVoM5IPAYr5DiC9CUEOM7GtQvsLNH7ws1dzlI9Yvff6
WJ4MgykJqhYq+C2QOFG3JvIDV7SoSp16RW6y3tW24YUeiXO+lWUwGpxHKp3ksaGuGkSpk3TVv9GU
ZGOVHTRaKT+PcfngjD2PprdexkI/l15Kv+bhnpptsE+q+9NCn+I6WuQhM1G2U8VM9jkHzL03c8jt
Zpdqz105XaKOeGlwVwSaoyXxt5+0qtBJe9zTo6F26Awx3dqIpZeI4Ik2OoCXuWIhvylTMqFA3mNW
82u2a1UvvlVlPlagGXeZS741EQDxsdT13cDEjmc0AvLaCjJg7/5oq5dp3BlOUvuE2ES7oZFVoFk/
IrM/hZhbXwlY+XpqzgHJjn7klbd0PiW4Sq/Z9t+IMZKbVCTjfgXRjtroLc+iF+4MhDeO+Eik+2kN
SN4N493inS2oxFShoUCP0hcnju4mDVqdSB42Rg3z7+qoSsIUN295/EZviaf5z7AuH0ldP/Y9sCpC
3xAfWoQ0uHG/ozECwQA5Y03W19yz3orMuG1qafgliWQcpHZMxtlZto1+u6AD9FdLP+noQJH2Z0Eh
NnmQ3nU8LclSkjz8ck0x3EzaEHoQQUNlnfsFsA8KBXHWiNvzNZ2c+kF7Rc9Ugy5aW/JIRvGM3u5c
6YTPOXGBEMYgPCaBB6xV6+tieKPvFmlInMG1Notw0aEWuaq+KejuwFU5B8vojDvIsnTosKF2JUWf
Q4SxGD2P8Vv+t+m0D31FBVT01k+qmXugDAW0pTCqrLfMU19YZdSO5/XdgirJoB7xmd3RekS0Alrm
BTkGWX5q0sOJBw4LZHTS6I604E9mlp6GAtOFo0TsE63SBRJcJNKrGkb8SqFTdOKkkuSKuO5vMt7y
6HbGCbBZFMXYY4Dqp4iCszRtAlV557LVbrK23K2a+qNpRXOEWJfuRxPn1ZT1A4sfDIGWc20K3NA5
pX4NKlFCI0dLFjjZdCSUKlIdS7lYEY+E+HaVuh7kZXIlLVX3Y0M+AdbKjk7C9oG4HU5J3IOBzSFT
INH1CTpWb5bVggVp8viwjWL2ToRXwM7XWxeXQ9AsGdGihinolOyVv983h8QNl5QoctVk3HjR+Jg5
BjxLpK6gN5KSwg8fV+fi4llsetq8JMe0jraZOfkO1nhUthIkluDij06JtLqzOUasSsY9EEqPFthF
+G6MJ3jiZ42pLfvi5A9GzZ+opVqyIoH9weIyVW/t3FLFdQ7aJpcXz4oAHOTyp8qavXZdGZaGNb4j
v2GqMRAkgJw/mXzHRezj1T2CKELd53x4zKrxrCpnCOGFn6YFpLC9VJRKen4RxHIEWc1lpJWgMDWC
2I/DWv3L9XY+K8fZQboG09kpuZ+VRQgqW+BV533OyX5iso0AmicNNp6UeKBbS+dCcWKr3FHDHXuA
NP4w5gOs+V6eo6U7SPR3J3PAET50X6S/BWmdOnQROjTlgWCfJukeLDRPsSb1Q8SH4yea8ZZk5EFp
dWqiwNWWvfPttpC3m8lShy4zNbqNtD+1hXZYNKluWCm+a3ProbPHEeLa8dVtEJo1dbkjXiJAPPC5
2JytZVKlQZQmBfyILdVB8nCbIREPrZEQ33FqthkSDpZbVRTMM1yseTZTlqlFFZ6ON+T6HVCFXTuy
+YhZbM45dgWuTZ4CXvuNfBC0vYz+mKYKx9zo6Hed77JD1TuV/FpDGpMvFr/ms0sImbUdZjMPqkKi
ucJA/EeL0NEZ+mlx0LbPGsdA9KrWHmZcHrqjvFQZUyWrj4Okzl7rssFdlPPpDHyEpnpzdTaTym5u
JjJeU9pfu6xCpVUgbDOgW47eUWTXGO84pKRXlbtOuqfUJYpkGDFnEl0EGn3eoTPhIYpojeJDw9zX
uFEAOeVWRRNcVpvBez641HscioCOiJSqGJOjeaDRQ9tJdYqcJs9eoK3tzYxO2K7LE34reoeWEamR
1Ae90GRA+vl5duwOsozOjHftjENDz4EeD5M9Bxa2IW2vLAT4RNcRCEmOrsn0L7e14igWE78SFekY
icRfY659/GMN9GmQEqa2l6X+BAg3PieGQxr1OABgERR887i+TlL96x3rjflI2NvGH8+YiCj0NsPD
yO0z6kR/IoPieVJ85/EYug6DOzktU7D535k+Mg41FBou64czFTn3woeGWse4F3Ss+ZY7i/qUlqd5
HaYKFh77Wi4PjxQCv1gHi8LRvhoJv4nqSMqLxrBRUGbK6EdbiJhv8xIYkBEfWsjsgTL6M5J1Cp2Y
Kkcwt8jNAm9WMaMraWW8Vz3Tru3zaKyBPakkwmoerpMOL8PTm2dTAwBDq4eNaAEQU9vbNL3HtWIN
l5FIhB0jbGzHOSrtJNHunfk2MSRDpLwo9mmU7KehrFkAasQt4aw5TIsEMGlyYfZTd6o0xpM4K0nN
YMyjede5XHfNUl0JD61Pc/LRlkrdxLhsnL4JjZkwgryZFCcJcOBMe/OyN6d5HhbUTiASH6U+MWTB
N17Z1QluxRvuqZLIrqXa7HY7OF+nxMz5k7h9p6dMyfhUFZuC9qVpTT+BUOhnqr9FFPtpwtXCQpHu
114QCTulLRl+OMYSgFLEGlXHfAul7tQRswzQJLN/aejGanvqzrIaC46FkYTEjAPPwABq4FnyxjcP
q9y5TZkWxtWulkz+0kGcih5xu/SiMBdOzYMXPYMbpbesY8DeKe6pXBqgdfo38Nbfhm2MgWNqNleH
CRg/t3c2LIYbE9vCqqs7reieqgiPg4e+KV1fTLu69Ta3fR6Z691adc1meCUvc9IPbmeBitHnvVlE
K9M6rA62RLFAfOQXOmV1dP3sICM8smimbH8hUrXJIOU0uMkaq7whYGFHUYshRgermdssC8oRjqpY
u1An3dMxCABpBOHIa09q8God8hIoRLlNJD3tq6dWIOq4Y2dTEX4x5FOAY4SCqSk9P/dynsXN+C5u
I+hHvh2zRikypgICVkBWY3WilrloLTGJax6TLs1BRFPOgt8TvomvkAyy4Up2/NYl5Fiqclrvgtx7
oOUB6yJucyoFXynibXNrfGGWNflRay+hEOSnjaSbketNXG3ZP2oW67fKIHyiKvLOdzLgqdo9tyJ1
0sJ4nevXnaB2O05a7K1OR7X/uRTrd8UnEDT6shBuwqQ2sRK8SPZ8MlYMKtP6LCuNcdAI9CgyMOaN
XBVGHMW71Uhp4egL+j5Kw0r8NaKSdFVPj7id4BWODjVSyQO41tOdtgC6HkzmrXM9XuN6OQg4B8cx
AxW9VF7NBFZvWUFN3LJdHmY500Q5rXmYOr0KNDbuCHC6W8YWVSjF9KmBlAsTYqxNg2tqkVYDGcUi
xcFxv2msOK0tk4CsVAtTb/5m+1s8LdjpY3ixuJ9SHgEWR1ML1fCVoN9lxEH26+PLcDkwzXVPkPGv
w0aHaMkHh1PxZPfyi4cIk4RRLRdpxN/e1L6M8FFPiUGmJisVZmnAi+sfOJGMJas3y6UuVtFr16bf
nab9MZcJm0oUVQenuywzmJWYX4M3EtWT1eMuVC5yGJ5zmGpcWu+6ZPCH0Sb2I51BV7xQwtWHdGTJ
OMQlOR+kT9ijVVz0dctDnHHmeMNf2Gk0lfHt7HDFTWSaRkllPZtLxP27FHeDjgzIrYmxta5Yy6ug
5kod++c1HQ9KZd6ZUy3UEvUvnqD1NNtquqQNBPGls/HoflpNh2oWN4dJI/6v6c/NKm7qkg8oNxoy
i5FBRWr9zpc72RaYevKBR1+hwyrCRR079Rs3EvVA/hNvDdtsNNQFMQ8+hexwp5MNEMwwduo+GCUr
C5jnmI5a66WfB6rMkhNp8+GP0W3plT9rl/bQoJ1veH1hBCKGYah5uw7ZQ2229cFUWliuLnoacBl+
azLu6yv7pp7ng2hj78YaS2+nN/zo5fw29g0LxB5OjjGgDyu4VQJz6MAXy3279N+5Vr8WUX3MMNY/
O3N8Nu+FcZq9b3yM/B4RPDv9CU1GdYgm/RoN1vsQcTLXvAdMG88L163N55UupvDTUmAkmcw7Mf+R
sjIDR8fLOXnRbsQen9v85PPfkkWx3grsChp5AUSkJfryZS0g5h1m97VrvfaGfWfgyjqzyDhF3A3Q
RhE6ZpjLJe7/pC0wMWylarvyJkPE4Qrt7jMFZtXkkKo0vdtFU3+1zX2uYXcr0vENg2G1cxDGTEo9
K6L+YMu4Q0BUqbtbF50hjUvLJNMuSFZOxWLGycjZ4u1YlbZBVUDH8jqU9Q6jTldBs23sgE81ZSsx
HXQLqIawSYVuUvepdloGLd60V7IdAgJQiNuLMEKCQRW7KTavYumNm4nnWa14XjagivZ20b1FIaSG
P52uTaGV9NR/2Tgd0kQtQRcVT82MkdRi3BVMm8F+zqLAsWswsxILl4NrKa/IoGg0vKjZp9F6FEU1
hw2sUZJahjmkVcRk3RQNtjmW+SifuD4h9dverO8jZlcUNO1DaRCt1psiClqneGPiaoWGhE1X2jLb
6zTgQVR958yMjx1DY3+iQfMNkrZW8kt9bfCNhJE4rIPF77XxXjqa3C2S4WWB6Jm2QXD5l8ZfSUm3
swpCDwyPcoXDrWEYMr7bE2f+KDV7J7T021nZHtj1NPldXVyYBVEqti4PZJrjNWZbylru5PTGpS7Y
UxEayI8ygWWOh+ZiCdNi3ZjF7KpdtdcbDF6mSx6Mcr8WrGqrxdtfprRCZMmqOIU4ZWJny6PUr36N
gRPSi7x8YBvdBG5hs33qrH+ThcMmz8HfDs7RqLzTME/tvlVMrdLd0tHODvS0vnEupqmE+j3xn024
SOkfbIIDgM+TzWV0y6HJyBCJWmYXi9oteQrQjmGWNGElE+aYEa0WiGoteO+4KjukAXJAiGFVR3LF
DTv2wtbW3qyu/7KZNjMk8FZWnNp7TFtSuO7roEX3bhkNSIvEocBjgdmKdVkLKRdMFcb+vB7YF3mo
HSrZ3yget4lWV0f6yksCDJVhIjn1VPgB7+kKqRYo8fA1s00umWFNy7fec4q0cNvIigSsW9LaYo7d
dtm3Rh5P/iQwFjZr805swGuUmhe3Tf6lnvEml4VZnFG9Ol4znZoq0zE5AWqY9WLXrPbTFLU4UlVE
10Y6blPBhxo1z2cbSY0iTwi3b2fLLgPDwT5L0DUen5Tbpcq7Q5x2b4yg4Usb90AWHV9Mr5EVw/Hg
MCbLNaMQmKkTisjbMwb1Qreb2BJWX46dnhEEcKtLeZOi7mHwtISD2z+NFJ4lPBZ0GADQGHx8/BWu
Rk7zbIVuVmwIA/gci0ifkyp6XJzmb9JivktB2PsOPg7URwNqPct4ZHXn+Ij86ZsgSvFVZu2UWt/t
paBVqtyvsaQZt+PxNI/edzOCPde7t7aL9D1Y1Pd6i1ECcp3toia6bzA9p7TRsf6Y5627G2nEU72i
PRyJeMX1nb9FXVGf3epfS++PpflZFCvSwbR8ESOWxsS1bxDXPOue9o767FyPMPJam4MZY57aj7ND
+VnMj0vV3RqtcI7ZwKgOJsotwBp/BLORU52w40U7n2FW4O0MKsbpmfXIkMs5R3GBpzuGtuGO7S4y
4B03C+ma7vDTLxNShtS7GilTMzMvTvowAg0o+nDdYNmTVjylRvvjxrHYsSHYt9IKVcnQocOYegBo
Q0PJuJcklSPe4jaMZ9thIJnyiDZWsFYr+WcjV22ZOXtj+mtnRrEXWnWBItn5XkZ9Wi3pR5X1j2NU
VTsYCeNBi6wtSDQPuuW3tYl3JjGaHDtWIAlf31ZxiAYWSFviiqHtj122x74rX7oi29F1mBzH0WVB
Lx14Le+fm1B7QECk7mcn5Q+69E51Mb5KdgKMigrcYSWhFSntwEzsoJ+64wkaTQKcTYSiWFAXlo9R
x8pJ15u/RNkz3S4RqNl2G9iJ2e7LCuzsZKxfhvoeWXUcIfWB2SUcZqifUmfcA/ZiZEIjENEBaPq1
jchlZ9ZLpeFQ9s2sC4GKjrR5BKNuc8XkGyQyjAkgDD6KE4aDS/6wdo/1TAfkyFu7LB7QwaHqMWhV
28WnBwjVIENAcRvO1Dmugl0J6PLnMkre07qjY2Ru5Vk58zdJmB1BlqQ//hl0+rMW2JgtD0XUfoG9
mv0aNNCuy5Yb5DEkjCiKFT1lnp1ry0vcLuKQsThsRu9miLAMTpvm1dKKu2yWFzOuntKOfb7H0AHX
dHZrMy45Whj4yDWkXajN/FCxtU3NGjFUG6YmP1o1jn0Ae2mn8f+Hl/FikXibWczX7K55HUlW2iuN
xxmpBfDXiSBICa8b5bmrvxOgrRUVFrsL+5WqUO1LKZZALfZpHnIGDDWRLhkiEqLilG9HhATrnDTw
pUaUHF0bZsj4cfi2j441Y+eNjIOGDJ83+b6rgD05A1O7rvqLd19n68M5lqfqZXBw5vIMzkC6kPDG
IG1k8t12hXm7aBsvkckIaavo+t1nI/nqMv2qT1XP0dJzyRF0oqrZDNke/yis14HmTO99yWc98mzv
6CcPTpn+vRaFS6kmzWu9aIETmS2Tse59FMPLOqXIIF6RbVaFRxMBh0dqB7GS21B1JcbYmnZ4iG6M
iJkZUScSrtsx90B+16aGjbqTvnIXZ594go5z+AOGu0TNQoHS9P1nTIjxAVkYl+u3HBkJgWyw7gDQ
Ebqd3jhqOlOIC55fvb1XefKapeJv7GUFKHX9Z8oEy/nJmEFaxP96jTBp6mK2Bl7JIcbjNF0Wgjzn
6h2H/Y8YUMVI6EhxU6JRzNt/zHrgv10bkZ6zmfrPcnmOe8I5VC4ihdUjLk5n++kLgMKDLB8tfTw4
Y5rsB1B9CfHEFEdWtB/1lxUQq9OYw8Wp85AMGKZe0Lg3rhO3GJ26UQDc1lvjR0RL/56tgbPsu8jq
GJxaT8nC+ZNUZAbZw+uQ5u9NRvnA3uC5Ji4DDRLC4xkbHPMYJraUFwrEZGinH6Zc8oPrZH/kjKQk
YaLHjOFVuDVLHw7vnSE5NotWC7otkrW09Za/g7FCxSaeYivPgtqAU2QmWPsffirUm6CKml1vI4Ub
zPRtNPPlYdijEZ4vUa/PvqdkuoPq9dau5FAz3gbmimfYLxESGAWxzGmNQ502artF/hG+9q5nmKZW
4EfxyJReZmuYNeMTHAd9N5vjuENH1MFEgOxtd49irg8LsdiB1DL4NtXwAyeH/SOCnhMxOqFIOk5I
pGQ7Y1k+vFVcRC5vXH6Y2zkpjF2cyo/BNOpwqJezcO1Qn7/dyiL6XUWfzWoBAfWqLUIL2HJhgo0b
pesDahwI9CiuxgJwpV++POw+zNT54EaGkrNrUluTyyCp4YMZ2nMw1VG7qxyvD+YB9AwD909dRdvG
Y/k7CWAoK/LKgLHagefmAh2E+gq7yx7O2Qgw4LESRPSYkQS7oZovvW9eRf6ZOHMXmM44cOItSBim
nvkNe6miQmOXIhmodKRTw+on2waPQVxy0WWUhzhyUMo3ZrjYfKipDRGeBTohfWZ9ij3jU9P77NwJ
d30onVI8jKZ6rHT91RUuIbX5VBJwvz4PhZ2zAhMWqs3pXHStRmIi3gQ1pfe6Z3dMglHoxClrnqLo
zk3LxHaOzPtBAWQRKWSRVfsQqn+scgXaZQXstGZsunA7RbZq7tasvUkMnt+j7X3gn1cY/mpkeTQ1
h1an0msbxWTcPIAbGk4G8yfmuiiLbcmM1LUHNlNjE8aiLBmBF879bJnST/RHXWM2asVLzKK96V4r
Plhsh93Nmi536JWzx45AUxbWF8Fa+aKASMMUS6lf1zetYWQm1BLzkSPRihzmstG8/kjK8jnVnlSV
3Yy9ol53meq6iQmYKUXUI+VtCRwtqBIkGJltX/M59YIKsfMyMM0fl7g9rbKrEc0Ri8bgxuHhPTKo
sub7WS5/8kGHJI9hcUjXt27ymhuXVT7pdOmpT4zPDVxVt5CYHFe7VA0TVjPNTQgB8V9bYJOTCNuC
ZoqvA0PhVpv2XPjIAcubZq2SgANUXazsaxw54BuZ35OGYHEGp4JMOtIlWga+xgPKz2jPgPC0mpkK
2vuZkvgM4a8/2/U4Bqyd71HwbzNXeBOpzYzT5jdMOUmn6F7XUnTgJN8yByGpac2H23LuId0p9C4W
jnbphZVaKgT3JVY+6wh8j+ShEkjY2hztST72Q03Vl5nZWbSknPTrfau1AhIW/C7JRJ66MjoX9QxU
JmGvXjd7k7EXAwWHQ8IuvKc0+jMvWX8ujkXbnkQSPze9dzV5JPlV7zFfZe3RDuuxWWPUAov9UJrF
pTb6k47+akmXe9cCHBR1S4gnjzRcImn9PrPfgOizSHIqNHdanh0b0EvzyLOPEIN9USfmiw5ywie/
Rv3LoMc7wztjS/LisSRcpplSbZwKwEMJxKgU46SB7sS3CtKOy755aOfGOJImeyglalIoM+hSKK2g
lNHxKWa0tWbH7MsQJnt29DWv63kgT/mhUnPGbaGc47CEknf2x231qws0hYzf7qqz9L0OZp9ygZFv
+PutyTM+mIuNAQKx/2LEArF3FfNRZ7hD6yISD5Z0uttaqHDqav1h2F7++3NTPtRyWC6t6eJ2sUZ4
WqTV3KTg/ch6I/262ZjJWzSet4XLwy9KwkZK+0gFpXQfRGl1V1e0PrpavIO9fStnER+0kekfB5Bm
cKstnKpedsu5bd79vvSSYZFrxYy9WQTd1MMLwHnK3lh19zNge7SCZn1Fg15b4BbM2Y0vWuSur1jR
/lZGGd39fpcj3hujIn6cyJzqt8DFLJrueYBbd7/ITneqYVQ5gxP+/sPEIsIjtW/JLPIoalv7qXfW
6mmwWFjwTVzzaC6a7C5Lk12Jr/RqmpF+FXW+AberOwGA7BR11RyoooMVhz4Dsao9P7RPRcs2dIKE
o3rwIJiDyg/G4M9wvOVuADJ2GDT2lmxbVWBw/J947jPe/nW5I1dLD6sNIPQXD9dtO83fl2xa2G42
tX1KOyP4dWSKyWpvlu3l99vfl2KwboVcWXmJgdkgsFensL2z1+Nl9n/NY00DrrOW0Vc9Le2j8eE4
dvY4bJEbNkF74HewfRkfiyHu155RKnr+97m2NM6rZjhPKkveE0Hl6PYjOo1OPSxUjnt+7+7g2FN+
sU32haaqP6eSFKQGZ8dLp7efw/adXFYQ0Y43BtY60TVL9VqwV7iMG1UYlLTziF57+ye/L03XWZc8
H95Q534LVGzPy8CQRncd87XJyQ7oWf095FuWhNOJl4gIyWAk55lSv60OFkOBbWjxWrkxGjNMdME8
j83iE/C6rh5xUpEHri+37q17ueUmY5br9zRB5Ko2wrxgmjIvjmpNnG/DN0A4Rsg2gwtpNM/Joqo7
XbbVXTekQekN3qVoTxDeUGeSLX74TVL+femy6lzONTNq0PPXuYtw9bjAWaPexhqlWR95GeIEXP5g
EiSCA6Pdf38MUcqWKMZsTTy2JL4+JAvDKG9eSXNFEb0j95n4eB3cpQle+rBixIAWJdsXtyJ0Xcvs
/rXOFOKFDLnMmgHokfFNUxbZO6AmuMvpSVRN/prCYTyNGGeu5K1eMAlODLY1Fipyrk+5Mx0az06v
GjTRgxpMIC5Inmn3bYNnAlIaNKEbUqt70+3S+8ectp0wME2i4BGgy/GylQU+5qGVMZEz3WeN88Ow
wtp5FiyaSS81lATcadRb9tOGSrT04UmmRX1f1fPh/9Jsfr/8fSFaCzP6kmN6SDMvnKM3TbnGE12+
ejFmF5u3iO6rSi9JRJrGfe7iXgZsap6s8l6p6duCpnNxx3nYy64vyJzov4Rg15ORJcfOsDKNm2V4
Ljxn2DwqlPKybw5GWy1na7LTG2Puw0JaDx1P1IdsdsyQv687WsM0PKEM9DdgV2558e3vS7aU6r+v
ShLmK4HtwOn01JdZk3zizUJXytl6LcxUP4/93FGcm/FDzgSR7fhfGL3yWxB/QiuR5E8OssTQ0cUY
bqTO4+85bEi3OJNeNfqtyK1DifmbfPX4Lm5H+4rbM35Awf8zI165m1Tv7WMPyDACvovsOKGFNzr0
E5IIa68IieBiAD6PKF7JIQ1/D4dpOxXWiQ+R1Tv5ZmSrCAbsuDO2dIg2C0YQVGdwAehL0/bVKG1E
TB4FPXio5D3awh0b1UwhEdnJu0zcDzuvioPdQeSx66W7xEXdXUhl6i6KpN4IT8BDTLvPrrr+kFL1
IXJ76+BJtIfdAkUkc9kjwvIR6BXN4vr7YkrrTUMde/n9Dh8Rt3NMsjZH33//Ai6GNXS1LxK52aTy
1L7T6nDqZXdvRXl37ySae4wy6wfA0Vkrqq+iVgDGcI+/9ASKwkAYr60Ww63nP7loWPB3bpvOVAcM
hqZamJ/CYqMgc/3bjhHQl0mGiL2x5gcrq9e7cWEzI7zqj62Wdkcw3rhvUutfbnjEG48sFAN7Rt0R
9TmVrmydAC+Yum3riAk7S7tDx/OdWa55V4tR3Jbbi5Exq/J/v7cA+B2w6Jn/fesVxLOw13QQZcBI
GVcSrVyatPNob6YrWV8xpaVocBoClqGew390UexYQj3NODGeDITQ8LM81m+bKXlcjOTy+6+Mg8xv
EgeVCpdD5bwxO32rXKP7rNzqudIvsKO0W8cc1JNpNfrRlFoeeDJyfBOh0Z7sxDj4PeXQTKCnaA9e
jY65VlejL/OjiZzmmEDJBtdgZiDcHiaVLxcG5VPP2GTqbv77cprHQ6bPJp5Ihf5syPTXQi4Aq1Q3
7+C8akDYdW1fFmiK69zWiYp2OWk5NzOTEqsUWeh18spiIsUFxu6wJNf4rfOIoslzVseJne6p95yn
hTHNHeq/Wy9q65Dz2gpiIxse7Dk9T4InwthPx3y0q31WaWpvig+RtsMd6UB2d+fwzNm5dfuZ9kDO
tZU8q8Z1hxs14ZkjhXdlQTScpDe/ml5THrMcg7Vu5C8IQrRJe4DnCvyvXFZGsQNqPxrOPRgweI/c
fg/DoL9qnc18t2eDvUhiMSB4NeeClf6kUxJXk/FjQerZK8cUF9Tw4pKz7uh0q7gbtbnw05XKJEvb
kwGr2Hc0Rw+reCAWb3shMu8yqgSw4AYDNtDIHZYxfdfzlqccWjimt8z9qR/1S1kzWBfsKjVl7XOs
TwFH00+LsyZcp+Q+tTMeILZ9v5oN22cDVPooXL/L82jfCtTpBkSSx8UtQ1OA2nKmOTSB/aZok28z
afHRcc6ZqHOnQU9f2qw/TsjiPwianAJNSHR4rHnljBZxSvpoj7O6vsUjIE5AxYGVrjXpO+NUs9ZZ
smc1baO0XLfvygGdrabNbyWjkc/SMv77YvsTrWIImsRYNTD26YcVDeARdZf3nKv5OmA/Q6yOVrIn
bQs4Cs48Obqx3xWG8eI5/A5NFj0hkj8s7wRvw+9MSv3S0U0HTl0v77MlgNG6FinLKNF/I2raVL4N
MaMBugCSGcx6DtekBTnXZIAi9O0m7nP76Tdl3dLPoN+1a9bJVwvb2P/4Oq/duJk1iz4RgSpm3nY3
O7dysm4IybaYc7EYnn4WPRgcYAaYi2P8DseQ1WTVF/Zemw7Se7bcFLJZxi6ilG3zgE3vV58x+0x1
/KJcU903Ch8cT+Hzvx9wqzyOuWFf4DX56AtjBNn/q3j8V0H++zUkkx6Cg7+tls0jbk7ciGle/s61
f3TzNN+rblR7a6JvdZ30LVmVxYHku8wlEl1TJT14hybQiX8JO5rj4i4X6hsaMx/riiz490M0s2cn
JWJraWskKrRz95lNExTMrfNgQOAJg9q8SOkll2729DF2s45ITrQE7VKq47weWdKohhvnn4OBAaSo
uo6Dpg9hj3aXxIm8BWh0Irgxn0S2HZOOjyVk59Ifi76adykC9M9WypNb5MFr2WfLqRrS78qpSXzj
FhZay3vTN1heJwwwMrLZ8cAGh3laWH9VpggLdyB6zgdujXg3JqmXyrIxkuk+gyXAy0aKUDYwA3TR
xz8AeVB3/kikaiypBEtkRyclGLWaw6xohDD5zF1DCbbCkHKeP02U3bE0UM72tahvqmvrm9O2e2G3
8/nfz2QOB10U+W1unxnReA8ZWTKPhmc8T4i3zTQAGifBfgLclw8dyV5hkA/url1/+u/XAs2VMerV
lDyvvK2iaeVlyBT/Sbvy1ZhzdSC9B2XB+kPtuvV55CtIEr+99ureSFqKO9QYl3lQEtWTI9Gy+tMl
aFjAtrCziDkbrBOaIZ79Jpp6YOVz9c63h314PX+mWeLwlhbVKdIjy1CXZfLoru4wt3YQwSrvJXPH
a81E75PGx0RPoZmtFEiFAH/Ft1Tk2bjx12BaDwJZ2Y/pr6rDXSFkhVhTlAclR//YmW7/3AhQithc
zZ3TIBAyar+8po19nvDcsZP0r2pxc4/wWSvZp/2EmaYay/ulv0Q4J98swJ0YKebP3sLcFTfufEqc
yX50m+A1xbYKeWAJMDMP7t17GUCKjaTD4nFx3PHGzPhuJtwW8aU7FkfSGf+iSKz2gxWbFwxtHwiR
kGyQkrxHxEa7qlOGX/0CqtiO2lM/YBUHJ4+TVVqmuy+du2CIl7924bD9nuL0ju+KYj3eiiMW2IfK
s+ObbKNqv0SyCmt0GXvCor0LAOqEUU2wMP3nm28ptvXBbA33ORupe09nT/Y4DF91E93JOW8+Ham5
yH1y5ia7ADlSzPO1ihhNRL5jHuIZAUuiGnGI4Zbs65Ewgn//BZ1HEyS0vGBDG891y7jTc0G8ditX
sV/M8Vp2H/9CqVpGgEfH1T9xltv/PQv49+t6FM4hSVw8zzOIb6tGziRq9tI8Q0t8Q+VT9Rj1/ue3
jFEHoQCZgrPdM882Qrx/ZBRjPWH+/ZeVWvoAieGtB4l/+c8PiybK+z8/7XOHJnKA3vPfv5aijmqC
tt/8G1P8+9L+faXuuiZJyDjc/fuNIaUYlHLOLmMbXYhg0p/S4pzKMVix7MnTA8EKySXq1HwdXEiO
AjcPCqj5cSmi6ZGk913dDjDBlW7S7fJVt6p9jE1+f7IcvpVGuf33B51kJLIRR9Le8cz87AOh21rJ
Q8ui/kqoX3NNKw9R3H9+XqIAJH75Hjj+9CV9D+9C2/WPKmC6Oem+QZmLAmtJlhAc3x8h7ZckxX6r
uUb3qTmefNv+hU4Gs76NNsUXwttmNtZ4K9vzOHNKB6DEydVJ9wwPToZrPWfToxPHj4OZ6JfemD7h
E3NbRKgESZDiQrt5TvDBut04JFOoGs++BRB6D0CN/K1t7gbW1VsCS4xjWUzyZTY1vjcWyG1po4wD
J7sfG9IQNIt7UhJoy/JqOUkwzBffrj/HaoIbRd9xjJVCUO52cjPF6ruOivGpygaHULriJED5htvS
QFCNcifFx2MMF1FTLZJCUGzI+4iuFlyxawCOWiMmv3CjR9D74iOG27fIQ2oCP8TZERN9TMeRkIQu
fmh6rOKNTIydydwvaYfl0mCsK0W6H1pElYJ40U3nJX1oN/596y5AZGqI/t7y7jusAx2L/WDWnRmz
/ViChbZdqGnjqPitKQvJmT/tZjWgofQUcS7xtOLBiQ4O+JYoewow4HjWDoTSVjGP22J8NbcAj1W3
p7pBip7gLTdYaGfFuUjSmhEYZq6kqh8GWV6SnillaZZ92JgERcb5tzf0DxColZEF9zE03BSH8KPo
y5sK9M13Wm+rXWZWXGH4IYz61DJ8ACSAVgmaeDfj2EeWrlFtifF1WFcodo8MyKSO2vXF2FyzxTmz
PV02MQLBtVnfinYeX2gcH0jHIZUgJaVzFuMziW0BO4IUM48RCHWcqD7i6epkqJiwoPoXoskIiTQY
pXWFCpfORt43FNYtT9+7unwDr8xcQqBOa4UT9qm4Vm4cP7Uti92K7Q3jpAtz6Pshwi9QS5+UwJLr
HJcMdMfZDjm616fT2kSJIt3VJZ2OLkaEbS3/ts7BdZCSTb2yrnVZnZa2YqUN7yr0RPPQl0iijVjd
or77Xffpl4G9ETD2WB2dxCEpgZEBguUJNH3nfpPWhVmBHJpQz2OH/ywzd3m6RwHc0tiUv+MluBDs
g6IfXSRqyAhbQ4IsoMx5GhfTh2H74+r5Lxc8IwPT+dt8taX/MTElwwvF7L2b3VshxnSXR8ioML9y
G9kLZq02oyV2+SrFrziGnoFT4GFgYYJ2vvwE/Tmj8BzDiTQk1qEdsSwIjE4IVkKjHf60g2geWZ7y
F87zBeXHljLJxwzQsidql/68PkGVkZ2NtvNOQ4F6syIkr+P1R20bO+AWSPbT8NYTvNsD6xLZQtLM
5YxmHFHI6lR+9UfzccoJTpvT9peuZlDQEuiIrSLyjCMklNGwr0zfv4OdyO5xcPF0mcHebMTvQDHS
YDVMfzUWUDVzfcR6X+7XmJChk3cJH2RolEm29YGK4LaApzA4/VfegiNExo7mZXnvzPrQE0A7lm+6
coojOsMAkVFjh8TaPTsjCd1lFt/luoWoogmB6G1W5F7OKpB56g6CPOeifpZmZG2Nkfj4aPqw1XAJ
dHkYu/qke9ILKlVKNCC6A4aPMTVCQ5AFqL+EP87wCAzjMT7ZKilJzso4dPW03Fwn+YmwS52RTFU7
ElcB9oxVqBNhnXKBvIOmLWRAZ+3jcWUXK2y9hfWSTIvBftTdmySzI0Yyh9CdNOZXQZOfOvvGDm5a
GwcC69jUqTFlMBQ9tCSMrK4fB9kbGxO61bvZfzEiquJnSBs41oMe51/wNo+QjeMKrxeI560bDJ+B
oD3rg4vt2uoY9xiAa3bgvNlc4mT2oBN1wezHy1nGyakYkRZICXdiIoxpO3WVABiQoFCaUXg7gXPx
o/EL0UyOetd+bKxmG49xwK4J8Dm2C9RRvo42kfLvi85Iw6Ls6VyxBQzIr+bJRCZltdmxMMH9swzP
VpUXAkB8yxmyAY4xTgyqSzcFWVvyQBDQGfOSQPoP5lhdlHJuMxDXmzlo8NoyjM3hbc0Xy4EHbF27
ARPR1ndRPto76TnT3qzMCr5TiuNxTXzRNbshwi1weo9sct1C0SGzuNtyXODxoJ5AW4lXbkCh5MYg
oHXTXlnefahZkxcSGXtDNV8+u5i24qxb78RdzojbwG3KHruLkfiNNM+/yjx7zBN8aMPiG9QE38p2
WeA0hAJ7zfAdjSivycW5sDU/zGP/bPnp2TbicqcdklpndcZpiqJ0ZvIMIyS4BN3wkpfeRz0TGmjq
l4aYWaQuDkqiwmNNpJpHf1nMcDHYRumy+SmiIswyIwpzqU0Oul1rzLgNyRzbMhI6lhXEAZbF1HTz
uhyhzalT716NnsY92Yq9n686iswF6mBK+eAgj93YGFXI8WFpmk17zzFxMdjZIaglPliOZZp7g1sJ
p2cc0wxUbWi2UQH2/c9socQhb+lOV4b/JD2TDTy2j3oR/Mx9KDl5d4SjWJcAijESEUz9+DL3szMj
hKNgrgJ6nA5Ra6lYqdoo6pHnd1bYuPF7kaChjf3X1KAqnZid8ZoQLFnFfCiUY/3EtrROjM+uoJzM
ApzBdm79TR3mTndNMkW37EKpS2h5kiD+hnrL9ffUtx0dbYpnonRC4GGIwGC1CgYyLALQm6ekmyII
ToYwle0pr8eYd5GUCZ/UncEY32un7d57s3opBvs5GQzW2RrAb2VYeEbj+6SUCzfZfBkqFMxOxg7d
n9WtssvmRj3q4GMM+pOBncrAtohWd12WflukkaK3QskZc9FT8tffjViax1Zi0FOZhvkRp6wAKgaZ
RVWGeu2PrUjBV3D9UEn08Y45fQepfMqVutNOL8lWnD47WMdDHlhHL5Gf7rMJFu2BfANUDy4sI3pS
bh75uCA333mt82jkZCqXBDOUDYgKBlfNkpMywTPVd2loMTrbFpGzOuqxVyaDeIDNcmy+lNsZ91zG
uC8dWADJsmGjR1vQdO4B1TnKtweQriZYfdzSc/TWqPEyt559hhPdbkvZ/+ZV+qPzj9xXXVgYAI7j
EYACzOu7AhEnVjno/XrgZehxAJsMe8u6Y2udh0vgFTuJtnln+4PgLZwcXGtkWozBj1kZ72WP97+z
+3k72dGKfWIdpB1GtHgdg91gDthp+v5KoOCw69xBY5bTP5rT4FKgZWosDUBArDz5GD270aOwIkCr
VuZhqcTz6HBMuVHkrzAgL0wxxePnp16z/A7vjdxaObIylNnWwUCYF7gTimQIYyjSqn2dV/alsbMv
aXB9gu1ZZloUW3woE8xFZt9HWfKGI5pQ3RXOI+yeUNP8yNGPkMxlKWRjVjMcjF6kRJUBOEmSIxli
SoyB49Yu4m6fzm6KEio5zwH3qsIYsaX5/d0sPtKLjg1z6ptfyAXlRlfDvZgTDwMWCEEXAngxhn7G
LtIQaIMn/TQWvJluOZO6kTg+7II0eA2cLTcVUW6gB5rkSxcOUuZMv41RcazKejoVtf70e7XtoPnG
rHS2tFctXwia86i0T0h/CKicgOMhE//VDL8gRa7GSf7N3hIxEdHmperhE3VmgzANcSfYtIVzmHTH
Ui/RiYCvZ/QviO7SgEQq40dVS73PUtK7B6jXUYbgo8n8X7NLBJpNQGKUrCpaUsPmvDh1VnGvg/6H
4e5rwumJGTGK9u2la2rj2rqgJ4rmF7Dso3aWY6AJJWTELLdlQ+UhpifdLGrfl/W5SMsZ02N6gCUt
91gASux7CEVy9EBe4n6lqAx3RZQw+NCvwwKetImtDk0Cs40hTpzrgog1bjosMF0B43iuv4groBvE
7j/CQGnIL2xeF2T51YwwcSZQpDoZrS8Ptleb+ETq99mTjy2eEY228qKW/AP2nqTzYJEZzEu3MVuH
j1LWeOTwzjGlX3bm52Lz2vQuomQ/5zNK/Fuvq/vWcLGyuM0rNcw+MhSbN8/nteWTIzTuFXLWuPL6
vtAJmE92qr9jAwev8JBRphYHOCfkqdCkbRp21O/EWhObTmM9epX/y+9LlIn9fVoqxvelig614bHD
KMSnO/0RzJUz6b5nEvurFfjfXd3swO7+Y1u9jO2wamXjF1+O6oTbkOXBiCWMXExehT7sNS2qQbS6
L+ZnAAobYLcPEXftNltVh6Mics6Nnx0cxMi5AAnKHBE1nUqjkCiSmZ3tRmskKYaiufCgntgxOtdO
d4eh4AVcZvwOSE/xFGY4SRTGJR0nSLeV90P0+XkeiuehMbGy9M7dgLpAMlXEAh2DiQPyDXjHvboX
vl/7gW3TJuOSA4FBd2g41PgBSl+zHrDO1/ZeS5qYIa/bMHaaEC/5s+HjsMNexvYdRV/HbJbKTcAn
kEiYTMIv3TpFgsXs0M30uPNLJP8YfssA6ogRYWUdpwvWlR2f/q80gD9D3NWXMbSHKIYu6GFIY7Hw
ylIw9EoaOp2ioG6WbzpctYmihf9/V5xdBr3DLuYD2fro9AkiFU76NSp8J3l6TvruU7X0K57RI0ot
8t8QfvxNA3GuaZO7QF15uQ/eUP8yB5xbbFEf0jXIsZD0igq17LDslw6RO7uK73Jqz3E+XHt7UJup
1zcoGNTIZvu8GHZoGzXacanfY9womzmLftJlOuYJZ5Nv8rDgM4YuvvG85n0M7FtkUrAn0uagnK6D
tuO9Pfbr2fzbS9JQN9fFeBYdoyLCyijqEZVP+VMzBtfCis6LBtbpDPVL73hvZY/YZ5koXdevui3U
qwsQoWSclP5mPE4s4mxCfTLqt2airWntV2NQeA5rxiWmGA8y0D2bDn0AHcLKKCZHlL5WTew/fLN6
SuZ53HE/nKGEh619CqiTYj7dnUDEcJzV8ibLrtoL7km8e1b5OLOv480Pm5aEt3k9QCDDZJQK9sbq
BHnEKBL2Dc56mHYw2ESBta5yXo0E5ycjtE2gTHjenNjXAaylVcE19ARV2twymSxXT1iBtfNmG0pt
KG27rYobBs9e8zAFaFHbdvhqEuOdqUC7j+pJsHO1/rjeC4p9gAMDnxLGCxmup0UFewx0eNxtCYmh
4wE7gEo3sfsj49R79ER/Vr1NDFFiX1kOaDwDiSNRrCH1hol4AiNjN7lvyzC8oO8AmOZVL54sr0US
3cct95Envq3kx4v7bDd0DM+TMrnLWQMDIflgez1uy+xuNIcrHItXSxibZZzcrenxOmE4WuczwW+y
rPNN1uF363AXw601WVD60OfYyZGBzWMv00cLDxCzhfHgz+LbdtXLhNthoTfJmBkbdv2UxLBT8iRB
tVtB2BBd+e0bfXAcCZ3lJJTfRspqJmfjvHNm/qXBaP9hDNNsIgsXUZQRw1vSOHrsaXiUAr4N9ch9
QwVaGU9JxSWIRqcOLdqBjZQL6XwpZkS9LZVBlNQYfZgCh0LcYZhpPIdQtqC6p248F5W+6dY+GuRQ
J0Vw8j1m5834q+zEvYlMcodc8g6cxYNFHBqTpRc7wBmXwhGhXa7CxtFYHV2D2lDCATR9AuI06JBt
77KkdCukWsoy939MWIyhb0GFaQuUy8PstAfKTHNBfuLJ7i51QYp58XCcC6p3asgZL3MTbOX8uSJm
LJfZtDuhZKR4fFni6g9GFYajGaGIrBopcNjvKwBdNqwvirHir7M4X7JQLzR1sBjGbAe39Bp1PQZj
AyePS/MX51EHIYSn3mBMuylLXjMBbmnuI+eObFVds78AsNZIi+++ZzAz8w648wK8HQ+FMH6W6imH
YHkYbcTF/pgyT1V0eY2RPWZICGZfMSRw9aZ1ZhJQK+vBa6rfLAuanaOT5xj5YgyYnEMoDdWSxJvA
j61TD2cl6713ouc+G/R7MwvNXemZNzmzbB5Q2Yy3FMvuOAISgq8UhF0N+sZHpiQm9MApdmwQcxAh
5yai4kle+sCxSenjRay1RzXjPpmmk4TkFOFW8NO3NKqIWasJ+gxS+KBi9JgmtvdpQCySFZdzmC88
kAVxHmOEo2MGQFK1xm82oA1//dFInGMVqOTWOiUfScR9nEbjDpoeG5u52NpjFE4L7xwFw2kJYvZJ
hs/OMB/eRVnHV9RUIKyoXiANypX340ymvWlZlXee8eCiPDgjs17RlD2n+JAGWyt4S5lIheBMSA5c
eT1t8CvpkN3SODDKnpy/qPiXjcftuuNt36Mw2opFNHujafqtuzDsXAKM5ZptEsAJyR/tgi9boI5I
6wfY62QQeyimgdtCtMS+F3LGw8tBdFpEZQoHjbseH9bRlPrY4kLa5l6EyVpcF998qoAmbGLywxM0
FXzZHqGlsaXXOIINWYkgGFKKZsQ+HH2kXd2cfnwvLQr5oUTzjhkEU3bOLGBO13xTP/iD6AksTNtd
6Earc1nPLwz+Gmai5hX07q+G8KgOjUEjZ/1Qd8Z5lLeWd6fofWerFgHbbn1d+yGYzmKwQkcO3DdD
8haLc2Sr13Hi6e+Kdn167xKzfHMSMGmq9zrkyAJ25Zq1jMeHgEKcSSHF11utRgGHdt477vIR2yaT
BTfa68F58mSMto/0C12CAvWFPi+GuBh+d1cZ2tkEgv1xNtNyCabU6Yglg0hSritHENCTPJSu+I40
PTXH1ZlXAC2oPdzkUD+ZwqyvpY6P9OblhhEAsWjZl2O1bMYMtWJxHrEnNOtXqxh0nnOkCqEKYsHD
6u1qFnJ38I8TzM3Gd1dR2wR+iBgp4MJNN1MnAWPBMnXm19Hz1Qk/QoRKbZtBg9n1JkUeqdoc1G5m
75zBubm4C4Br1syR3Zfu1ciq1c/jT8Cry6sYUAIZg+ZRi6ewCxy2uxPIc6KIV9NXccwKtV//1/X5
Xdb65i3HpL9b8hztMTIVzO3mI+IwwgDz6ZOYBIf94x4EWFgl9kQpybttOiwqJ4aWjEw4T3OnCEfV
MXIxIHe1Pc1JlO/p3Q7oaR+cxfipCGCvyZjecdlk+O+8dYmQXEr/l6qM9NT1IL9A+WxMI4YO6qGw
t5Lghho+YbHMJ81IdG+6+CSEW2H5LAXfOV9Uj4utk63w/YUKFj93kzCM8OKWpntAz46hwtpr8pVI
Ab2b8Uk5lWhAi/XvNWz5MEpXaZFxVsq7mNMUxh3/SCGwIGTSWM5tb6EvNQ8+EZuPvk+72KaUWBl3
/ZftWPdTPNDk6kdw1N0psfyLsVa9gNGXvcZivjHU+BBMaREuvX3EizTcpTxaWctkXStI3rFITtKW
P/OCvEY6ejsZQnGrNtdYKIZELjThgEmDqbZ5Hf9xezeCgQcyxeZ939Wq+0YOwnAuY4G1XGzbd84D
Vmo/rh5kYL2vQGkCnmzJrWPZ3rRVdwkRU1uHHw6Lkkfd52+9H4sPKsAYD0b00LnmcEcbP16rgMq8
6PI3lrrilvuTfw5WgJA9PltO81WO2D+JlodU4yAN6O9hCLPtEGAvSYmLr/bwYRbSuNpJewMY7R6y
PmGr0DQc3mYeipwjOJhxYXgLlrE8RTqTwV2fP2rN8ibpiWfKUPbuZMOWvbLqW/UklMpPVa53ip0O
nS3YIVSzy2GazToUBHVxrmyTmOCdfgLKAMWTlPTur1XpClvJmKwsJRyTEP1CXwQvKayTvi25g2yj
OwpiOVNUJWEwUtlp2yZ93D6kthfs24kQbsaOzVw79wWkjmfeLcCx/UdHyvFjwcBUhiZKyaD+O3Hs
m4LRhSMlm8CR/mAwBoSR1cT5GrFGbmOHTSioAZC73/nQvjU6uFn622vEXY/ZOZ7b8sMF3UY7NtK/
EqjOnrtdvqyYyYKd7kEqzVtT6YlxiD6bMIQvufOWKDc7O3HtbluwK1uFv2zKmIiAdy1wiALymGFE
zVhjFKMmv5Fh2nfhNHOMiDn2djJJHp0sewZD7h46F6HnhCGiUAw0vRhvddt17+7YJzu+ndSdeXMx
2lXb2lz6LLGfxxguwuqssUUWEnL2Y1DLuTR1oblce7ZDh9r07usuuBtjBsJSz9Yl1fZyAmjCfBi0
DdSFGFSZ6l4mZVN/qjw7jPfBYlUnXde/xkKEUo7mHRZmcyf+oS4dajsNngWj0o7jChQsnqZD0+Ms
icv2IQ+G+g1K5We8kxbgTNogBLAMmeNm4WYYXhMvwGbIE0Wf/e3GcKfU2lwnHJWJJE3HNZObBHC+
Vd64Nc/kYdFczCDCXEwcih0/Krz0PnUoHJxOkoGc1n9z1/uM2uwhl3W1n1lGwFFtXySTN0QORKAG
ySkW7NioAWh7LBO8SxAaVOzMZaYzCxK3e/GiFSowY1OAAABdpkeSP+8cNdu41gFbGGa+n+zuxS3+
+u1o3zNXG5BZpkvBPYgA8DYK/wHh7NWx0nbfV38aETj7flilNBwlJWUeRj5OM6eu2aYUDXPg6CEb
1ecUy9fKcRlB0voWuXc18KPFAE3bnn3pFDOqph4CEcmOgrNx5/SfSFZwiKPG342j/jMA8wnNsnhD
aDuB/eH1MnX+upACBSVvGxW4PKemOLb1qPGyUjHHc3FUQ3Gfub4Iu2aVWiErAfE85BwoVs93KEW3
QnXc7EWVnUbwUqXTR7hj3JdmHHbs9z9pRH7HAyXs0rtqL8z50PUk1HcTvAmLvYWnnLupT8FJTO/2
qm/s2+B35NZ/7VVs4dnQaztmIKITmtEObArqnx9COJ/1UmFMZ7zSFPCn4eGkEAJ/0OljFVzTmyW3
oyeMPTHZoWvbD0Sm1aJND45Nie43nyXaqi0kp4aXZi6bL3Tyv5Gs7rsZFKngHys66W/MakQjafgv
ky1/ldr4I1v7nAaOuunpUDXxk+dNR/70vUHXsauiDAaamU4hOt1bA/+dp8Yx4EawuIil8QJyJtgu
xrT3O0wqoybLrRF7LDpXNCgYnVlwoXEnddaGyKxRIliq+inHdeyjkAr41k+krT9avHbw5jTLj73b
gfZO+oAA5xGzd2fIP0GOgFb4aPNba5l2xSLGU4YYIPiblU/4Ej5zq+gZ71zqkSWtX8zZscUoyBQJ
FNhEc2BT403CvQG+1Yhd2245Q7IQrHnI4ajyj6hwGTVxZG8A5PxMBhJeqxzzLZL2Fy8VHzarFwQP
9r1bZFzebMmzBJQptpSE/Ih5OoCE2dTxFv3MfbLGmTc/tXeEi53uZZf/Jq+RlXI7IKVYvC4MlNOy
AKTB9qHoMxxPiKi2gKLn9MADVGnDtdFXVPOryMVFo2FeGMwfkgBLmgmUJUbejagu/cPS64I9FIu8
IYztaPi/W/KpAGjiM4sVv0KpCfblWcLpaCboQ92wjnRtwnvLkfo0ee9c/4l4iP0y+8nJVM19hcJE
8+e23hqdHgMscOuWNzBLPrn3Jx7CBXkIPTo0wJHDIAOM5gdvQIT7a5RwgstORvsosB9kS5Fhdvpi
BoQw+Gl7v2AV2acjQrgAa71rNDuhE45fEmmswvsSziOq1nPpTe9zipyvxnqxSVmtsDdvOxDZaD8O
idfu4jgDOuhCpUBODYwyh/S3LsIGb/XGkZZo+tkFy7Gqsh+OU806OHQUz0A2jNYhsbGaVilwrb6g
sbdwPw/JsnNGyNURjRA0/lUHp797wLUVDhmu8eiTmOf26KERNkkYOut4R/sfhErxJboaK0xk/RQi
Jgugnd+MgW9ii3QcwNBrICf8rXVXsQOq+Qv9+ajG/MErKBs1ihOC3pEkxixtUXTvYqPxrvNUHL3h
2MggZzdgbfomB6+UDyKk04uRQ8hfaEixEKZK7fKCUKuEKJ5LHdkPLkqhdMQVpCzrT9Qw4cLPe7Nk
ZBzHBf+Z5ZVi583V+MgYS3X1xUdD6Gbmn5w97hDHR6Y2ZE8zgTzNFuRC9jvnIJbO1vISh76g5t8k
n6OsuBsaFLMNX3slZ8REg/Vp2e3jPIxmWOEpfViI/YOZcUoqazkXiyNCe4Y6h/taSfHSRPFAuZ6M
+3lqv9q4L48p8kK35TmnrP62InIKxKrV76t7VrbteUnrrwCQMe706uAnwV9s8x8LuNMss37PwpqP
3gxLSfIcjDr3WQEsO+nOj52pQYcxIqhbJ7/0TnmK7npR+I/muFzGzolvDtauEKNrseuaYrg0jfME
H7p/slfIz+x1XIeLZkw+umvLjLiAovNaOwGsH2nbe19WZiikqC5dTdaagXGwqjhJ8B6Uh9qxncNE
mdKUxnaJ0bAs4OD2TbJ65SmeDlOL4zvwx2U39trZNaYR0E/3F8esCBvHxRwaPO4by1grJvu8Iu3I
dTAvgHyBTWB23KoUTb4ShDH7HFsIj6u7sccH2J/5vgVbwzD5fWZhW4o6JPaWPpal88ypzwaeHYdj
d+JUoV7e+K6EngfOK4/YU9VVem4tWjCB4GtjwwAdEvOz44sMtWCIa8hUXqSBzspccueuQcscpY3e
LdSNfCZ3Sd5HFzfN37J+OmdlzsCpBAkL2IFojfSl8FkcTln5DclsP2l9yOfyKUWy7ifGMSiYRQzO
VN/7LXSlINmOLq82jCmc1ME474GsgQWemGFXNnwXd/rpC/uWdXC2NbLBLqrSQxQVj2MNwk7wHuxk
6v+VcXMd7YS8c7s4OVb9VYMH3/pMqnHnsfz2UD+YSv72InMEmZUzDlH7VDYe0nBthtPggW9s4h8/
r56LhS1Zty7VLUodZwregiT9jhyicCyJui6YeCsqkZHvM6QoXThviG8AWJbxaUJcZyfO0ZgbEgMl
vYqBvgYj4ZHAAmBTOnM4KMSttzjaKLZBunSCobRLqBMOzOsYz8+jneISSr6CGM3ukpcwNZMwITDp
4FHAE2Tn7iJUt8qViPFn3z2POa7xXk43UbcXSImoc9CnDqyM//8ILfv/RMQR0eh5eCXXIEJCwP5X
VDpTGW38W5RXVFMvAc/xbAfL14zSeoMt/lKTdHQnMje4sKvqQrm4X5QJ+jjz8j/ShjyrRtYfykCp
lJs+S+lVZkXyzcWGL8NtghnFUIzvjUbwlqfPTmeIJ7C0LmdyV98sYQOkIkoEs3+FjLRkbDzn9kMV
M6+taohB0FvenMyq2eQgzW4QMG6Saro37KHa1kK2RzZa/8XYmS1HjlzZ9ldk9XyhBtzhGK619EDG
yBhIBud8gTGTLMzzjK+/C2C1VJkyq77WbSEGyWSREYD78XP2Xru+Lez1VzZs2GCK8gXh2FfmGN/3
Hoq40h3tk4c3cv3XL578j9g2W6fmtUF8S2Fa8teAaMmFjRpHQztnltYcrGOvvbx1b2qHYT2oH3D/
OsScqVqNRY3koZDuJkNKS4E53lQxiBLJQA8tnL+JtYCTGFl516IMd1UVE5jhQzTSQ3MfFYRzRANN
U1kjVLtu86JYlQCT7lVbYpg2hq2bmuZB5gkhwL3NXDX13Udn1FZoep37sh3KjQMg+3/JXzPc+er4
KW3UpoGi61KIOcjSMn+5etAsgmiRSHVJ88JRk1vGXe4Fh6jRghfF2Jt+oc9cL2UmX2CZea2S4LOv
B8RBIcd1PQlLWlcZxyQNMPIaNfXI2pSN5xh0Cy4gH1dVq9Cm0jtcIqQn+GIoVW8CImd2GOXr+8Di
QdTg38wcxEhMus2RyuJdVtn3uupfgTLPYMBarIaqL/HuMslpRfTUuwaavoYct7SxVq5et9tpzI3H
RjOszSxPXPto2K9MyeYqC5E/JJH/wKmdwx9NnqMMdIBSLH1XoV34N7CtEs4wwPg1iIpnq7+yS0I6
jPkftj0ssyJK9D2i/znBBhNPEdcw78DTpA2Qo9Fr9Fv6ydN+6BTFSJ711yXn5DmauWP6ADlwan16
1AXFX+qI73B/3VuFzNUlE+HkBeNNSvjDrjTIblZycFEC+99yM/hddJ2zGRxoWXWCyM6fCe+ZIL98
CWRNYjOGuNyBetE0A9udYZwrnVqsgtAEX2X2K+2W+MZSAkgdbSIIvLYNAf47d4MHzAfkQX4OFAMc
YK7fRyLBxo01M+gDGDj4DYzj8jBklnFMXf0yJnbwxi8HorxlVZX9k1cX1qpPYAEtAetl3nmHvHkn
kucsUEDtCP0Kt4xx3Hdgq5TkI3LVokKOMNUbUXBzrn1b6N9b0CXXZmmfJDGtZ6ZA6OFFfcuE3Fn1
gbpBTqcORjGhyLbq7C7oBBqf1vxu571NYc8sZpwHerTVP+Q4GNum04dVB53sfqp+QEw9cn2mhBZk
00kIv1i7JWIBcIKg3vIyuE87/SXMwxi2C3ijYBYtVHPpzHwPuiWkzJNjoXvTBwaYtawe46mcoZNF
TR8S+jjYkPJNZwmJo+Fczl7oaUQKHWuEKNJyuRKBLp6sGub8iOZ6NQUwF5Wc6j1Es+yu7oBGFziK
V5Ud6RxyO4VyH8OgZ/aMVvw+xg9Qxptl8fuvH8P/9T/zu6+7vP7nf/P8R16MFXVS88vTfz7mKf//
3/O/+df3/Pwv/nkKf1TgBX9v/vK7tp/5+T39rH/9pp9+Mv/1P3671Xvz/tOTOaWiGe/bz2q8fNZt
0iy/BX/H/J3/v1/82+fyUx7H4vMfv/3I26yZf5of5tlvf3xp//GP34QgJ/i//vzz//ji/Af847eH
H0H/+fH5n//k871u+Nfm3w1Ld2n0Gcq1ZgLgb3/rP+evGMbfdcc28Hs7UhoQKwgLZpdqgn/8Zrl/
10ko/u1vdd7Oz5X6u5TKxKfBj7H5H/Xb//w+P71v/34f/5a16R0Zuk39j9/krxmaoIhgS0pm6kRp
2pb+S2RqXcdDZxoa4pcKan0PGWcdGFl1nOpaYjbj+FdRF6Ay1/JVQ1LPXvVQQJPIUc++XZQbGjoj
JzwnvZscz9vnQQKeCJS0v1OFfSb+7EYhBnoSVZXc+wD6CRRgwgXu9ayEp4h5z2oKJLpi8NtKXGRi
uDEjsvtahqKrLgU29Kc35I8X4M9/8LIt/3nX0oWlaHlLRPmOZOP6ZdcyhpL0Coec5AaU0HHZWFwQ
7ORcOlir71oMPdi/6fYOQjZnPmO4IZ2vUjIbTfzsMhHnq+gFGU6OsC6Bo+cQcncFEw368mwm7+rR
22t5ckG45J8CJqcbv2PcbfkaUsGG4K5wVvBrLPSrTBw4m8u9sLsCi13sohAB5hjhq7nybXsrx4mu
FF985pgSxJFadRSRHP3gZ/316yKM/9zOpenaQprO/H+GlD8nwrpTXMajYKCsPLe4GbVkqzNzPncz
tAJRan2oMoYNhsuQYBi1jaOV04njJ0MNFturGvszgv+enoab27eEnhh0hcL0KRnpiDJtrd6duNrq
5uPyUi4PEj88LCJL20dVFD7Qiq6P2Nrf/v0dOiL5KxDa/k1fuFsrE90x7lxxpKidsbhm8W3w2HEs
UVzGITLOpG2spzTWz1qGEAjeiQIL/7kEapMPZ+4qDzxcF43lm2GnzxVE2/tWyuxW1Fx8w/x5x0NE
P03Elpacy6AyqJW44BFPzlmol2dJy8zpZgQcy/k50QYLkST1WSG6QzI/xOag7aRN1yMmp15SvPsq
PBR5lz2acels+kEUFPhhcist2htlnfrvLhloeVpqH84wfYClrp6UC1RXqDY8EGyVnY3GqVY60NC3
WPhkrVreB425FzUE/bMflpJZuN3vmiHZeOREAe/JXtt2pNRwq/Ds69ge3KE8t054W4TjOjV9RhK2
/AZNgghEy92FdsPmOWegY+m8a31u4Q6rDqcRK/1U7iNHY+iwtT7t7BkYJxmnbDqucPAY+jE37f6g
Q5q2Do3epe+e1Xlr+J31njxH+dQFBX+El763c5Kc2T5kYZrgMCe0zAzcPx6Wz1luwFjBmsJzkclL
VPvdYyer6LGxDf7LybQWFvC/tA8h2AF4PHWuB8VCQ2ADo2p86AKsTgpS6ccgH+cg0kwb/Q+Iku80
9IHi0lVcFbVIzp5bz2aJiFE+OJt7NI7MGtwUfHBGynqLYKLrCFwHbNHflO6kXgYYy3T9xu9Asqll
k5b4OMRtWMwda+caYX4I8+EQE8+zwRiidhi9u8dJ2M9RbLXfMTAgBdBS6x7jin4zwP1ZN6w2m7pw
ScWwQi7nWBnH0GOsOAXNOZ6abD/kzAzV0KF7saHA5rWlLjKXDTqBHMeJBcY1wglvblobHHidtA+m
MAjPozhSzdDdImNETlp/9mYUHEi7D4hB40GzkoRXZv6Q3G4+XL4eCyM4SLf//a/XFOvXJUVXaNJ1
uvjwItj1rF82F+5Xdxjo6yIzgWgBEUQrOI+VCBz9djybgaM9T5zY0iExuRBFtjUgXVzI6Cw3Gvl7
KSFZmFJ54SpkEYB7FLhXwLc5OJ95XEMKXQx/aqh1waZFQg+Y9eDk9VZ0bdq0QQwzB/g5ec1Wediw
mjEbj6bd8PfXhjxK1cinKRj+eBoplNOe/aK3KB8bYZ/E/ADJs1wHbVwgAkHYSExSfsndsnxUuhKH
IWc8jahleqxoDt0HGAqWZ17X6Y9aaq9JvS3vSVbUHzvonjTSK8g189Ng9OQqmMD9ubMiOZ6EfOkF
w59gktNpeVq/JGbZ7P76LVkOZT9tf4p3RNoOPS0lbXupB368E1DiUx0Y/ycYIsfOE9WurIoSGl2o
MLyXAQksoVI6g/480l5Ug5Ya+7J5CioremmjvQb07DkJnjTyFA6m9At4mItpNsZhyOtIKOxxcHVx
bttSnJePuvmpzBttRdAvC50PYiUvaqiu8EI4pHveCSt88+JPZ0Ozi+eYKujWk/IbQRLWM/SWwPXl
CR/27eLxb0XyFgz19yllzywsm74N9s6n2KYtiDb0r1+lZa/76VWyaIcI0xBzpaW7JuXYn4PkB19E
YB+4lyoHv5PRWeKpEXPUJZ2fa71iWbPcJN+VCJH4Rc10xcxlxRfDeu1UmFVz0m37Qj61rm0OnBLp
KQMONG9jJY1tn+LzptcZckTAGE+X1WGzYmbAZmgnGEan7hkYGMct3ezZMVEbErKsM8DcTSRn7eEe
DCcnJGDor/9q8R+3K556uhmWi5UBwqml//xXR4VuFzJDz0SqCb4qlcijLUmCGp0I/VOECb33iyeI
9M632h72gCCcp9KQ+s6Nw0vSxxCgJ9EcsfQ0x5p4p2MVVohwlufLQ6hbIdpCy3kpXeMzQwR7CcNa
3GhmWcyN1/h/KfaW3/jn99EmGV6ZwpK2+M+aBm7NAC/cZPMMUVHZjTs78MU+ygtaXVJIPIOY/tIs
8a5NMx133NC3XZfT4De9w78fis75FhWadigdiPgF8yEU/gmSl1BnqBxwuIzG4MTl2V2cMlyhUPTv
qonZLyLalgmZOZ7yJpxOiu0YuGPFZtZezGCctgkpOWDssmxrdcXrwv1ZjPtudvN1WaBpQrRXAC+3
Iueba2veygkbBa86v5Gj751SRTOFHOpsn2lV/sxRHxNh1qHxmCPzQhUenb4lLX0otRfSTk+TJusP
AnZfDG/4XxYX+j5cIT+/3g4WEyGlbbguh5Nf7hutGBLIiDPMXcPzkyc28O2hb2aCOsOdOnT6vZ7l
wyUcnENpd/IlYU/YEyVH9Ecr3ceWSfy6yUlDYT6XoH+tJM7aQR/2ftq+jFOnH42ZSlS4tbkne8a4
WsBFjiYeEfM/FU5s08mG4FjN5+jeV2uz8tfR7MyzXbylfWX1OyOM0SWoIASsD1/UrIpxJ+Z72o1F
tgoKElug6KOOMga670HU72sd+QixHXpGL2xbwn66HmL02C53NrjTYW3RI92HWOD2uluHu5Tp/l1P
R9mieD4sCJeMzhdc5w8QJDFMVlPcIByS+0ElP8h2mvYLLMxQFkHI9P0FbaZraybSLQ/djBThIib8
YzSz9ltuECNJr9GANul/12YeZglFFKEN2bEOyClmGngYO11zCPdJzFeJabsMI/lE7AQzrIhiWtNL
+GahNW0QeZdbcC3ob+ZXIZUCzKqLyadpiPwuXEJoANNUv2t1/RCkPQqUwSuLt1B5JJVW6qmN7Gbf
u4N55lj4UTeBtkc7k57dstukVvDqFcR/i4iGphZk441sUn5EAejiFGJ0Pc6EISd9qNuieBGmm5+F
n5Kk0nYjLp/URzimrLfYA0VZDCycUa4IJwr6eitNetJ+U+ASE2vLQdckcD8grXFnIFk83ZOQTnZA
50wYTN3qQrTSaz44KRgYYuX8ogM+FlvmI7iVQzl/PrNsmFTW2G8GEnQZ41ZYtUPdsK85G7c3juyL
Z9P02fN19E14NrwlN2REmPMyWEBbzNpqd5os60sciJVkfL9QAtOSyfsft7OB91lBPAPkr3+bQrI6
Qyn9C/M9vZkInZidxgrVjUF6Bdggi+yIoQhXRCoDuIl6SRZtlJsV/KbuTpSd+TR1TJUrHCGPYVDb
YK+njYplsQ/R7Z5B95HZprDKUhIwRo6adRq14Sxa6bZTTFK7mPe25amY7jw/pmqaL4LsX9/QZqBB
lD4+TjaKD79Omm0x37ltJvYVRbkDgeObqTBvMbWYWdomt2xSBfEhzoLkpiERBZl6ubcE8A02i1tH
xf0ZcTLvFEGVyWtiMquErBrdNqa2zWOEuXnosWyhrMWyRECGaceHwiamvM8lhn2sH9uFnmRQ9Vdt
MRFRnGX1jTuK9C7UhL4ipVFDPqlHP3Kr8U8LJIasAnvfBLa9W241zC44tPRSbL7QZ8wDc3Mc7uCt
Qbh3HUi13HOTgSSrYsXEaYM+e/mOoEiAjTtxWxH5hnhrnk7jS0m9M/uyd14+Io6SuBmQSytRGfu/
3qaVoeaN+M/LrGE5UklmNhZxgrYyf9moweAj/A4EQY7Lqx3EljyKvnK3OkZXQmim7jGZrPKEIXjs
npa+OY18onB8FjFvUF7Fvf2qI9WiEI9/dyG25yM22anrTjBAsrsiKR4IESUgSceLBCyAXWoYwZo0
uisPUU683oxHC+G1GMrruIfpTMygQKPX05OEpzNS6uxyM4Ta0Wicws3sqWrqJsQkgiFJVc3t1L98
/Spx6fM+t0xdB8d+SMoCOUQXq+vKcMvNNLD+erS7sVB31ivkLdCdovsehN1d6TYfmdeYRyI9Czhy
2jen4N61o/hsRD0Hbm+mocctrlcOStrUoAWgqHwSHKRWpSFQ1kkTdWc/vtZIa2vPtbYdOWWzbzyZ
NS0+/X54dmk0HQcowRtUWc0+1+HVfa2DTaSjfxxBXzA1JBkPxSY7H9KtosybS1qm1oYjJnZP4tWq
MA0vsTOKfQiWfq0nLdhBgtqW19tjTAe2Zriquzr5GNmrTl/LJAKA6yINUyKd4+mb6lJU9DhW1lOB
9wpiNurZtgvu/Q6jWGoU1nWdk+qXK7+5NW1h08CInoU/pLeO5v2Qtl+80PrUdkPm3DOhd8y94+T3
ZV3CMpxvavLMX+Ixn+O+eA8jFu5V1whxriTSlsyCtGzZwMxdPdyVwoww9w8/Ag4ad7U1fUgMwPu0
nbGerB6gPDWS6r+uIpTmr8t91iWcAFxcZx39NDT7/fVy2TTztdMIlDVffzbhfSRsih6r+KjHLxj6
S0BsAI38OeBNi5j9reA00XOZQZtDD26y9FHuGk3Hf7iqQGxXkbnPekbnJZQjpEORS/NDgXi1iu5A
lvI5Iygal2gyRWtSYqMrNMXvuSL3maFvhUs27MNdzA+fq4Bq8ifwhB3dnrIwz2p+qEpYxF9zx7EA
XZkICor5RlkeLM6SyPHmVS4vu3yfRZbgGhAhuIC6XnsigpgftsHO17sXLcK0mJHV8Jql0Xilgcm7
jrqq3JUTKzZlpn/CQ65vRTzeGqMjwQ00wZslq00QTekP6B+rivno0qr7ehAIuZgUbrAKz+uSLIlY
G4KzEKTnkU0OoiA3f/dBLzcRm9qEwkXaFZF8Fnlednu2rd45LBfxQMl7bPCA5wz685bEaiXspzhQ
xppONvaWoNnrtd3c1Q2gHGV+6kaTvZflRz3Z1qkw7A7iz3dkwPU3PwiDjZc2gFGIKoDf31ezA48A
hsjqahxRePOZle+AgKdrpMzy7GLrWAs/5/Kf4Q4BfYoNh+YrejHmqeB9PcPqIbinqblQBhydHn66
N8eF+AAJYn7te9pQQnG/VemI7a6equ2cnrKh0nt2o77bqbF4REncn1LbyteaBPuZEoZWUNi7RoWs
TjnIIqHBrIaysXflfKqrxvApGquPLg05HZq4llZFQsDPMm5MA8CQfZiptTvIlQ3k+UJZNqxHcFWY
3FyEE6XQ1ktPMuns+8nOLm1KALGdj8/kDMHpDEPcjO0PtjP6HC1macshGrADTpDb9fdKZ5Upsm9D
Wot9DKCcUX1Y3WZKafu0QU6Om9LhBTBrDYdn1uP4y42qW49Fc284ZvH2dYupqB7v1FzlZElCul4M
36l+XfaOqbbdXVWjKPnaSnpe9gi9L5oUB/VDr7cPyzqaxpwzUhtSGlPO62WpNLpnnDPDfog8574O
OTfmfSDPZcsVOJBPf9Nzl68n9A9LIdnqIImhLgbgYX3eJA1L0BCWb6MKTlqh6Q+TK8NdVJiPUdcZ
a1Y089n3Mip1e5tgzDsvdNq2e8zxIZsitT9GKEomgWybdCTSvfYZv6IZG25rWfYX6ag728zdVzdv
1CbgULgtPct5HX1xsvroukrRKhe5E+7lUNobQ9nlbZdLfgt2Dc9XOik/Nl0Rd8IWnGcp5a8ZPcI3
wjIbJuJYqlZ71nR9l3VBtaWJ3K183K1k6lZv0OD6TYwIcxN7cl2ZRNWHDJipzmhDpWUHUXCi9VhV
6sLL2h4b8QnLxb8bTbm1vOFH3Pj9WmtM+YJrhLg3lovroNDsa/z51uXr5extYEHNIPpLikDQMKdH
iq6HesiKF3rr2XXschyxg0k7tUZLZdWkWrkFdJKTcCfzfVErMJosAI73w0mwwsepkLdpkACJgKHi
O+yWldlp3/T8aDm+uKdmp/iyI+vZm4Lszh0r2uZ++OiSq904JvpEfyzkdVwx585Nml2hxMU9yDAD
JGKlzyQCr6dW6W/DhDc8LDvLO6QGqs/5qCJ9Wj95+4rcLw9WYT3VaxrEzlUk+voWV4K786Pms6ps
BEBleO3ATrrzJ+67f3+EjZEQDMv+pPQfTsL0jQ0g7e4QBOHvcxzwo2Zxe/rKQAIWaY+ikbh6Ao1V
fr5IhNPASZKddSNQUL3GTwx01UNexyQj9QV+59q7yZKQSdY45ld2F5QH1RLo+9UV0iLkDQb6UGSm
+Vwm1841eP+IzIoxzdaTD0kzy5wD3jLrOtU53mQtrtWlhsz/VUgaKUP7OmgDJrvzbug/52TXDNTC
sJJiGLx8NE3tZqhykKddQe0STiMKstg/xAP/na8dbV40y4J09fsigf3Rl9gg/cnM3A1Sf5e8cYdx
fhyADlfBB61n4FHzSlF4JDXAew1WlTd466JHuQODdA3xjYytwqzWdYm0JXY68xzhdr6OUngk5DgW
Kzd8lowVHsmxI8WalN0dkE/zrHvap4NHd9doztF05PhqYkVUpfWSC5zAHoaoGz0ESDIpaPOhsUoz
x0E5294gTZjOTaDqB1zDlYasptAVtmdDlld95BiH5SEP7ysFWiqG+3lUNgqyr9WOkCICGTFBHC17
io/xiFxEDgOR9OnGwrp7ldpaxjKlo2hoY6InPe0CUFbDzE03AwIgQERoMn0Texe4Ekz4MdhddSLU
np0ItoXldUg6IyPeVjHFHjhv+0xgb49ufKxuzLKqLphy71x/XY968kQ7Pzh7dHfNOCVvRjmoL0uZ
PjZa4++KLv3u6cjcoboHN/1U2q8xYbd1ZBzHiU+jbq4Olo5wJlFW9lzUt8tpKNZizrGW2mDqSmEK
RtjT56KxE7irQ50mR2N2b04YRyfi6DwQbDZHuYSDCjuFvcOyk5JMbWo3cRff1pSWJ4Yfw77rx8PQ
+vlpeSics+xKMAQ9drYutbh5Zt8SB6QKl+NuqfEQ5aGCMbUDrzJZlX6b8k6g5mLiWewrF2RTs5zP
RoWWwpplP5GyvlfIa3eNdMZzzjDmPOk1XQgaZqc8B/cDIRGeUIugRR/HH9Ms15gqvGMIc8g5Wqo+
QL2cuXpEMw2eAx6US4XMWbaE21cZPZJy58nyqAPLIlfPZYEMCMaFkxXJpXXVvg3GDdIryOmzqsjr
zStzgpevsdV8qTK6wD+04HP4QzSTcQsepq9bvYiN9oIwPXtEjV3YrfFo1rbx2IfFnQ5+10FndxfG
BXEoTS0OpmYRQucH1MZO1e84mEFeNjTyZStl36KtbVZUVpyuEgfPUhnQcXJsC+2K25inkcyPZc9z
LPXUxFOH+5XSGfbfcIz9/AZvNhQCpMv6tqoIKon46afCMl6XhtgSZ6Hmv4oY6ls/BNYr8Z/goqWK
ptsU9ng28puvhpRbPpt2Ej3E9Xy2cK36Uvf4nZsay4MVlNpmubqCetc6xXEUjIp1GUwPhU/ZlQ1T
v9fcZnogf5iyeErFVeDxFJUUvsAJPpdBLyDDb5jufO1oWW9+UWubPtAQkFHZMZiaP0yWDwfQ8TxP
811rDcBEMLGFAbTYAFf5MJTjV0ce516+dcnjMnLwqHRwGC4XSQBPQUsza4saI4CJElHzjzG+Srew
3xvbRmQcpPs+hzqzsWPHnG8GyqaqVRmxqJF/IywfSo9XcxKYu15dbT5bitjJa9mol94Y9IPbg46d
qeVhk0P1LDmhxPk0HA0Nx2MdDbPmnfcQQDIOCIeYIS0GDWbgsUoHplRBlYyXYGL2P3GF7rBeDBfd
Hvx7GMtXA6cXEoSKFBN50JCbFZTnHMIzdKGsfWpsiaK1lyEOGzTedU+QaZC1x7I007uyhGfjxsmh
CROWSEg4DxRI8OswgX29DgUk/uukMfZZRjmEAth8yQfvSa/BW8OUeNA1SVhK3KzKsFanhIVzO8wW
zDIR+blR8afJKB2s0tKBKaHdx6l7cmvrfUHkipzxslHTpTBMpGayaJ2HmQEX9pnx1nho8ttYDMTh
WPEVgfXy5Myauwpv7ymPS85Xgfbdd4PbGqX9I/3t9OD5w+1o0RReJ2lrX7WGxZvphhzvaEc/UGgW
q5A83Eero31eujoVbV/5RAHF0XoJsTDzOTUPZhZfJdOidHG4WROoCE2nBlChY7PwQ88EKDS+2gNL
YzXJHEE7yWq18MjN9VEXqxm/O0v3bNmbv5O/d+En6uBzZ+9/kFJbebRjfHNaF+jkVs7k9WdJe8Uu
TfwjMyhi1eJx5MiWr9PlELp8y/w0ThoSXqG+gEJgAmE5iXcAUebsA2Jqmlrr9iGW7k1fafk78Xid
00zv2pg+Mmt79+nwORggZuUIgRfk1T3bcRbv05E/f7IBPQytkicxROYJ7bI8wYk1tkYGInKRDnqI
5JaP2tFN1v6kl9dLAMTyAjeJ5m0iJJNr1c9RBTO/e3nIbZITwnK6ccvgxuiZLl9bPXk4ijQci+jr
pbFeOVq6G0005xhtmZ0J4D5fB4rMHNAV2VdDFWN+cCzQHoatXUkpoZ3Ugl7NyEWGaXxgxWjudMZT
iA/h6QuoHnszYiRbeO1wdsMpv6R1/TTYZfS2FC/EnQyvJWjXUMngOabLe0xrUvRqV9deOYOtLasE
FQgkIc6cakccImU1cvTjJMr0NGi5vXGyCqR0M3Ol54fYUAd0nv4t+tVvMDS8T7bcq7r2pruvyYAH
hvm67/t1j4n3xwDRmgmfrJ4ZDDFKVPNN5o7NHAyeH+hwcQktH4q+uQy7iDgV3M1e9N22m11Lsclo
e8DX6hL7OOkQ7IYaN02GOnCHlnH8o6PsI1VlLH6fO+SyUBreR4KWEyXdfdTnwY2uXHnNe0Nyhk0H
7+DOD+NXGRiXV8ImwF6b/ORO4BnFdFH16yZqnZuJNw7VQkw2bg34dFk+VLWlKx2ve845eIdnvYj/
nL14E4FH7aStC6eeToGKxzu9Dz6+jiS+IZ+/QO9OSkUmoJZZPf35ZqQF1/WcUAQbxJxGZ2f9tFlW
Dlu8u7mvvVrxlO2WT8PEmLnyXe9tJEFkBwg753CI2k9zBtcadv+G54NgUQuOl5kMRAdrCq7v5J+l
2ZqHeuSk79CM3Ke+YWwx4ZeXpGL3U3rpfxjaJXScjdEG5Z8aOEOA1yQtjfia6AD7FE5ESQaonFbL
U2PMjxEiwitXzRHjHfS/laWN9QolxZzAWx166BQomf1TXlgPX13FfqI7faVHsENLzKTzOQa+F2l2
Tn/KBArvtHOqjU2j9gSEx54LVWak0SpOsRqEc/Hq+DYKRmNaaRHp6UuDhpFPcoraBgIpuWlw8nMG
OrSul8FR2mES+Zqiga+XgCZL7USIrnm19B9qh3ZQxWG3r+/9qiO6FnX/10dNDKZBMro7pvGOut98
SkGkXJww2IohG54biJznxrN+DOSmnOkBGrtlcLk8WBO0NctQAJ1CV24zkcdXS3tAllmH8MJ4dcWo
XQDmQJw5dYLD5YhO6AWt7FM0v60R70fYW5B+5z23aAyEFfOuOZbHoqniB6tz3qigKFGHqr0EMFv8
QhiPuZn/9NEwEDehV8Qm17o8YfzxUXCk0kd+hPd//pzm3oTDfKjM2v5ODvAqaHLeomlNbgnM0Sqn
RSCmtfuvNqYa7QNqxvwMOPeKHOEyW2ceOK+E6JfVJL1iZ/sTfof58IGk1jhmmv7DdjG/0GFMH8us
JbWx6vEE6ZG9Me1WW5um2ewr2FlXVWZW9+QB5NdfYyyn1zZAJcxrSbG2L32zpnjOtPvex57lB1ax
lXNMFoP16PS1mBYCse986DMorVd1WdW3y4Nuj94OHR6VazX39lxAAPPYx0z7sxUY3m3aT/VTFIr7
2PEA7MzdjvnZ2MbT8evSdcwHy2oP+MDoNQTFrqdNvl4WcwQ+6Yrxz/3yKVsa7o2CooJFkjmCm5gX
b4THZTenKFUpnj0Un6zsqByH0Qvx7GoHXRFNOwTB3dJqjV14b74Zuxvfc9WDOzKcQCh7CIlsP5eV
9z+TtKX2GKugop9QGRiPh/BKtgSeAzXBeVDfUPFan2b8ONQBKynvxK2TSCxRk0G3aZ5c1MIKNtEA
XzFto09D87uzZfXaPhtAMhedb7zlRf6GJUECXYheaz/z4B+01nVvuNV7YxrHLp4hcxCliDkh52iW
kwdYyYjwKPZl4sYvFH0rIWLwWmmk77BVJfrWc4dNJard0qjV4yA/TR56Lc6T665H+eVYMC09iUtT
pbW1+Xr9wxpz2+TQO75yJjf5Y/f8WhEzVxu3wGjjY4WE5+g3hMZz9qS1Mr8FdmCSzzsCIijBnAJt
045fm1UEnSxhBuBwSTq30JLqB8xtQKebIt11Hk2F0UF9GsUKD12oqSuY5+pZwTzaqdaY/dwyfoAm
Rx8pdM/kD72GTqgd0nZoLrneUU6jQ6vWMld4MCIC0ot5vmYN/nvYDM5WzZMV2tTBLQ0dQmhIABkx
9vn0XDpF9rIbUYaPgsRMb47DWWYXtYMqMs2nh8lXjBaXU+TXpS+cEe7NfOFSuUMJ75sbKKbRtU6Z
fZ+OidyoWbQYBvqe+ef4qgO+ApadjWvQq8kBAVKxsts6JIi7Q2DmusOdZoYN9rU2OXHe07daZKkj
2cVXsYLMG80JTcozur0djvB3nNjib2gosTU8xoJoiStjbD41lVkf2uCuE3N4rAO6bxYzfQL0SHGe
YxFTM2Aphp63XYTI4M0+db+w91ULz3CqAnffI9i57ugNHxXJuKvCZZNkyXljimpfx1YjoFvyIxeF
QDpUm6xw3CNy1HevF6xhGZdkBUwb/xpQChRmG3NKj1pm+p/zB0DLjRefDG2vTnLg3zzYRffHR8Ob
Ud4QKBzeIPKvZ/DiZfZPxBsms1wXuSf2QEj3uE8UWTXdbrn60jL67O0KDOZ8Lbq4Tb7OyIz/oSBr
0qC4v/l/dJ3ZcqvKlkW/iAiSnlcJ9Y37bW+/ELulJ+kT+Poa4FP33KiIeiEEkmVbAjJzrTnHXE/9
GFYYayElTlTT7L3d9mXgqia8hEP1C0X4h41808Rz9xIi5KB5Len6lRo5P/X160snZs/4Ek6EJoEF
WuQQWKCz/o003BJFHdbYiPie+iEhURfwVJCVIrwRmEXY238e4YemRJmZiD2rb+vqfd2AfbyWNNwf
CvLCdhlw013cpgbWCyd/MRVXZgedzSZxYZfXjfVM/NXfkqnga2GDdKXdjpFZH7/uaX53mHwf6FSf
aOd6Kcfmqr5RTBIPmmbdog7uL8Z1XH+W5uGdouUC9yA6aYpDXy0H3TPeEohJhEgIEKSN/k2WsUsJ
mdyuKTfSB5VYx5IqLHVEEJFfVa95KLgDEkYua+IFuZm5jRN/j4zK2uS29TfFs8egh7PSLbzmpU8j
gsnRrGP+97eGsNGsS7hN6GPP+LxqMwDlVBwi5CIUdonzwVdj7tNQkccG8SDQazqRVYw4Icm79obJ
12Xm0Bfn2DKdCz43DIK9cVhnJ+v5GmcT7qN6gZchigwEwshb5T/hjxPPtQ42XLbuS+lpPWgrTsrV
tuTls3WwhBL70RBwHjPUz60Ko5dqqN/s5Qqkvl0/yFGcle7vnHlSt3ARBkDuLR+NkAgBQKvhcbIb
eYD/gjZ9iV6qNHKxa68FbqhmogTGjLJi7bd//FIsTVWfeL1iGJ/LlnS/EBnLJUnB/H0VC6Tq/sjE
yC/RmFSn9dFMGhOPuuQ4xuaHRQgyXb3Ehd3ZAF/JsbH2IdRjksSC1Df0c9eoa7Qk4XVyqIs99H7o
hfV3OVl/oJbbDFW/Ue7SUtW882CYDPFrzeurLNYqSj5hMV7nusH8mtbmU24wufXr6sEga8mlpznA
176EBG4FmR655MiOJUV0PJuVV8POHgHGAqJqbgiIu4PqSQ6Yu+bW1rKlcjzHLBSXgnAeEgm8KrBK
rwL4okrzsDZwqTMRerDc4FW8yJIW04A1V3DKFXSbrLc/1pJnnzOsWdiBN8uMYa1F65kx3bRUp8mq
/Ltjz8xSV9mLuVQUOqdogppFP4gmCPZeSE/bT72aDHqsqfBY8UEvXrVhnHCA0yKDme5dGt1K7lZG
sXC5/YvYDs8RTVTwagwQEnyj1xev4p8df0iKV2PpwvCMRXP+qDoWaWsVcOQ2sZfzYoaW/rlUdCnW
QUYBt7isu1VJMbgfZvDkS60x498mCzsqlf3b68IrdgB5tb1CXuqo2M2qm9/mGfFxMuIZzCcz+m6Y
BsIhc+43DJ/mviES4eK2Wgm4hdlol1tl0MRDdNNrCpFfl3U9tN7ZIj073NKcVyc5yF2yCoRorbTn
L1HIOj/Km/kD5Gi1VDucOc+em9kaT10ZL/iMinYCXIINrmvt1hWDDyapgNrqZ2+24pRyLcvdpXFH
GsoQ2cdO0NkfXdN8tJLUerQaVT5E5J0C3saH6FIXvK2P9GX36xEwOayEMZF9bTTSyIkDIJ/6D5zM
cxC6o7tr7Sg/WFlDBjzF5O1AZaiA1Ua0EItFpPFEbU/1+Wv9uMT4uAttZ/bH6rtyeqwjIaBUy0uj
HYCE6EuEI0mBU7goN6kW/Y0zFulyfCqaaUR6V48YDSfxgoxj3GcjKhVzCr7OEcQeyMfnZhdPbvqw
VksNe9rC8KL8VrvjOUYQsIksc/os2/FIfHn/njuzhQU8PBKFMJ0FTuOtr6D2Z8CVWJ0YL5IspGmJ
DF1ODVsv//4zTx88AtjL6icLZ2IHsFWDNdObp8ovgF6AuciKuXhqy9l6QZmxWU/UIWUeIGFM0JH6
NoU5Dg9TF4ewGoEJJnVxrSbUkBOU5OexZ+4nUPbs1t3Kc+Cf6H5zY2XeB6QH9CfLGsdDJqqe/pCL
l6lxWyoes7dbr3L/si42na5mSpmX5bO9UJ3jGTAnE5HxVmos2PpsouKpLTCy3n+uYR5ckkwDlEtv
FfFriUMzHaft1y5Va8TF6RsZejQyuuYtNzS1LZdp1phM2kEsZ5Razq04mUQQVlOxmzqqTW7io+6y
TTLw4vFUGZM6a0V263KD4cjVCEuBbTUo1/vAc8ZUh+yfxyTpEZ1PuI2cfCofy6SNDhp+pP8tc/NN
ryMcs+Niq/c5v4o+Du5SHeJl2MwXW7g4S/nINoVW0d/E/LSB2im56XA78eKOpCaP5JyF6YP8d6g/
I7iXLAin6uvReuzrWcU8U1ZgFNMllK3vaB9EGWlzXpJoT61dh0+O5wHl2pVASEfZvyu7p88rU0lQ
4USpj2SbB5p00b7shXhAne0GjqtV3786uAbw0W4Zi4uqhOvPRRVoUa89jQYE6cVBk9AOe9Xm/DoR
GrMqL3Pjd2+TPGquI4hKgbgiTnHutt29xOTTvnLzBtmM4hFulFuIQGJUOmbW26p++6r2NlBB0Oli
WOHLzI9OI+aLcNK/2Zg8JmPvPyBOKM8tFnGYWz5ZfE7iVbcoe1nnDU5rTLsZRt1oJ4ccDCCkKXSK
Wk6SkiDmiPSaZCdR4byCdzQBKRKUVSL0eq56lKOTNpAK31MEqdVPYTpjkPQ+9yhpnir+0U1tDN0e
f/V7B68F4ivI7cTgC7VQleqcONyoB5QgmLk7lCC0k0f6K2hbdJgXuVM9VbSuAo0Y8AMK/yktUKCE
RON1hXyxZp96OH5aasr1iz8v4AkAZRBliXkwBekkJlC9kFSFDUr3n3FGFjQwSc3tYLYi6b2RHrqU
9EMSetNj62M3CmvxrLW+ceb/iQG6bWTDUoLBH5xyw3ctolaj0AwfIPYLbwHJnGxSamkHV5R4Rufo
mfWw9WFJtT4N/pY0KQTxv4y88PZDDKak88KtUTUpNveG2AzsVTdeUy3C9Cjyzb1s6oHP/2aS9xlk
bf9X5GDmWPna32BaLvKbaR9jbIf6x5kEK4M/jJVLN0QKRX2yxV0qduBVr7ZmtReBSGtPq54i8Dw8
wEX9zpgZNFWpLmYM8cpAO7NTif3Dm6sfVkwhKlpSwLL8dzjM9xmP3W5ENMmNC7wk6Zc6sWCWzSfS
6C6cG3JEUqfrb3r0p7UlMbcjq1QclNuofGeNW+zdQqpdX6OB661hEWJTB0nQzKMwx5JhmAfLJ1a6
sFAbWqb+x5ybb0OIVG0CuzHaxh+6TMUj1X87WDcaoUH0ibX8aJDrN49mfB317MEc9XlH1vhP+oXJ
3Zvsh2batwMLtxnUf+AaYNnJgr9SlFbn3tKYPEKS31smKZBJ8wPqyL2WzDHIFfkzhNR+cND8VSWA
1sQb1Jb0h56Vqz8SkKuex9naZSQfH2xlpKSvMlObbe4HyWB/jrKGtpc5Oz2lnaS172MUoR+TBggE
BpVI94+IGoud3co6aKFfj+AdyzbZxVbFUlDoj/BopqMOoIkbePsKMYycLIkInmQpfGTiMmb6dpJJ
QalADQSVfFcl4rQxFPmzHIEooUChI0dET65735qaAN66A13lF7PFgtj7HRWzex/FDj1Je1DA/C77
rNJeY4yTTR75gdCHX77ah1OB/JyAEZKjBTAFIXaTyl59FA2Hk0tJ/dR07QsCBvcpZSUGObmvSmM/
2mg0uV9VkMPo/PVpYm9l1+Hnz/Q9hbJuZwCcq5vssevmb5wh0zFB3LQ1TETcZeSFDz1p4XvVEwqJ
kW0+ZIPoTqHUzB0jWr+rdfclYuHPGjkxMVhqP0LqqNyo03Gnl3MbwB1XNGlbMNydZx8qN0YTAUl2
owxDnpTDfQcYXTIMFeeiqw6l6bDeNfZzTAJlmrlyN4TZYSr0HxQCfylLHqgx5tQNm9dIp4k71hii
RPakxi4N5pA4A6PWo0DOtX9oy/h5KnU9gCBgBpXmbxO7bk8yGj8Nt/L2dZPDb9Og6qrxPBQy26pC
ScYaF9qfkf0VScSA5/aH0TdI8+n4n0TFfINGRLErq4zW4mTCoKL6zCWf/PZ6zoXcdkWQC7SwkVeQ
dincAM4E2KOYqRsgmF0b1XjodAu4LanF2hBv+hBcThLl2dmP3VtOKheuQ7qKNldP0Oh830lhVjd3
+IW7z7jQGudftYXYIjg2TkZ5RW15pvoR3g0X2JrXZPeI8Op8QKvoEQ1TFuVZa1AapzlrNbMB3uoY
813G9DJ6v++3A8KeVRhL/Fd1a60W+ZlP8wNshnkQqAYEssFjK0Ftzo3Ygh1rULMZ1L8dicsn5Q8m
EgklHm5t03QeXcB1i0vQeGUsCAPcVMNOhJm5rRKdjEZWTIxkAjDDGZfbp+h6QfZoaOwHA9mFsvo/
k5Zw3cZREngGt4F0es/TPt0RGoeQp4dwmZR7jzQ7JeryEqrvkuY6pZcF7CRqDKHXBBpT2Gons2+J
anLabJ9Mhk4kLjQvPbR2CVmZmwYS88hfyi+RvzIpHj244aeuxr3k9X5yrDKI0ijAxj1BRdU5jI59
Gj73xuAF8AvA/sUfsm/GewvldHaFfATU8a7lxEBbVfzWpeYfWYe/I5YzwUjsmlf7/pkrKZBVUzzI
GLxdTSDU0dPG77qdQzdnPkCeCsDYuNwhUOtOgPv2uYWFs60m+6i3/cYy5v6AdxVeTpojmGqnkw0K
GaM5Gytp32Y9+ezsafieUwrt9ejQ2K3+nOn5FZ1YcepJ8b6AcIsJbUglQWisF2BSOs+LngaUS36z
24yFf2J8xG70w4uT4sbgZG+zsnsnANi7JUykAzzPblidnAoBZil09VS/LQibnQ3Se5Ltr7IJn4yE
xTRWrC23DBytBZqCaPbs3UjVJ1U1Ipm2ETh9XXXtHP+Wi765SKH4sNqiDIA+k3Nfh0cxG1xHLEoG
2OSPrQFrcfboN2dNqT02lJx2JnPiTYhEyFN5eMzcWdvDY91CF5nubsenRKGwOkQZxkgL3rfsIzuI
cl8dotqeCYxQfOooGc9eNnxZM7MMjp/rONEuMX1aW3ThMQkVlxxSO9TRg7RafTu0TPJhmchtN2U/
SwcSglu6t7l7xC9kHkaDtY/OHTXomvpN2hl615jJrFGWNwgsiFLdGItzAXdUP+V9DjebGEo1QMX0
iVmBvw571fQgOLlAMPuelQgzPIjlCacNVOKdoPWzjAh3TcEho/m+1xPEnA4oHHPq0Zvl4MMEdYd9
UxkMVljtmd6NzeNgEQ2C0QNjqiPtu5cyUxcCQNzgipQc3DQJNL11HxzKh0QzJniMO6RU4YxfXjce
oXMwGfJYxHe7MBBlbu1EPcmgYPBCzalAcLvZtOB23prcBEyZ+um+VAOO+7y5Osk8HHszvMx5VJwz
7TAkupttFOqzyB6nAwEBN3OsiHwYXdA3cISFudSrUyxS3RxBdyQi1+lhRJqz0VMe9WyC3XpcP+az
q7p6L6nzb3qTSa1tZL98SyPDeMoswqQQQkO0kJTm6p8sOE6R0dtvsfTc7Yg066CKZ2KoEFErdCQz
7h105bZ3QD9z9oS3ZdUP0T4zdPK4CGm3G6EFlhrySxlhX6etQ4yV03lwffiSzNI6l/i2tj0TMHKq
dHvJreGDYoaJqu3dpMcSAEdoMZg1f12WemGbbpyUlABhfyMwfCgRPg1WgS2sQF2b6uR7eTDd25YK
busdfL0ggDZt92MPb6DAnHZyDbqipikvMREzrGbP8G5O1YRsHE6jJPvO5iS8UHQ3rrlBhyRz4gZg
ZRF8gQTq7LeKR0DFpH09e4s6G01SMBvQHMWCamRJ8sMd/PyYUDSLlaMf1fDu1W111bPSDohWJLqY
dUJQUVLY5dkAcT15YADPjlHd/SFF6gHtkbWVJhPWeJa70FbfO8NJzn6IZIbeNoFSndEcWgpe0MPr
6KJZqtgaBSizvGGlXDmEUfTaApwwGgp4cPGblDTKSgDG1csnVu+4sqPcO9PPOjogMW/+yJ1nqFky
jURaEJjg8V3GD3M3VXvXTjlVHYQvpXOpYgM/vU4OCv6JYk9r+zMeu5/9Mr6VYGAPk/ZHpY9tskCU
8hTLssq6axSCqPcQN+DkVuX0rcrLdIuesTwgg+EKn3smblVJcRE51rZpHfC3esHiGPPNDuTeyeX0
3CSDkRORNhDLkXlOQIt7CtwcT54wugWSj0XUt68AhJONlw54JpPMQLEg05tl22+dLLoHqvn9Qqqv
Xf3UxoRytwx8SECa6rxuhNnt57kiAS8vaB52qJbCnqWaK5DdWJrpQ8Ed5b4Y+heYZFzVxfBOswdq
l8H46dledU60imtqfWjmenVOl1vWv7vrowKFXb5ZH/7XvlyPsvKudmRS/vnapbyRnbvE018psmuv
GcLPOmPQiJc9aHcfXIvpfX0uzVneaLoEGVlX0VvWUyxw2sg/rM9WnGq0gYdxl5vT8JyHNXIqo987
La21ilBqzpqQS9DbtnMk9303TEHqxXeB1OXWCZIxzGw+eTLrzuSAb8BS30vzFYOA/j7GLewFKa1v
sMm2xDm8EjXp3KVAuDzERb21k+7JwsRLdLmL8huHQ5ws4JKChok+gOGQHvnsRcHiGG6j8prk5FFh
34XFnAZoYfBGUVz9aJwLavVib5Yk0dhe53CVCpJMevngT4N4hI4WHSGNf1Z996vJ25vtpggikqpf
RBrfaqYL1xoy9zM8j8BGOdHWfX01vfI+k874tG76STce8vAPEp1pR6OSyh08+8MAGxrdiOA/N8WY
nClD3Ot+GO6qSkPaFPbAOjHxYUP42ruhOT+B3UdWZLzRNxOvlFU0R37ryTi/6ak+vJRzxWIfODAF
MZDIiHye4K9lZ3wDMQjJEWIKhdPTXFYIfxVtI2ss0mNpUL6eUShzWRb3964y1BnI6D2mxnJQVWSR
JJH7+9byWfpp4H4BJhjIXqfbRBXiJMyZ3EfX98RtfaINe/1iqgWpwMv+3bjJaNzWl2kj/S7Ul4Do
lmP/vmR9tB4LB7xW+dTDX/zPu6xP6JMG0dhA9NFR5zz/nzdYd0UjuF9b4vD1dssf9l8/2hWWuRsJ
ev2vX/7vH7++kPhJPDxibvbrOzB1Go/GVD/1kQ4KrvEi5xxXCQ8jq3LO6z5sgM7iBsxToclBK+4p
ZoQTQuzl2PrC9YlRT+Jd1fkpqbtbGVuUb+kKUMtxQyTvOqYNmhPeX5Gp4rJKLfFAxJTa5ks54lP0
/eKlm6KGv88JuN14V91YarCVPdS3r4eFZRlINTN35/hdnR9SbdoNtvoMmdbRQv3fzVCp8lYoPzza
Vnvz+tkKFAmaW9DxE6KAOoKz3xGBEyKNDilx2t4J5N2LbHpxN7pzVSKsR0FW/1xAcd2AhIHhAwKH
3f+pPJHfZdr8ys3EDsJEpk/N5BvIPtr6QRmOudfHQdyyuPQODfkXV+KQslMtXf2sPAcpvdFXpwwa
7SVC4Ha0sLHeUmF6+16l1rakdHCCe03DvuMWOCL99JdipVMKE/ccjEoqCuepIcCw8IaHZtnMw4Cr
S7IsX485C4Em4VR+oMENRDWT79zZmyBGEsAlxYY00PG+7saj9ux4owhSSvAbA4XDfSQi727955GK
f6lOlSeLwu+Qk8+W5G1ONafV47vT9B85hNpjbGJTRxu3pCjIA37v8HUpgaUG9ZwREzXhz+4+Vkgr
wCG4j1y293yuEPZUAmvXiA2p9cKXJJNn1gQ+RV42ts+iezKE2v97rG2tvwqC4Dk1Oh+FTPpJVmN5
qf0Hzc7858xW/rMWVyfQOOEuwWaH7yKZHtbNrJHkTAdWHBwyD/aiAIBWjEI+rBvAONWDDfnZcbuX
BNP8d4sMj60doe/Surp4Zf57Xo+jbZ731P6mQ+Hl3XdrzneOnoVveQKDCbMhOeUTNtlJEhPmgouw
l0zxtNjLtNsT/Vi8cQUfIhLJLjU0tkOBMyUmCeN3QoYUAbB++JYZOVU7qmcbUdRY4kK32GukGd/C
6rVyiUdSrlVtbWp4wvTTFw8d/Rzr1dFMmSzmiki4OHQrYtOmtNznjtHhGdYsku205HuOaWU/EdZ4
WTdaSQOXlfEbyDAyKdJZPhWx2R0d1ZtHEpycRz0hCIU4eDurWf5PJfnVJgFPiMQ/+mYq9xrSnXMf
AopOGgfz6WhEv1yUyCNN3W9ofqLD6GjxKQaZ8YK4Lv56D6+Y3/Q0yd9Gqv30QlR2rAfXeO3c6mP9
JYQ6/tat2ruksY7ERbnzpWo9jQnq8jAzjXhf+MUpr0gqbd3C3IokEXsrH8qnVsvlU9KCvgVz+2BZ
Oax9x26f67hvn0UIphEv5MN6iFJhddF79Xvd0/p2pm9C3BoYAgp5dLbPDjXF1wzr506kLiGPi7tb
8L0zEcmjLaOZZPHj2p+VQUhAQ6wa6eQPntSfwzgSL2Ez/pg1OvZlFtmPjm9q1yGSLN0SS/4o+v4e
jSzmG713AqzDKE6NUqc6KLIfPpluDrlo3ysc/UvXfz4AqPY/EjESqJB+p5M3QA4g01UZfvJstE59
zFgkHwnzlsdGEHpZwbIgk9FOfslWvyST+7ufMu1KYxTehKYHeSzsY2J3l952+xeW9ZjpWfLt68F7
piRTvyS67M/SG/vNulvVRv0SOvkeeg/z/dy8k1sUvlhhCMXVRORD7d5/CUOdlfDIVM0R4qc1E9vb
IIU6pt70g9apedds83eH7ySASwwCho/2TsQE7bUOgwes5LflWzZ7cgQyt/7ox+F3nkRUJaPhDUsM
beTCVqccbxFhibgLEDE+wgQh6pV4a76dF1XP8rFe1icw6dJNv+yux1wp5WPsyLeaK/CMWkQ+roec
wo2OfO0M88sr/v2BEYgOAezhZf3x9ThafE7oiNGt7+iObdZnooo0i4YWy/rzNElJeJBDths6pZ/X
DRFy+nlaNv/uro8qRJHM5f+/p/0qxFxowHtb3goEIC9e32b9ifXgurEK98c8dOUFjt0Ntm98TcCp
hHwFYxoMaWjvtKYVj+vGn/L21DJL3zhOprU7Eh20ocsfZ0HblvqUdY70cTpbLgNviUztyeUSU8Zo
PkD5olOTheJ70zju1tY1g8szgtifpR4ZOBD1Is3p30wfbK49kodW28TjjWOBxiwiEOBMg39pOOe3
dUOyyT+P1l3RjsMFbg7F8Da5oJv/Z9OQNSOJ4WV/zJ344laiPoFH+OxkWm70sZCvhYlNnIbxuuOG
E0cs3Bh9YvdX9VGP83icW2k+48MyH0KiJabBM57Xjdc3fADMjnezQ9pi7VrT3ky593YhcSiO1zaP
rjnlt3zC4TzJqvsBCxhjWtS/9bVWn8bOxR64HBfANtvyRzbD02yQap8y1VtvrrShTM7+t9Qqj45f
0JxpMv0hjGSILtNEqNQI4z1qpyuFEOeXn/GrvcLUXjwU3gcd0tQRo4b/7FsI1teXLG/UJ8r/aDw6
5g03aZqfVIKnbGhuGhCexTfRfkx5eWc2Ev1xo+lBa1TyEbmIhWLbTG+JA07J1QGADya8q8Yz39eX
Nrx1p/zo06fxHKALGu+9y3DL8DHtSQ0mzTDtPNanzAPKLkSywMW6KzzMPWniZri73frRQV71OAL5
vEjqJhNRZ0S1LE8UBuWIDgnE+or1tVGvjuCnXOaQn3UWm1fc984NQS7pL+tD8DbVbgl6AHsUXvTO
B3dRmqRNRkizyVGKeupOHIylQ6TU+pDPv7sOh/WxjVcqKL1M21IIJTworIJ0Gpp76+e/GxaZP2Na
KSzmjd92UZ08aCh4eHDoV3Fi4eAj5bXWqa+X6kcft3O8GQbcw4OTfxu64kKtUbtKt/xnMy+76zGW
bQclKOlAffaJFOrd/37d148Z9luEE+uopmJgne9RhsuGCGlOhyh33UROEl25fROHOJn2UZo23QVa
fTIjX29O0sPYmclV06lcPq1PKOWJwCrAwK+7pV29ldzpD/h1KGY1DoC5sXGne4nrfoo8yc0/rOJD
RQbcYD447pviXv6YtUJ7rJJaeyzq8ZDa2nj793ghFwYGH5I+zd2hmdIzboz2ydDj4sl7QaMy7y2b
dMHMaMzbXKN/NF0pfqKrYUHSdJ8EydBf95R9RnhVP3kK1t36CjevuM4S762ABn1I4/GxnCw7UDhr
3wZHIJJuu5/pAOp8UlI9RrE0F76nu1QGu59AcDV6zkYuEZlK7OeD8A662fvbsk6ao/DQ3Cmkmt8Y
oegYFWIxQ9V94OMqf7IabLO15uz9KhGveGuKfVjH+k4uXsLRqrIz0UIaljWeNRNco0b7ydr+pewq
+VEOk31QxFiiJXfLD9xruL1iv793TmM8iKo3NpKwsqeYdcyekh7dg4pUnlJxurH8Zk7dZs2+ozV4
YGkS02EUfTCiPX3p0fhs43RsvhUONksMiDaLzm66FpN9N41S++t1Nt3ttP4dxQWRAXXXXrPGQ0S/
4LCTPlWPLpOUPWscFMJaoVEQLrpbMloMdxoNKzrUpADZjJ2ceefMw6bR8r3diRDJKG943asGnnhT
ACb6Ec/TLYlNP9qgDUfukyxxys2rqpIZXRoRxpVLqSTWG7LnFeietCpeQXrnlzDs1SJd1D+NTNza
dhCvQiUOnylts/V4n44XjI/ltgt1BS4oP3itYz5CxOhekQd6m7DOy7PuqO7Vnbtqj7ej21msHCgS
krjGQEVaFxPlQ0942btHxW4D43dYEMc50DWSRnL93Wgr+yYjAjkmLZwPmEr6Q+kT/G5E7idW45lq
qt4++gadRiJn9KMwM+3WFtRTUPRsSaiQP3WtupCxN3/Lhs46zF3HzNUq+m/MH67rC0h3S7Y9wuYH
O2+TG42tmD9PL39mNLbQyBVXCp1koutusxckg53yJJVHdAfMfoz+eygpVosokxdyBBIzmp+6QkxP
Weo691onT+0/h3D/cB448mF9wXo8jWx1RkTDupCfWTcuYZAkfBG+0Y30a2K+VmRWWpZdkfQ9qCmP
n/plA3vDfijF579HUulETyXxsS5Sm/t63HGT+NISqxTkidnvo7ka3gWKVtj0znBFgD68N+1SHeqs
VxrR7mPecokshztc2CfTa6pg/aHUJ1S3pcBwWn+Ipuk3+Pvto2pIWTFba5M40gvQ4Ew4DyQWy3FZ
rQCKwRdqhuQspxVWiGVVg1zxj+0yGW0wspKHRTDm1D/Wo2P/QHbPKZxRrsU4Mz0XdvR3PQ6QvkHD
r8dPSVYk1xqZU9AuP0AuxhY1tPmB9YtMlFQ0R80f6m+cRGfba+wfmuvgq2tN85zFTGpYCtpvIJIK
nFhJdOti33obfIhHxiDrmw1T/I3Kwl/RFOLryYpUvGGSu2bCGOf2lrGn6Z4cumUXHderI5L2xrQu
gWJrA0jz43Hnt90xktBPHL3HPz4dwe36GLGbT+VC+6oEKdSEP7FwF/kvMg/5RxYAU0GmI5iFIv1Z
KPMzlj0tro6SMQE0RNsZqH7F9NMKCT1qzFmHxZbuUls30QG3t7mIywsV34jF2aWPWPhjJ6Gm1yDW
ymJ321vdbWo742jQDwO5bc1kSRTHkHP0OLs22WQE3wCt8zFRaZfRnuPzujeYdRToZqqCEP36PRJs
dAaCrelP6W4hqJ3JdfOeFwyPkTGnMJI+yC2hbYdKgJcpyu+MtKyn0ZTDEH6typio0DGVV68YP4oJ
5GKFQr8LLTpK2fgCnnTn9tNPpsK2MdFhMsI7tk9YwGFKhqapdr5tQsbRir0t60/PSUFpU+zZJpp7
bbhFvosseopiLd3HE1XyhW3xaTsD5hFMY8ILy3OZFefBiZzANVLtDXLFJVG58cPoscQ6yjJPdkho
Uh/lNIOKZzdBl9ha8cEklPuQt8arW47PEBu3Vhe/Oel4s7TiguzgmkztqxZrhFiHP2dH/4urEx+/
Pl/CWf+JMePmtll185cYVIeP3hNZe1y62TZCnktj6LBZEnnSdFg0U2gdVU8wTzMg0Ch0vvJOItfy
0pR2tqIywb8LfqMg/I82p0ppLemg4zetZ8otOsxgQnyKnTQkKUFDQSm1OxARAhBxd9D4KyE3FBGZ
cYtnO0MW0mL7NvwJagY2WoLU44tnh95GJ+4cxNLoBZ5GSpE5ZtS+mQnCHjIPeoPXBEnIzGAdkd6D
VOosHTvAEujQfiVqjISJIBYy2bZ9l249MANBNqk/DRFHpEdmv4oQzlBnDwcFR6di+CM21NJ3ZHy/
ptAG37I5fS2fQ/oA51BjyHB14AtjJ0v0KN5woLz3ThfPuEUuRYOUfwYWIQD2kYGiMah25sEUYbxx
U9Lr58x8Jf4T6jgX5JZQOXtjeDptPnNOTzUIjk38o5dOeBYTkx5DBx9t179U2WubyEzUVk4l6pbi
rQs9QtwdrgpIx7vGwl7nlBUaSoMMs0FdWTR5W13GE+88nvwcGAX1U6AMz3FpIqKKlqg/lmYboWZ5
NlT6bPo4D/RwOo1lRGJtRB8JLFfAWNMPRNfYun7VYzVcUbzCyED8hxqGRNHu1TPyGCKnMR8ogL9k
wLoOkdkzYi18Ydd3/jLZKjelM/wpln8ZpXpgxhmoawJTR1qFTux/tHX617LJwInTb7hOCXpr6LRV
iban2+kgu6u9XZ6/uOJ/mDuz5biRbMt+EcocM/Aa80gGKYqU9AKjJsyAY3QAX38XEKouKctuZvdb
W5WFRWQqM0kE4H78nL3XDhijieLFE1V0iCpsZ4aVbaVLOrKS+c6rkjezSr/S10Fq3Ce0x7ZpHIJ/
X3Na/Qb6+NwgAyv01NhaYohWcyxurzbZCGzUBHeLO6bAaAmyIPbzV/a6dtW4TkG8lzoKGRwFO1YE
s7tt4x9iIqRj6tVHoSZtRZdx3IJmFTvfNepTHwznnNP/ekpdslXHeOfJJlgXKYG9zbgZtOiDr4eY
Tyvz6mshU+ZWfGZjZwUzbuOoyKmykGNIB6VgLhk1Jl24Aof9YNE2t/p1URon9Av4HAKBs4+o69j6
2nJUWWd5+zGOiS8c0gHlQRatG5psLPTnqSP40AghjRtj+E1L5dP8S45Z/O4EV2CXnILGlT6pmmLb
KA5lN37RDWvc40O8yC6RLNpJinGwwCBoAE61bLKWOZskTY7ajQB05dDmj1H+NUW+Yi5CbJfmcIMn
hBxGHavVSXjqrVbT96CbqGkl7GUseY7yf3q6ALamQ82ALt2tGouH1OXuTif9nYUVJaBhRUctHIp9
X+lnI8vqTdbCHIgx+F9d60HZ+bg6mCU/B1FmL22pLg6GcLSHxYf2IbMACZZM2Q0vq+fOxbfKpBmU
OlDhetZgDn1zuXAEBHUwUdtikNpmMLdIzHv3XMTEQ2vBmyoybCNR/i4RUL3EZvtge8ZbUI5PjSuv
U9YxA6q0aDUULpcYbSmKfh4qKz1IvWT830evlmJlobdPknTsPjui+j5o/kVFAgFU9ub4xqFvmzlg
HEcHWuoowJsgixTgixZgBg5W0vxsAhUEOAg8LB8bZBAWQhfT6ddT5fzQpoqg8JjxEU7hdaqCc9Vm
wwbD2WcNkYRB3nKUjiC3uouDDXro+VdJonYwrhxpGl6yKX+cGBe3zHettruNdAXXoFzWdFc2sZNG
KxkSQVfABI0wbmfhZXDLa5QOT47V9s88c0Q3+IIskfw7pMtkzw0Uoi5Z5/H4IUGogbhWxBzOYfRT
K4QbyzFP7kS2JlAoPOvBsJsKOG8yznZNBYRVB0rQ+AGWxUagYKu/o8KgH+qjuxwbuY9V96By+9Xt
OGejCOYhJYNjDotz22COtCZ6cY8Yki/mGYLWOqrHU2BMOqwKXL9DD2UZvWcXDxktOUKYi+Sl6yzk
RiVnFUurviqjwXfqRC9R3Z+DBPqLnx4HwXEL2E6Y3qp5LCTVDzfXrrVWvevTc1hZjzZGCDtWhzw2
9pod3ur6fTKaK8ixH7bMH0nkfM9Q8Wa9H+2aFOhx+AMRvI9bo+L5toJXjRYZYuYjP5pC2ltD1i3P
tc7aCxwi3CPNj8uNIKhd10zkyM3IWZvvAY1Ij9Fl1CIX6B1KDmIl05UZZITRm+jXM1XHuykPuHwE
1ND+QYJkDwVGcTodsRjIXWy67VQTVBl2wlg17IKrGtuWIGQdT/8PsBWgWRwxrjI/Id0TPInQ6s99
Smnva/KntLKN208EGnqiXvtiT64pwgv6SluZ0wGhp3YEz7qR1GSHxmWalLHKW572tZl61Gx+cUnz
EK00bZ8s6TcFvWBypdDZcq+OawvS0qMjCtIci85/C6z8NWrq5meqKvIjyu7L3VjaueONUU2Epzhb
j0MdrPkKD1wLkrKnIT9OHmIbLYdqZs4OMivP5cbB4ovjlWNmD80o9DzmR7NbpVAcymMLRZpG/ufH
cH5XGJo4LV6WXDO/xLqxdxzL/DkV7cFAAPVOjbWKmpJhowjQ147aWUsG57My0AvRgR35NrMfxuxb
MiusnEXOvacp72sRmzU8P1rmHuMIW1PXURri2DRwK4y0uC0vKiTxVX++Q4lDaXePrROMJzlO2qYe
3Oago1h5DT2ATfCT38u+h0j50W/ITY1G2/06/CQdMf8WaD5jZLB8X6QVfBp1z9wkpoOVbKZp9WH+
fDd/GjGBATn50Ps074nwQ5sADw6z2N0+DLuhuPha8ZpMavyS2Pb1DvCt+7G+2HrR762BZrHlTMMV
vGS5a+rS47bR8psGKviaz6zPXAxbFC7jJ481epXhSABDqhJ/U4D42zu1C7a6oXus653zXVoc8vz+
1atcihmQUP95qfunyQQd42RueS4cuHH9+Dli2jTP9jHSyUHwVY6pYq41YpHwkHJqWnHuNIPZ4UKD
kC1Yn5GWdRvYu7hrxs8FxaeX6dN72AJv7ZlMbmQ3hU8tY2xMNJ12BfT27s+H2SGR5hu2JzYPAGXY
QuPHXNbphYOUsWuk/20x1lr59wHvotZw3gM8Ol4YCTsvQzc5LOEQ+UvV2C8IkpqdW/Q2uyLC+sQl
2tKbkeW2gfLKFvlm9IoYKhJl7s20QdIAF2921HVwdZrSvdbt8EKIR/6xtqdPKizG21BNuESa7hib
Y/OKEwJKpkdjVsXTSQS1PJu20lYZnhWS0IFazhCETPhXu6A30HrgV9uMyQeqtGOXFM8pv8xl+UM1
etIVvqhNqUZ4VgTdnaQge9uVD3XWj18oJwTCeKfZj2OCBJX7tLJd99ZEiXjqLCDV695EdrhEZwwV
OqKeGMFzDmhgQhmzG6A/HESdjrhF8AyaZc3WLRDsAbL/0hQYe++2OdBDK6+PcPPMP0cfD/aetgNU
PVWrK9ji10aU4lTYDXEfHsbrhTMbKOMLFtvupvuyhg4LdsK5guIUF/CbTJ+Sjv+szSkzHq1nOM02
BoZarFXQRl+nRt+7DDbt4HnhijVRbH7A2Ecxz4NPY4lJAP0405gT/PoYxy8/IYeZgkUlmm89Esnp
79T8yFapTd9D8Twm1mvRteor4/xXrbc+4c2rn8EtOGuoBRnjVgs+aJHKAdKRJw5tJdWTQfsqafpu
m5ak6d3vgTS0kFdqSG6KbGgfA4b/ixnND34Upsxe7n7K/gf9C3QAnN2rGbvfVaxuZJwes9bRrqEz
qxPzzoPcSoqK8JLn5YUxcHTsdPdHBhNeKE19GBvHAKwsW9picflQIpmjOmlP/ejKz1PkO2gtswoj
qgZ0daF05amvXa3QfkcsF6yAhhDQ2P40ytFDQmFLRBQi3XZKIxTStS+dGxS4o/KKb+WgiAl4uV+I
UOUWTqfC/pBnVBPMPOO9Rqzl2OIbXfjoKPE/u1k73CyyybZ3eFaNvBpeYc5wZHQBLiaKa4oNNTxJ
eEYMNsYPk85w1OR0fE48+B5ub76RW5Af2snfCjWMH+wa8kVQMfownPdcWszh5gAcQs9pt5UTBNEe
llqQyCcSASO+9e5T4TjDM3KIaEXpMr6a5JE0coZzOsW4w1CQvwAJMk9Y9x6gT3kvg4wVBF4vPTqo
oLZBHPo0VgW8o5mKsZBv+xJLTNfBcm1jTD2d02uHiDjMy313GDEkBmVhrZrUbLdVO8Dbbuhurlyj
sC5ieTs4rqKLXpEWNz+sAeJ7u/6iV1q/N3xCecMhPBRhl5w17QDgxb9JYjDWeG3yXZF9I3nM45CZ
OMM+7LgHyIpewYl23mXTBWvfro2HxkOvoyBubiulHHK77ee+hNUacYd1xAM+eyybuGUf/N6fzXXo
AJZLCTmvw3vPFiz0OGNIXNYEeXIU9dCZa5Hlnbqy0Q8jVem6w2T+UFXE4VgzOjjM8/QZj22CIhWG
5Uhg5oZfXKzdOWWIOFvnYOgFpC01SSCqClKSKNtdbh4ETqRy3Xtjui1h6t5tdx48MHMgLlJrRgdM
hEfLvXMxmJJ66wiIjrTDmKXBNTOE5X6adJR7TfRV0Y9cex6B5102Hhmqh6+9GJB8Z2s5BdobyDUL
Nyoma7pKUGOhsLxInWIwynsU1lHKps/2EtJ4gQVs0V9fHn6H2dd+9u8/oK5A4v8JJ8XHxNP3HnzM
kz04w04y1zgAMmSCP3bdC9xFnYTLRJK2NYPhkwC8dBgjQKr1kvsiixsyVMxy24UD/m6vIXFJC+zX
3mAzgf6AHWDZZL3QejGPHvfRYSF6/+cFnI29F4nzHiUo2wvTjNYcW+Id+ABoneTq5Pf84185kb/C
AP8SW/mXj/83KZb7/yWf8o/gy/816vL/wxRLBC2/RQ7MKZl/pFg+lLX6Ef74I8Vy+UfuKZamTiAl
KUGer+uuZeqO9e8US+tfrmFbviADwCDFUuiETf5KsXT1f+n8A8L3hGFYWGf5h5ryHmjp/stHAOi6
lqv7hukZ3v9LoKXu8bv8Fo7g+C6hjmgOhUMPzSMJfU68/C3hCslJmxcjKJD7Y5yEXcVU6BuLHnjI
akSl3jlPfmZCkZ2JS+FABoSrczSl2m1+UfHN2hU7aersd7UBUqGISFyqCItZsltFDASFaHQdWWrF
EHZZLipNYatzoQ9YUEtXvobzoUwQkZGO+Mgy3TyO1OeEB6zpf8oHwRzmKlvtECCoqDtW/jgHuMaZ
ZdfMhUM3vwxW9+sdYntOOmC5G0h0G8Iduh35VcNG1h41KMopsm1gM+2WBEpgwvVDYbx7Y4BsS0ng
426DhoiK89zDYV71NSkheaaTUTJD3Jb4v3KKrXNO1EjcPN9XrBDF17Xw3O7GN0v5y261wteHw3ao
2+fBHXChZgNd3EHTSDyfuYyK3IvDsqnQ4684217H+dJ1RB4tzvLSSYebDGqqNXtiHpBOYfOIt7y2
4nqNFGS4NL7w9u4SVmEUxL10iqO+U5Kl1M4XfLkssZ1f9ST+nLNaPgWa9mDHqfVW6fne0dMA1fMu
sOYSllApq2TpCFSj7Ydi1FfDvYRv9B/3/dr5THPXubK5cI8oy1grCKMMJZK03pu2dAm8qCH6zb9D
7fUFqZiAtGZafF14QM6b9Gc21tVVBj89bOAIfA2BU9oPr64XmWt79mlH4P7B7E6k+QUJ4K7CvCyV
oaZJkrB1e1h54RivI59Q4M1yUy0vy59ZyFbKldjLFs6S62Gxklo4izLYPuz0onGqLzOJMxLUk+6j
UqkUDaCck/QQwiBeClXmkWQ0FzFMtWN1UMs1mGw/3ml9+Q5ItKUJT5uxTlTOoGCm0lXae1QN+W45
njocdzcmozK+/VJjsmODN6gw548x5MEkBnCBJH2vT/i3sBn8tvT8WqJ/z2udV5M/H2fXoB70WFhM
UPuGOYeW/f44k7sCyET3t700betQdeRdV0P0oceQrmGQ1iqwBA24+TW9IvlRZWW0hovmvhWiQF9e
rjNJsy+ZX1CO6MQJPefGpO3vjHG2G6DV2+U7TSjkznajdwFqvREl0WVg/HMWXp+TpYTXmDl0Yu67
mW1C2C6CotqNj/1CUu9CoyE0qdPPmnSNapWFtFEHQbFN5y/dyGxkXjWf1edS2aT3tJHSJzXVG52H
kR3Y2xCvBh9YAED3Ex605e8EeR9uQ78knSyeXtseUQfWFdz4yGtIzNWaH8vuuUCOlnfk7U0rIyMS
uvK6r//wTcxpjf9JnWFVna++6bg2S6zJtf5L6oyL2pkeIG1lzTkmntuffP07+uEMy2/fg1wUTbh1
ZpkjMM9+O+Rwx4ZYO9y7KSyKm6CPwxuG/R8Lm6TH5neyvIZ6VCSYPYPuQ64XxUXYBVNlNR79FDdx
LyxSHyXAZRTgj6rLgmNU1sDce0Q59zWnm0xkzjJECDMyx5HY8pZlYnmhW+mv1ejqjJ2Sz/B67Q9h
VZTEiFlvaGLxeNYVWfD0PEg75mVuLezHYvheMIDdRsx49a5qIbkXbTIbC3D4ZMWEdniYHkhu2jst
Yyr6x8+11+IzWx7TrDO66xJgYYcMA52uru+Vyx/x278/FTqb4p9fBm5ktlNhO+683zIC+fOxcImt
xVsnjU3u919AuyBlMGiUkuMhG0TZ88421HXyOIUeDnGGSq4L3IUJQ3OJKo98UWd6XOjYzuggwaiq
7qzPTMDl45Rh3SrkmJ8WAmwDTA5+FnbvybJvC5eHaNcHvJqsCYETbGISKnYTelwjbazThBZ2WcMi
nTAWq26nm9eEWKJpSh2Xf9oTMbqYPEteTSbDvcXhIg3mKDbSAIlLE8nR66W1j/P6BQ4Wocg0bn/d
RzlxBNsF2eIF+onFZwRiwzRqAWEJCmrDB4PaVWb0AZTPuIZFiN/Hgjq9RKXUWrcPegm7xXyXU51f
vVpPLiWRFaSifV3Suvjiu63hORwSDEAHnT9xQ4cmfljroqQtPlg5ElZyj+XMylpetC483TeUcWcV
TvdR+d72fnqacxp2yMC5vfwR+6RtW+cBCeV8JLGiZs06WjzUYcRzHklyeRL6cgubETzO0aP3tW79
4bEuVf1Ad7s7w9P/SfOjhfRZBptq/p4hizCvq9NtIOtovruvXha7a9l3xbXQOUZm3TOR4+5hkona
1o02keTt59jMDO2Gu0bssKsal25wjWMXetGRdTX8hyRG6N3/dcMS0ysEceNMwVxT/GX1EJPwh36c
iRRaYRPZGZUs2FFzThCRvGWeDyWMp8wDMnVfMEgCEDva7MMVLnO1wdSpn5eXqYmMM9M3Y1tzJjkQ
OvHaobW9ZHmcwJYqrI+DuYK9N8Tg21Z9Q4/KwNy0W1bJwAtogkTMcnDk+O7Z7zWPU3uGRRZ3WnAm
WM+bh1XNY/9NZg2IR80xj7j6oUhNPvZchVSzDYsViSoVRn4+ljQGjmFEtxaQXrchKCw4TpPiBBmH
Cdv1fJcEiNV4UgincfNJu8isgmXuQx2+10J9WTOlohQqy17fYPhRG7gi9qZjtcVUCTyIKVnkyZKQ
hjncr4brvFq++9JHCGHPC0xulABeDWkmu6VVwVjnvgwu5SQznRBlOPjJQTeJZR/C16HWUA+l0t2X
cR29lo7+EPb+DnTbOuXmSmdJ4AkzARzzKdRXsiustTU2uExHB0VTYj9E/FSMac2DH4XpC2G/jyGw
+K2cO7v3Y6Zsi/Cs12PwEtjUY3nyzPO2qhBHYRDAyt7VpX+gbbftx8E+Bpb48Pd7lmn/mWlKlKnB
/0zHFxxIHMP462mgbKOyxAyTb+81bemGX3rkZOaK1uOqrI1qV5kSBaCldAbqJFudBaPvCtfFqqN+
3VhK604dxdOjkQLlAIbVQcQC/uEQKOoJ+TbzT1dqGrrTpJHDMZeKy4te6sMVNyfM5Nan7UrAuBmO
+bc2x4YGk+ktUTF2ZJXs9UgnlHyuKpKhNJ/ut38IY+nNniYTZHQZH1yvKj8D1sxFEH42wdDwY8ZF
zQRGq05hy908F4CibxltAoAkyv2jkzXB3pb+r+S2eD6bm1V2NAUaPy/EQpY2JqveqcMwcJ6zay+o
JcpzQCAAox8F9R77A5wnesrsNu7D8jKZwDyULLEBpZqDSmqiJBooBic8VFdXvC8A4GYmlmVu+FHr
gkcty5tzqbrohTDnW6BNX+7fxcT58mM45Mgc5SFrtfVC64J3+VHPEvHgSQDNwezXILmt/0hUW7x3
02CWwrYqJTcZj0uAY/DeCiRKjojoeXsfEwm1djDPjUem4wAdDLCXj90maPWLNer92sp1sbGx/SMU
AQg3JC9jDaPdVtZ30x61w1RzJIQLAo1BBGLVNYP2tYSzlWNpIuzF5sjjdO+mVXtPVjpN6FZdcNjS
0Q93JL1eWrTmc4WAI9CI40DWqkzn9b5D6Jkxfsjt8hezN+r0o2ZAn2+Kzji2FCgYxQGoRM7wCPMr
Z3rKF2uTKVfNUcS9wVTdnlrjIzKbbqMNyErDLCbrpy23nAizvZsbtxj4/FWbu2VSqfEE65GYnson
zU2rJ/1SS/87cK78JQvLks6hzzQmJ12FH/ITrfsMWZtadDxkUsQ9CO6cuYkzDKQwZuyYlShZLZvh
JbNC0AYyek9Ti9XOa8yzFyevVR6aD5mJGHa+ussnvoRPSIKssz8ZE/P+KT12feAi1m/kSUvy7qgl
MS5py48/hyr+4pYdRBHiweHxBrvRADq0ZCtRQljrMaxem3wEr+/i/FpPjXUuAjwR82F5OSTG5F+g
ca9wtzMeOlbC9jZTZ4vPLB+fGiYgT2kxrRrbaC96p5qrdcvRsK9LoCO7O88b9OD3ezXZddPnIu/7
rzQ4O4dkLuQ6oK+sqj9PSKbI+/b6YMchcmSKDb+MqC1t20mcqstHzyoTRHforcj/O5Wl6XxPh+jN
1afu1XSlsx3FPFheOgje4F5Gty4fROqZjHZAqEVjhConncl4zJ17tCdlE1Znrfv3u+WvuQm21Ps5
xMyZ9jgxQybDIVe1ikgmuf8du3ARyc3c/nyCx8IAMUMa2uosyWmPPgZMk45BK/bdqz2XK81crjS0
OX+tnAls39TD6qSq/JuBlbmN9X0d2N5Jg+5tV4zSV8UyqHIjuOXzOyrrbqWl8IIaYdhbA43lfuH4
BlxfJuwmbQNe14WGeGblFun1fiFa236WCPe2bl8ykUdrfz+Wm1/CgEAEsi5O98P52CmC7ea7LI01
byPskoy8SBgfCeLxceBGYu8ZMOkMIG/Bqo7NeVxl0C/Nh31d9sHZkpVTr2yv+OZxS9p5n5MxRtG3
VGW9mRb7+0M7wYpYtwpyuOqK5wSo0LXKu2sTGNbJJ3j6AXlOyIo4rvMqnda50sXRAGf8q6qwR27I
CtzOig47m+q81puq/XI/XnvSA3gNdIshf/NUquHTMhv9+51wOZ39fnqbt0HLJTfU920XAfx8zv7t
HJ0OY1fGPdKvLHBKser96skOUfDhlDHfUr/Dq0SDlwY1GIY5GgssH3W3Ss7FVMPsvGJUflNk0zFj
Dz4BF6h2dha1x/mTp6sCIwYH5ElktUdNm4Fhz5DteKwLOFqhVKFJTJh5SgBeA0hYy4hn8OTwIepc
ZmBj9mxGbMjzhENDHnBSJfyoDEDPJfTD+uSSUvn318Od24C/Xw/fdAT/tyxPN3XhGn+5HpNv9FOT
m0gEaVaeRC/H85Juv7zzIik2Dpf03iP0CNH1Pf+WkQ2+9QaY43QFgwdzaEjRJcV+JeePGOcRa+AP
uiOZNQfex2RRIy2EZr/mN65kpWH9ocwnmRWepTZzLoEe/Yy7qjlrWVEfXSpYmL8UFaOm+/tlOzUm
AsBDU/vVbDDLvZ5W5YPSzDMKSQYplfPR1vFEqES5TxFy85UVooNcPIXLSxq+39czn2UZ5xwiwDb5
1WdTVfym60N1CJ2v+iRSsUekFEO9/halEzlCtlbtBJfxXAAZYjo6E3H1VLTrhtYqCl1eKEiQxf2f
d2Nz+/tvy/lrU5erq/uORUvZmHNvPf3PuxeFhY3Daup/0aQjST5o0ExiNdZW/7y8aAMStRpWymH5
2CXNdCuMVzUdl7PhPTdcgcY0g/bapQN6wgZywewiXl6UX1v7LmIqbpladSkHIbBBuf4Wjphzvb/Y
eGlAFxebgSr/6b6GSljpx6XKx+tAFy2tup3etP4WuZk6M1jKVik6L0wYJHJlYqy/pKK6ljEAWUA7
D/WMg9bLB1dM+asz3fKxULeumH8/SE57HCzWo6Z3aBGkX1+GUllnw5H0vWqjpl845LeGw8fKmWp5
qObg4tjWdhGKiMuYNs2lLem42h2CDqRpf/+lWH/tQfgmQghXcGT1HUfoS+vutyUl8aqhc3CKrSck
FDTh/HCdzc3PlKbvdXm3vBQjfyQhEH5ltFCO5+7Nf8pkkpWslRtAs1gI9soBx4UU5NFXXnidiLVb
2Vrk79sUFwld3gdpI/a6L8rm1D4vrdkKqlneWO7V16mEAvrYpIsAbvJj0Ky0+rxg9DZp76SvlHP2
mZBg+6x76RNEiOozpCBwN5kv12pCXY7exnpiCEmCGRbt5dPo6Pnj3186Xff/e/nRuamFj5TTd/Xl
3PLbtass6YsU3tY6HkZ1XgLNdMNV5wbPYp7I114LnO+thbCN8mhDbiTHvkSh8u1n2qczb1JgkuO1
WfnaKjfVU+1IsCeJD0cNvy7sji/mWELeBP3hXpIS5VUXPEuOuodcxdB9nSbZB40hUUAgYwBzNDCm
jYC7F31zGHBfMMIDpr4C1RGvJicQIBoibSUyG5lY75u35UXRROEwBGupTZrN0i0ya4w9eUb1lZnT
izO4OeMP9uRGDS849GhCmeAVXKHUvjLRl9bzaXs5/QoC1bdsN2AcUythJYRI2XSDuKQ+nn6SQPG/
W8HL/XCtpf0LZ/CStTckoaR1CYXsswJZ8VzYFGoI1+n8YwLO81ZdP5r7eP5oDaH9q1FYO8RHYxsm
/yAKaSjS/crmjymcA/RLzjHKnGauszeLRaLRw/ZocwC8N3ZKr98AxSLQxWbSe5JpdmO0KY5LZ3hZ
c3vThrYXEGCiu910JJirXbulLm/042d2JVq7qXhddCZdUJJQMI8L7hWQ7vTmsbdK4EEWPbQmKMRe
D6KvsZu9dQQAYZCNiltivv39bWn+1xNNSJpvWpbtMsZzTPcvm2KXI7QCrtVicTGZ7dv+rIT9iVe8
20mJwyxOk/BMVihx1lMarPyC5ApzGMk0w9cNFahuV503jJ84TeZbzS89wuH4iJ5tF3Ha29otakrT
Na6RFe+WPWxRitUIar3w349mWEbly5RkMb727DIVc3SR6WInScedUVftLUogQ0unaZ+zUJAshrb8
H/qr9ryf/F4dsLV7LpeBEaLlm4wu/9xvaBA0Bl6AfqtBv1vhjvfvp3dwEdvOZdnQdPx5lhDayXII
J/cTWt5JO0Okh0jtdLfKHuMiBJYzv+N8xFkVJSldOz4uf02XAJoXAnqlwQZZ9nkPcRk9vfqcmz9T
jmo8glFKohL012QgDHMg9Xwb6nBUmT8BY2hteIvLPF/FKJ5aJNWb3odHVsPm3N2fhBwH2VqZ0t/l
DbbIWAuLrVK2vc01gH/M7oHPlSGIXKSBBCMCQ55bk/9wX83Nvd8vJzuFrs/tPwMwkun/dXQQ4vF1
3A481pQY0EXtzj6Ar8jXTpjvCZMLbn3JxtrG1X42hNOhdWmkBlnz6Fsgplq/fVqOu0nbi69pF4Qn
bT5BC1x5Fz0om2uQG9ZD2uQP9JJOcZaYF2fs6e33vvMwo9TnoZbntxdIAt6xwlXxD+3Npf744xf0
qEpMi+aE5zu648wP1m/Ledj6IYNWAs4aOrxnI3X7Q9DrxoF6/1vTjS+cRfzr0mDPXy2KtDUDZ/tp
cg2iDRxxI9naWmeDOFF5IPAWU3gkCUIS/lI2e1HjWO28RFu3bhJDSHXVcxgp9VyB2IiD3sOLyqdk
9PJjL+otdIzXRAXmFe6AdV3e2WGFei5FhqYir7qo6cqxUyM5NjEIRmE23QAk2KYR++SgICY4BJzA
PoEUCvwprvMzSQHHFOjRcxHKM3oh48bC/G57MVlnpmkAzNOmY6iXm76GTDowc1s1pTouzYuhpXUi
e/08Gol7dUHtcmZr32kFNM9u+6UX8HCGqdEe4FJ8KxKbcGAxhHKdjjnkqjQ+qd5IHzspXu+9EBP2
xViRhOH7ILl7o7qJsspe//6WNYy/7tA2EgLPwA4sHMMXljmXpL99pWgUC80tC8ItUuvbMlBxYKRu
HDI2dqEU9kHptrZCA5rcOG4+Loz3UecQ86vT2BbFfQzC4+4d+K/c577LZCSlF7LP581myVAirqtA
0fCy3CBMV1ty4/xd4Vb2Ew9F+0yPId7f63f4o+S5zSJOXFz2NvFtikc6jabfVXvMP+ciq2JyWBu5
XuLBHEwdm3zwyPDBN4aeLqFLFzorsEc0aQvsQKNXjTvq3uE2atNzE/j+Woz+U9+Qvpflte3hLqIr
70qCSCFHAtGeD9xtGsXXIrtiHpywLlvtZWL3fg5QriV4esPIy75FiPqmQeI4WgZzpY2dWCHAuPej
lnVmaCqJzeRnmET+6zS4cn1fz7RQYePou/o0Kjs6aVq0k00MEpCOWOOQCeH6hMcy1/rVVYMoYR2W
I72cz/Vu0rq7xpbGwUL7vE3i5FFHAvsUdsUNtpX5VmfywWXEYh0n7O3HpfwYM6KhzWR6jod4eDYh
Iy2pf8tLlavDve6Y/13Lv0KLNTCmtJkOoDofek9+d5hUk9wE8FjrTeHskwFPtSAGg53RFVdRjN2q
dfQXwsCyrecBS/QWvTDIk9VgI5caFzc5SvClGOlIot4Uen4i55VxmZ2hPsZScK4MonRG/HQkphjR
ozb25VmPXxftJbWUuVVLOykiLHj9n+iEbCZJ6i7gojkSJ+vwRhm42khOIOnXsaqY0/uoCCYZVIzS
NAfKTQWKleerUAZH+r77BEQwAZM8GjdJvb9LcaDu75Vpaocv97KSe6hnbOPR7Z7XFTe+BKk3PdSx
XSCptcbD0qgm9JlMJB9zq3Qf74eEOhmOsYYOdR534MBvVnGi6kuIrAWXpevuYHUHwAGVS1PbnE73
NvlyE4VEf++7pasvKvWdYT4sEM1GV+MiuTTDJN1PI3Mahmnxko/rOkzeNM2B/KBX9c4oJljmSYG0
k6ftLgbQBdA1Smc2EYx47WgX0aYZ6zcg39U9kYG4xlc8AkhN57m+zaclUIFGNEKYQm8L4lGIklle
luNzWI/l/u9Xqf+qU9hYDQsiqY6Yny/Pnqduvy1SaaXZdmCBax1oZd11ShQFwLHEkQBc+Uhvqdg1
iHUflS2pIpL6o0pwVcPdVNG6VD5TLsLazMGXG29R3RQIwzehQtITh/1pSReWdj0QO2ElO5/bfDsL
uQ6Cq/cpdsXBLrRpm+QIZprMZliEyPwyzS+6ZErJI9wz0KJdOdsTltt6gmoGVNf6QBuaVlfgnMaq
9+9imV+jv1Y3jyMWOjynJj1r7E5Fpj7oacQfE339VMXK+4eKz/0vdQNp45QnOiZEtI64pP68kmHZ
eH4/YQdGF1UepGwwZU79R9hS2rMdwsNF9LUxjSHeL9PnpCbhGMQzyyFuUogNLyC0gifNCVbuhKtV
05m9t7p/DWpr0+vgF/O6Rcs8v1terDrQ932X5GuvaIgCQgd2XV4kiJb7u9ihWCLCW38Jk32SRcck
c+XFbkvryKQOlvyQVzcdtMbRIeXtwDY5R9zE3mEEl7jGQOvfp4qtiCCI5Zi06cruWgPhSWhFr8t4
e2l3aiBlGXOHPd14vmIOTGTgnUCbY6iegr3ux++pHLh7vbqu4B7O8vF+0I3VQAWxtRGErjm7/g9h
57UcN5J22ydCBFzC3JZ3LMMiRYk3CJGS4L3H0/8rUX1Oz3Aium9qaDRSs1gFZH6591pgrUTb4mqV
7Vw9x9/u1Iz/nFG55O14M1IOeUH4Fv/ymzO/3qg54yMHwaqLrTkr9q+/OYU+ii1Lun+NIbiu0uZr
Ae95U82m4adoMvM8P4QclXPgTNCGoWK34AAYt28VHgIyN4sEYO2FUSZDWk3gjde6ZAc1h9dfTd/J
rzJiJcKELtukmIdQnQJGpqbsDU+xFdWXpsnTJ/AUexljWw+epb66VYSBW+OK1dU5mycAMNR1o+mY
TtM3ezLaM72/cwGb+COr6dxlzcg4gmKTUQtqXJ4freduhPDfSCD7V9aA0b+MQc2vgzVWOQyFVQfs
iOOyeP3ysjf1dgwqc/BWVqo1q9bI8409cvI1L0WULPzr0/mqTLDpDI8X2i4MGGXo7U0ylD89xy7q
B+8F/RUfzlAYhNbhCdrHeGjpIhZuQW+0kwPCppq8xaQkNOXlpxbBaRzUpbJi+jjPHennLrvcplrs
j+/twLPFUS2RtOBQyNyh0yWvXQGd1mBTuKpqQJh6laAS90iyASNJwRoUHhUdJ+D8TR6neBOYy3++
7v7P6EtoukY5mdmNy0ZRtb/EbxoTtrYKDRZLDb0NTmeeSnJeT678KKzb34nmsxyTX5q/yUYaU1pv
Bou/7wnzR7VbWnuIwku/Z1K3yjxvX9WNA+jdO2uyCzA/iLRZk5mhX6g65sHKUuXJ4DRjW2sw5zV2
QoooNrXnUXzqMlw7InPHA+kpsXeQUVNk0JRv7JrEuqxRjxmmtc+cQL0lI7kziyzILS4yc8UtK32m
JT6tepseZh9YXLoneDf//NzZX/fWDD9slZedLVfXjql+GTLEYiio1oI1eKwd7AQYFaeRGJsGS93U
4OkOfz94DTqQ3PtZaL0Hx9K0XzSOtauKO9gqBYj33XSbgqKwwTSb9w/MQfV16IzuoCpKfexNw114
NSbfLuJ4Fn5dtuOOSHfOcgCz2rTOrWIcz72nhSAtkQ/SJH/iigutyyFXWstEsCwClfgzlUzV9noA
EhDwwICDJlXIAGIc3+sFBEUl3pm8JC5d3PW8BGsQL1lSfMJ8njbKADVMDVv9UFFCkJ9EreNCDCxM
OUp+8kHPn+bCQu8BB+c3CdOhJ9TSpPbpcb3NHc3cqKpWLW1d/9Q5Q9iMnGUuMQuY7DnqND7/8+/p
a3KCORD3Q1MVZHV0i9vif98QdVrISmrZbNY0I4W1OjELyljFldB/lqn7+c//2v8E2uZ/jnmobrqQ
Ppjy//c/x3VAp5DOBPaxgGqT/DMcC3oUsSk2nmFOl368ZKNivdhueJtiy195UZVsya2AFVo5pccR
Xx16x6iLihMlpt8QyaPdPCixa+dl6uvx8Znut3vhBPSFA2O4TrSKr2yNsPiWdvtvcwH5Wv6vuYDQ
EOCopk7CnaML88vlNc4sk8pV0Swfm0JGRYx30WqfuA90i/mqWprVuAgEGCrBIOtq1iOdH78HBw9z
KB3MW2hxLBhPWyMH8bKfB4rCtPtdXmnspRzatyO3CgTRDiEV7ipPQkFqPqHlDZLK/zbJbK8fmyR+
5EeRzu4vgC67mWO0Jij0Qa33Ux96196xDUzKqrvVa6CzUDy2otNByieauxtz8PNB64WbOirW/pgh
0m509WKl1ORs9bkO2p2na5bsUgN/17EYec9hbGDc4AYH0JqVw6CLTSB1bbKmMoIO555HANBzZSdR
kwz0jl6f3MHxmzxNCa1yB5hNp7TVyfOUj0xmrWL6Nwz3XRStfdoeez+9DUaTL+IoI50tu6AVOQGy
ZCCGamUF8OFdYijORR87q39+1f7vGN+yNRKYOmgtAaZc/TL3cdOIw+qQyNR8lCvsnqZzq+Zntgnh
Av6d963p6et67Mgu0Nn6dQmnbOcPwPaqlEoMaSAOphvcbrwZS1wZpdi3dak9aW7WrR1j98//vZzM
fHlBcr/n/JeBBlNW0zKtL28zh1xJximWvYpClimP+H+pqGt7aCiCWqJ88qF1UJzFySv0H1YWi12K
LYvjEAdmUgj8Tp51dk6brKikRqtybiB4OQzAvub3pQyN2JNUWD0CSjpdwceJRMT1866ZTsyxpKnd
oQrZW4bNxm5S84uq5+41NdNTTN8Uh+SwUvqAa01lvw+EBfaoNIvLGPhwTEG8rZDmpAuYL8z8G1sc
fAOB7Lxi0Xyus8rkXee3lvzMrF33qk/7Iejiq1CK+si5yfPfJxhaYf+KMiCqkW328G6p+s2bSiPg
GM51nKch76xtK2OAA8OB1fzjz8/I/BBAP05D4ptOW4bLiNX6e2t9zwRUV82ihD0/w/Trbc5TLf/Q
V86xN8rvJUnZm1Uk1TZPE0GrvG7uU/we5wH0O099nh9SQQfeI6S8hejEbIUBiNpW4SVxxxtzfP04
OC0jqLGm585kBP1Qwii1zswPKB3RposaUAM5d0AzVVkPZIIUnsjvrkNhwDCx1FLd94/z17Q6CQ9N
wEVx/m7r8xYLM1wvULDokpYVbi55xqcWkcKIP+FQIiSUvwQL8sNnbfyoy6oxMKtH5ZtQW7tp04Jg
pVOt9bgqL/PO35qKAy+u85wD7sqwvYBJOKsuUFs7qznoyup933pchqZSuc5BiMelk6T+dCmBTq16
Q4TXtjOynTsBESv0CnLadKvkyyHo4+4yXxvClKlpwUVr7dhKvAoCI7i6IZbx+QGE6KEsJ6xlI+F+
EcXUOIe0vpU54Vz23I9Lc+DF7UoIOi3zi2tygp+Vojz1Ueo+swuMAETkp0qqeetW6BvfJXxTtEZ7
VIDfL0tLxYWWM7GCQzxvGhvbydh0M7kijG4dLZ56Cjn/76P5a43dcXwbam+Pb9bGYQCJuVJ1j+vp
3M2IGtJSaNjAlmjmcyI+57gG5evkkHfRZxKw80GpwX2ad21hfTgeOBHAwP4F8iyJv76OuoPwOWWb
aoDdwjVSVhLknzhl7jZg23K2/yGdBQ9RTmVawX003oqsW/Tlt3zqEETwhrxGjn+PooBSnxwTqUuV
qsRC88Qvm/rrnuTFx3w0yyrc2YgubQ8M7JHNztUfNwl+FoUP6EgeOrRZ5a85DvzdTnq+1ElBt2Gb
vYD4XhPDMG5hkl9nZ7ftld0G0ueERrjrzlUW92fPHw8uqKsDxQO+JL8ObllsOGuLjo3Voy2dMm01
UuqhPapfmwFyg+0r1aoQ6EyZxKUvfQkdTq0EvHhcM/vH4XJdBCMzN2reY9f6GxKkGBhqIV4K1ImJ
x/C0bSp3NUd2At1tV7bd3eYbGUdVKZM56jUR+rpDrAFqmZd280csvPWDjoJtyY6PiWpjNR2cCyl2
nyZFZ2VLkHtSp2HNFdEel1Wa+K+Or9yK/NOQGei5ZDI/6IU+HVocTpPUUs7/rSSgNfh+8hpQoSYo
w5Nq16hQ4gvzofSX/CAnJU7Lulc5T67okpX4QNdDzmphaNrmSIbqRv7Yu2WQB7ZQIAwUm+A9KzdT
bk3R1aSnV1Wo6icv7Kejk5TlxqdHhMwMl+koF1OtW+knwqH7aLLVExE/XqoWSzEnEigcSL1MNlaw
2KnLhamm06F3e2sv/9O8FFBLXFfB5e+HQBActhRsdfPXuhgiR5qfjMGodxZWjzWp5/F74lvpgvQU
5latpF1rDfuO0xGAVoO3JKyJs/RHb6jTskvC+DD6AqlsVWpbgJDeVTgflMkYOIfLvJzab4+PLGQZ
Y5y+mGLy1mMJOt2tmhp37jQt53Hx/NDa07ZghaQndfYIgVCdYTUw57/n0z1b9sbFlBicFxjWVQie
JVZydzeYqu1kANzMOqnlmhxbgsc6kGp2fLUpXS30IDXPkFwP5hRiAoXJfom54BJAZ66gWsUt6jvz
GcL0o3CsK0z6KySW3sQ+RgZ/54/y0ZPaNhkBpfrFXVuyOVIgky7XJ0KyAI5qW4znvA2mVTmYnFF3
8T2PFHtjI4ddmaFG0NirpcSP7fQCnFm7EKNrv5ZG65+IQ4fsXq1ujRqUxERVwQypyT8GYF82Gdgt
oHtsZDk0vjf0Z+InVfEpqLN8bKbKZOnGX+f4uEPCqOoOZt6/zDEWPWMa/3ge3VZpERGPGkyfzlzD
EtA4Q6cMRUgk2I1qcSPvWp1EKZ5sz38x5ct3fkh5zY5+3Z10+aWuo2yiGz4EPbdfBxFnZo+jfNEO
/DXycApBvY09mGNcVs3tEuDixS7NNliyyRQbcErnrM0/TDropCzVAsr2nDaIEwtL0RzAr2zbWj1C
oampujhgaC1qVEs3SUFljO6cnOKTQVCo8XEldY5zmrdoyz/BT6bRys6cYxutz8ZdyTEYhoV272Oy
AHPVaJ5/Gn55wBadrZhZ0zIdK6yHsVvtbMTOHLWRE0K8FR21AT+pD9Oq6z+UyfAhm/Jgq8bLvEou
AuDV8/zPxMXBGlWFkRC/h27o/wibHqNSlGKB5phsF7lxdjPC6ruiNc0zUFGLGZafci8L1X9ZUv/P
CpUuk+awBbTlWMU2vqaKGJdBzkLstSlEb+/n2+BjKYkIM8cUx0Hl494YYemMTI8eSTJRfRiVk4vv
58hpunfU2bweubOrKcuk+Ss1mIyjH+9VSm531Qz8FbHeTWu6rIJIus7tnFhBrYKeII82uVzzBA1E
+kf/z1HLaD+aw64enJ6WVd/H57xQswW1+2KrtpFkTpJD6DlJfOsrozqxmG6fHutGTFRaqmGa8sz2
w8NdkWk80fD6xJp6Sv8vhwJzlPM/N51Cp/Usp6L8W3QevkY9E8xoDoXInvysjAJVdFP3DYmaRdu6
LqMf64MWCjko7G37puU8seqxcbo5l4loGgmq8C5XhdnTrQlDlqvjb1HQQ7FDhyKSEEvLsbu1G4NI
XrDOaXd9Yd37ketDYkXNi4WONbbthUvGILH77miHMNrk+pmEormxIkAQC6/xIGbbancCuKByDBOK
A0QcrgTR4GwtdTI5ohwK/ZKOKdLMqEfqJex/mURp4uv2nGeKEgNVcaGZgpjHl+2bJbTc4nhhvnZx
fYwU/tm0/eknTrjWFMu8zA+qnYgLscTvWl/Zu1D9EXRaHqy0GOKo6oV3J8nZQNcyPuukzS1y23Ch
A2kwsiD7ETmAy9mvB/vastd5XbS3QGvudlyGH3EGkadNzN1jSeWZ1ubhcc+a7Dkze9gX3bSb60hU
xLmoK/mNCV6x9Ay7vukJUlhwXSZmr0l7KiMtOOvKdOutGih16dB7k+NPMx64BY7qc56SE2S1dZjr
l6ZeiFWXsnSaH+pAmAcl0N89UY77tIYNo5Rqw0FAY2yNjBqtrD27k0GJeuwh3SnuZ69W/Vnvq+Ja
FVG58K1fj7VTODDSNbr2ubLNHewuWL0DHNycQkQZ1YgLkv3gVO4J+7u2mpA21zS46cvOhc05xu/H
6pHBdMmInUjs2IS8COSGv2cs6k1ET/+ejcYpT/QMX8ntxj4NrZ8/PV6bYd2/NU1crIg6tRsaq/Gr
Q8fM8cjWekroPlEwT4+AwOKj4zKUcG2BDIxk+f5xW5AE/cdT6DNdCBvFOjGwA++B6mQxKNTXm9Qo
72Wnxjurwn5RBE68y4xMX3EWNAI4VCTdGSVj35K9T3FmawuXDD0V+zxkg7sF9VP8R9oeIcQyLjT9
zM8qlrRIAcLK0YiKWTJvo2eSPVTlOUQlFgZbT/Fpumc9I2Zy398DNiBOxWzHIb5PIJcz+vlTkoa/
/nmIMM8Ivlxf8BEx7QDYYPLe+TL8Hstx7MaOe6itthyp2y2SCjsjusb4dq7oMXbK1ijEOtQ/LFkD
G2rKQIN8lReOLFsVlnWqx96CVU8vbrJ9Uv5+q5wzBH8IoY3o4iA9XOYaAEFR5FeSS8WSIztuOAhv
d4NcP/UI/s4q21S9LSAKpuHeSLOlqOiFNJ2XbKdwenVjyv3zGr+uUsxyhYUJaBDgBSXz2GjKYYdR
OlP5i+eXd6fk/UpxsJP7tllf3WJ6mu/OvY1XR4ztsXP1iq1C+m3OovbkrP1ONV5pKUKhVjTnFA+K
86Ydwo5qk845GnSfER9pYi0JKxc/AOLgGlNAjY7ddG10JFz//Lv53yCS4CqmqVCFLI1Zz9drv1Wk
bhNwCrN01Ca8F6lXLfU6yC7tFCnHyNY+6FooG92bwIXCZFKmfDqa4Rjuhs7+XhlNcbRHwGd60RBW
NAZ9V9aZewa8tGAjxVMiT/6ccTzOMRbhg6xpnItVOumlKA2mGTAmj7kXhGBdDbrf4FyfcNfAZe9D
DvPL+BqMfUPoVdCEA5ba557ynhvBp1n5/o7zEhouzuBxs0n++LaXHxKb3qoBcTkeev1Fl/47xaF6
1+TFzfLiezKk7ZqMZECQw+qfdGqEWd6ZP/s+e8/6sblA5OPllabc4vzQYuBIYOfYFbm1dBhockvO
jIXJjvaYq+7HyCk3IZNYWZPbBe1Tej4YpTw4zx/p9HjWHI+3D1SQXnrX0eyqw9RJ8UvHq0Zu0I20
vP/zL1XI29B/vuFcoZFAYgLIUZ1Fh/bLbcqo2QkiRuJ50yf0qPPEbTSTEGeWuYYPoa50qzTfxglA
P0MBvNVB3R2F0oh7nI+kdrTw2huBuDM/RU9OjYEmY+Yuo4STzUq0yrego4fTIH6GNUztigHgD8cZ
KR7Lb9bolcBQ4w9BYqkEE6lqBdIEsgzu8kqcU4RYJoH6PUl/z8WZtmHqAgNSXWsYrBaua3lLCB8R
gvuWxa8ZjFvSbMWxz412EdlsW0x3sL+LVDuSVuaPGvaF/UnIcfw5N+joj1FjvGddueXO0v7O7eml
mOp/y1LIvMT/5BRZdFrQJgRxMJymX9cDejpafUyjYfk4muocFcTG4PNyBwmq1S0yYX0K3wIr2qXU
3M96GQAmkYnsLnFfI2PpCN51KX7dDYgOsqElnZ+gt5TdHHKJ3GRYPorGRJd/gKrdzXHutHE/CpFF
N9PklL6e6gKUX9NtvRyHSy2i34Cgm11MgWfTt/lnRhDkgu3z08i55dNGZm4cRDdRdYgT1IDVnQnL
uI0PVFZfkBhwjGf64R3OvJDJmKkLbnreKssh0Iu3KdbggFlNtheV7EYrEbO9Xklhq9a+fcxFciRw
5V7NkmILqz14I93PmFbAK9PG/kqw6QVg/U2DIvZamKgjoyBrDomH/iwmn9iHqXjgCITDUp25f7Y2
9O71EfMZuOs7FVm6ImfdNTTP7NrNC0kiAmngFKw8Lk68iZ1nrChv5AGLO9HLq1+2pFtDlJLz35L3
rNacEokEkYo117DsJRWg38uCi5zHlG/Z5l565FxxfFfMaVy6kF43lgccUSsD/OG6HnOe0DqLcUyg
ybfk4dWBhquZNmSmmkTcB1sJ1iqA0kXWpRpVfb24cnfV1oUSlFsnxlxmIA9bteg8Xriqi0UIXfXd
s5z7pFv1HyO/TFQwxsr+gCneLBPWlRKHUe4yR693eU4Cw81stoaj7lzdADXbkGTXuZuVmSyki0q2
jHXAQnkRFPRAGffuypjVaNTgcFRSA/6CrV4GRzUXGrCCUkafijAdTmKi4jaYn+XEC38RmGwzS7Yg
nMF1p5yUzW5qWjqYNT0+IkFUS84aVUEWcGp9eMzU5ac8ycdESThSl/ms+U+At1zZjRIeXMBv9yys
X+bxt01KeVXUGSm82i6XkWaPC3MYtR39Bm8xs4OqyIHBmDi/XblXm7dn8wMJkZ/Mw469TgdhTkbG
CW+g3O6eFIDbaCYbfmpb4pXymqGL/E+xChxCGS2OVQK17fz3Q6wEL+zk6pXnMNN9rL4IwTknV/X/
uoZ6FdWdR+I+ixwy+WY/rs2kttjLMQvL4opnvgFsbo/uMYr74g3Ji76G9OdcgoleTkDTdYbugd9c
jF7Xexsf3O3jcqwUxjLMbONi5iwr5kKLaCpgpmYRPfkUTT/gWHFfneM0kV59mzgTvs0IBNcBJpx7
mXeKkwmWfCo4usityxzKHFLj6jYoph0FZEbpBvdAYcVttLkOGz68e9RG3rShZ5Rg/UVStdTKv8z7
iKmywkVq5+NOKyNkQW1QbkJcqVeci9EuBDtPkAgUcz3W8cUfQuaUk3lXHLv/xnHGZYZolKkBummc
jMU83KLkZ52FTRWjmUrGBJEPMq4t8m+pWqziJC5/RGUL2LNUagb6jFmDICz+irMm8RhsqatGp2iY
2C56xjmcnF9KHBl3r1sbTGugU6sjtF3RfgpD+cX6xf5O9NJf0khQjvpQpNRbIhxDqOuWkFDi57jA
rox6/mU+Sfx7HoDfnKZz3iJ57lrqPz8I9FV/xXUpzTEJoLliyTpMMxHJnT+KJ2MvbNYIxKDHja3z
ski7aPCkjbA5un7fnfVcBLTiAENQNHqvjEgjYkHBtfVLGFBNr3yDdb3ua9s9QNxWF4lWAkWV5NPS
K++R7bM+iUhr7dlvHEc5yx2TqFgic2y2Fhb2Y+OkP/Iobg9lG2PbM5r2tdebT6NyObQOPf+vmjCH
V4xjn6gG9afRabnvBkimi4gUXlFvMj/rX3AwGkuytQqwRrVfmVXs/6K6UO7Qdk4k/xPOeeShaxvh
u6tNLCAquI2NXWnVjZcAcFBVHRZzKDDmrWP2GrjjKn3vTdDi6tRGT5Rq2svQcIZd2ClU7tp+UYvw
zzA63sYd2mI9z6AyK+o3mCuYJkv8pdd5aNSoGCKbon9D6cxZ1NGm8ZFaPKq7QlE/OxoZxzgrubgW
AvDNoDtblMzniGbOTumJL0H5rNZhBdzCiYzfZoyLwcq4cPk53O8ZS2ENpb97YJD9ruDWrbxajkNm
TzIdE9TXB4UEs26I6JYSrigApx3NudvMpufTH/rix3wmhZCGVaRnkzF1G/+sYsNauZ6zt2rd+uUM
3dsQAeaUoa0p66JbCBaOFRqDxJbB1EFJev/g9+nbo3XByJQpE9G5mT+T5AeTMZ1uIoAL4/RzooSl
em6zIDlx1+S+zlByfNneJaun/olFUnOudPe5oywz//MhYUSl1FEeNynzZMNwzvPFJzZGn4a1uZwv
MX2g/cmoULYM4VtGyPLXDqZKW9rp8M1TW/Mlcv8IZcJXIrsmSgjLqiFDsXSQRJ2I/MGATCmpy0tr
Fqwjz7z0PWcBBIs35UQf2DEQCeQvmYU13gHKn0641HNMgv0QflJxI7WhT2ctbrOdR+0F/0K31/Rg
oUWVvQYEL4nfEneFtMannEbEcjWI+k8rKeETuPAebHgs+eG5JIm3kikugIuzzVqUwMZJHPcLpVEB
mUsSeQaSnIz7hGkqgCYzoJSW3PJaEsxHyTKPe9bCo+SbI21C3CmZ530J/RzPgr3yuxzWCWj0UDwx
3d4WqHLZrtDtDeogXzm9729LDbK6BmI9AsrWSOa6AL7uAWE3gLFPHVR2JuvuQvmFmCJc0E4LNgMc
VTo+P5M0v2R9+ltpaZVXP33Lv2YhTLV22LmczCqFeVGn5xI4vEX4SwUWXwCNj/z4qtn+0bW3nOft
W/BPrtcfW1DzpoOPop+ajyn2QRdNLLT0JnlJs2npZdi3x56NeFZKRElKeZKxDte3QwLefiyfLZgE
rrXl6Omk+IQTPXJVqmDcV+iLrCUEng82t4P+PGiE2+2KY/kqAeRu/fKYpi2bmbUvz3KciRKyjg5N
6WqmegniV5vAQ0YB3axRh3uVv7IHL1g6psHG0mSwkpISCNJl2pr+WgdPsIVb8muo9X3nMk8oJ4EE
PZluGiHPwsIyOYw/FFQCgGa2kXQLoB6mYEQYVFoHBPqBAOSTMqjfhi6/YGo8cZy6dzsX9UNBRCMv
T4QQTiFCAwOxga9qB5xuP0ajJPLMz4+9dFlB/l5ULNzYGrq/ya4vuVaRpm25N0UGMKAK18CiSd5N
VZG/TVisRY2CfuAZ8yYd9sSyChgal6W56/rsbeDHHFE22KgbJo6S3VQhV98Tcy7QO5QangcT4cME
m2IJZttfjsggYPJx6CP9EI1dECYYb7RX3iIEEqU0SQiUEpV0S4zSMuESk10EiCeCsrtRyFybUkiB
mKKmBYzEZdUjrEgszBX4l3wCGewlHEp4BXqLIjXjU3E1zOIOMDlctNxOoC+/mNKLsWfjPlLrP0cw
z55Sac8wpEeDd8rRDzBrNNKx0Y/YNkAe/nSkXMbEwxFIIwdJV38J1YzLLbqODm2H27S8+nrt1mX6
L9BWb0l7cMWzHobKQhcsowuOk+lxIrlSDDQbmcLxFEyJWmZXiqe+S1HVUyddaypZC10t4rUWUoSu
/eYUoKra5or63s2pP5cjDnAhXM0iBHhnqqe8lYpvkNNuKLI/dU3oy06ri0U0HmOFWAUXBRLyQT4s
StYsQ9u9FuDvgYJZHxGylAJpCgcZ5SKikMzovE8HcJZAAaRlhaFDyvl/cbFNDCz0KogMImWpvebZ
d/Uf4JLixYRswZP+FkQL9xChi+215zrhwNKRrhcV6Usm7S89GhjPxgfDJhkzjHTEINyhidv1r9Qz
VMam4e8QoYxWWQsNwYzvD/sGjAAIBtwz8oe0opFDPkHiw48taAWatbZpExbjqR/UAI9Fqa/VOjoF
5PTlawHVFkLNczquMyPeFhVEIB0ljo0ap0ORozlkhTSGbOskj65xMga7Fn+YEYcccA13jR93PUrn
To6WwZUWHkXFxzMh5jGEsqsQ9QiEPaB/8Hcxnwow+biEObFtAdBA8uPPth/T/dNACV36MGtAUtEr
c6Pizv9OWwyniHfi/mUiIJEgElKlUWgKcAvRyTylAhVZB5aecNwqYcUiRTIQFumTTTpGGXAT0L7y
g5NrHEUYXsQQyx02fnJXKRoHehUcGv6sKpKRC7qN+iAdTx1FcSYRTN+NsTyTClkXRscxp0FmsQwK
ZGv5Ok+zHsTniKtRfOomiiARwhYDx6kctM+yohbXCLzAniYQmbGNR6sBGsQsiYIZlXhRVJflOBuo
Xe4lq0w5qFDQtmAmmX+XHTuCPuUFHBpPkxG+WWPUb1mBZrvOCnEPltqA2iwJDtVLLJKXrNSzV0sZ
X6KAK0spnVQDCyJDWqq48e8F2qpa+qsSRFZkKJCyEZpYhtJy1RHhM4nU81LJrHUvrNU4ugy6tIgD
waablgTyW8buzLfZqiyjCAyfE7BZsC2dyF4CL8jRkRMTqyX2mnncc4wSNB/SLUaMsEn5YVJGfquG
w+iF5cLizaVDMQqwZZd/6PCnZAkSyjct0U5+VXKcaS9yrzMPI7+VBTLEHXBJm6NNbYn0bpC7dmol
YK4XdYdpjKWmvZyQj/nMw5ZwbXNobeoWIHZyBMSycqWzLJX2Mg8IiiN9ZpzkcUKqfgSIzkgi5EtG
RX+E8D8nV1mOZktQRD2ha6NdBpSuCV5H1GkOCrW01l+YxnHxQ64GAQlUj54+W9K7ZiFg49Db2LM7
G5dRL+1snEw6eqS89tLclqNw06XLrdbJH1jo3SiFi/dQGt+wREUbHQlcLW1wHMgzC2Gy60pTnIUy
LpXuOA+JHGfrCOywyk3EPCDBkdbDHbSMghNnfB8BIroEIV0rzXSddNRlyOpcpHVsG/NTKT12ivvi
Ugw7s6pA45uSliBXDvEQ+10mPXgGQjxgbt97acjrui46VJqJ/qsLUFTw05x1+RAHRb+aVN4VXB3d
J7dwgkNXBqf5s2m0SGGH/b4NInun8rL12X4D1WI1YmV0ZbEdQx3iOXVtLkDsd9YNL+69EuIBpGsw
Si+gY9dPmWfRceNSTzZRXYE3pnJQaB9d6JSrlrKW1lP9alrqxW1gvTci+Wjcnk5pAec1sDec6+tl
/jlFsQ8NqMcr4srkniJxPDqWpljdjT6CgDQLVxxG7dBIkDKRRkRNuhFLtcbBE9QvoihGFMdVuM0y
Rd8Y8tNpKtYk2JaBdDOy9dOeUOuxLzMi67VtxvKpcrDXzt+tRO0/Cb9Fsm6haozBL7LbQ+7oO2ge
LQfhI7Lgg+915TcFFumuk1pIH3zf9wpTZDOgjKykPDKSGkl3Qig5sO5ZVPIbGbbJTGonTSmgDKWK
cv761F6ZBw7v9ayrJCG6KIPht8Oh/rH3cFzisTKXIqG4lYDAOBpQFrkheu6wiqQS04TVMQCaeIX1
Vl+tEm/mrNeUKs1YSjVRPHRvphRtttxd9rn8blqX96pX7GtTIuasMXTO/6eJiMtJt7lnzf8nAikt
1STW9qNVBaSc+uDWTWl1jlRl1YF0uHGgHdzmr0/RT0WfGIH+/69Adro4DX4uV/cwjBaOxmWgSMm0
gR3A9oHIdH6wmuRPZwQDHYr6ry/penmxp2A6Pf6A/HpIQc6ZEvv895eUfDGETX5UpCC10NsfJIUM
hFRchnSpUbVUJHeNVKuOUrKKfoZCG1oOnazEChJf+NRJKesYoWfNpck1w9iamGn7TW2QuJKnNLeZ
FLtqzMXnP6BI6WuDTkg30MCmpaqSrmYq3klJbCB1sYoUx+YYZGlHIjnIU5VdADmytp/EE9IT9Y1s
dcIq8I32Qkc93iSILE20WFlbRIWDC/tNRexVILKltUhSckJuyy4G7a4U3gqpvnWkBNeVOlxfTbat
FOTyCqfabIzHwHXVd66GBvO+yjrQp9JedBe6g/y6njNhmKIhOWa9lr64jXLhr67ZpHMchC8xXeKm
mH5MUfVSzzbfxN1EFKh8go0jb3KUv/6I/NcsnOZFlULgRkcNnDhIgtMYXbDLKh+bKuUHhblNxDWS
MQZ64VSKhqluu2dHyoejWUOcIySGTVXtYwauJzOjjhSlU/mrjiwOag3lj97YKG718dSo9Bu8nklL
k3gVsxvyDInWuHdRWe1KK3W0BKaJtMWlOhpWCmNJtS2gCjj9vs+FfUqCYdjkmhPehDLoi9ZCwzxI
IbNvtBimTCTNSDeddS7FzblUOLdaeRd6/V617a6wcT5PKiyjpBzx1dfyOW0yEtqVnW7m74apszHB
EjOeiLVb4HbtCmWNe+cWPyx9Jyy+CbVBaUJqblePdIc9xyFU0TI1b8tig77ae2N3V9rNR1WXtryE
GseQteTViBHhzN+AZQeNVBOv7NfEKvOnq06DY9tpnfPaxdWV72sfsdJ3C6UMq1vFkPrAQGdYZ5Vo
3jMNwov8EwzD7GUsNOOpJ05B6GqaNvE3z2/S2zhaNZmi5BCbDLoCWU7PQPfGuv9/bJ3XcqTaskW/
iAi8eS1DeSfTLemFkNrgWcDCf/0d0PtE73vivNAFVSqppQJWZs45ZvgQMeJfTE3jJZ/GHRxW5S7T
JsBuL76Zg23cGn9M8jqipiRTcDLrF73PvfHaWmHml8A4V5PrKrvc4lI1m9XA4iksFciHWXaDJbG8
X8LLR2LMC/LMlycKwzqMc9S5N4eeK/PGbCzltGwaPnQw7lx3XlsSma6MhKdjl33tCec+Fw4p7MsG
KrlyVuI5dx2nZ3o0UKotLxn//+uWYy0p7ljE8m81xniUbSS8O8GnBOgPIkxuPX0kBd6LsXMWgtmQ
p1YHZub6z8YonrpCrb7cSfxUXKu+juRwb9KAzGKzVFhJ0ObgU9ud+x0FX3NeHsdLRv3ysEzm5Ppk
DrGv5jj75aAxR9xj0N13c+h92Ks29JESEMnysGbid47MD6sqnWPU4kARTnV3sr66uw0i/UKvf1fz
ocmzkKSXqfE0unp0Wl6xvDYFALQjUiBaw8FTiH1vKEvRL1/RqrtwYWt9IzQFHIFmkv/EHfU6CFls
Sq2OPrD17HUWK78MATzVCftvtFWYfTDfJWIKTorZ6bg9EN6+Kd50W16KYOZalFnzNrV8zu3Yqi94
up2NYTCw7yy6hTlhEm8Fb51yQ/ox4EtcSSKhnqg3kIQ3IHLlkIQvZciUbHkJirdz5sTGd3i37pa5
IFCivFNvY1mTsMIbOWYYfAM8clKlY752OG0OKRRNv0mc4rM8u5bRfGZWFPsBXr2D7OnmdlFxsefj
Q1EYa2Ny4SooRn23JP27RJnnFQO/FUTc49oxm2Gb1kO1HaXgFzxvWhrBKeyim1GqxlNcOcM+/AxU
zBrByIemkIp4oTctXhpjrSue9bzsDBLPHe7PD7fUqsMIuO40pUl8kp1gurs8XDa4W+MT/PwVsTDM
ZkItg4bGpnGDfx4tuxgtdmbhpcestPV+tolxXzOYYySYcVe9WXSvFBHeWoQVuoMiLdaZJwzWGAoc
UJbQ75w2YhWOrnFT5loHMdaDqcKwom2Hi5TmyVHVBCVs32R3p9pSqHKCNIxToQ9l8hBKqd2XTZ8E
FgXuAMDES/WA/MeYwNaKvlnXFCfT8j6n3CJ7b94wOaXjM28IQCOKYzmITn/wrSZ8/vuS5dHyuuUr
yG34z4uX/f96etldNug4022pIxXtwLHcKZ9x2DSxL2Qg7kE/JGTVpWSRVOEU7lDsi/vyTOXhgdKs
9rzsLceXr281FIm2Hkf7ZTfB6HG3W5pWWVy/Lof+fkGWIPmrmiQ9LMcUY3hGG9ptuAvyC1fr+yRo
POeRsVVzqz+QCQKCMuxe85jmfzd0P9vUqd7M1mTID4rG8LzXskExXLLyUWBdXsNKNTYt/km8u8bP
upOQpd3xU2L0gFFrVVjSzK+eqCKu7IF+ytIseB56afiin0EX7RA8Z2bHLV1aq5ZSxmvi+rmq9OqZ
6qOlXTYw8ph34yl48mC9w1mdI0GConu2EThEAUPQIc60TWoqO71ulTPW3599qJ/0QCQ/PIagq8JS
KGonPP0SNeIeaUq9h46SPAHSZphC/fyKD/Q9hrDoEPL4ZjqkEDdB0O5iMeXvUMSJvUizz8Zq1K2a
jCFuOJW6Ldej10D0V5Wp9Kejk9IEc55ir66tu1JMFT/m9AmbSHtOpf7U1CPr1Qa0RpN+aEllf8SB
JlDmQ24tBQRJZVS6F2uIcl81qnFbJRhipooAspqgmDkFRSVai5vnwg5Vs+kncWHladlLVTxBFm13
PBDyaTmEk3/CelLdqo6OAd0y8ehHu3jgANF8F3nqOjIItym8/ACKP/JjA8FdI6J5GDg/pM+GvtGs
3BO28Z/tWIQ/Wqd8q5lxv2TUTPuRwKAdGSzZq5dPr8sL3BnVHPdCPI+cJ+RFG+FuLLG+uLl3GQY9
/JHUtlzRNnIfoa6Ex64eIelExAa0Bh2k+ZvYKUl4RMiDEiY2L7Ps+yh1gxId+YPSB+IB75YM8yxJ
X50KmFVStqdlE+nG6GtN9l4Mw5zzORczNT0+UjIyBawtAputU832YB3YtIzHV+5r6bOXScSesP+0
YkTKrr+AKezn87Pg9B9JK4jmy37KbUkOlfI6Rj2fhiSMf7aoZ0Z9QvDkIi2IQLZAOMpfe0Euj0eL
LDU8jX4UdaPh/dCnnNuUJIJAmvaJtI+AJUMOR2xq3iM7AtAPIM+PPUO+p5pynKD7vTRumV2EPfHZ
nY9TkT57qBHGSStvORCmP5sBSdMqzkbPV5ISeXyjtNB/m/G2bDA9IpgG3LvlHnuQsN+eEqv3nioB
Q6cr8B9lH11leY/eMfSjmju/U73BDD5vEBn1PqLoZPP3GIr3YxpHL1mQMgESNmN+e2gPAXwXnDEU
eDpKBSctHN9j0q/oQ36PGo9PVKm80JjY1aoJ3dowqzVV6bi36vatnvGbUYbZBx0s6wAjTy9dQ9Xf
RT+4ZUjaqaO8Lo+0+RHkwnBluYO2CQflibT04eo1CQmwjCyuy24MNIh2BZkCZkSpreT9zWImcJM5
Tj0b3jqB8l3G34Pd5dhQK79hj8INo6VlFcD/XNrPD2eQ1gWF2FFaFahPo7YPTFbNNR9D1xeK214E
5g3SfmrvJB29PIQTvqoxSrWjRzDQQXH65Ky2LTMsuNK0qiMThh51qqInBiu9KXmUhbA2vdn88NIw
v9bj8CtLkviV5hg1UNGgTZuqL60Gdo5xvKxb7VoG1jMrbZd3F1NAr98y10YVYrCLypmi5TEUghpq
brKhhWiYkbaX28WlLft/b+pq+ujA11WahoFaMSsHNrNLUO8YQmbMDEygfx6OU+CecWeVrcoTZVw+
54NinfjhTzJX+Gt11vCkpn1+AkzwGy1hkSP9hq7WdvW0KyJT0MbDVtXQ4GtImtjqNIFws7BREIEe
QZ6TVMywfbM8sRwjdLHhtzw/vbywCdUSrsO8HxgZWS20Hh6IcIZ9GRb6Rce6wBzSGPjcD/plOWYT
D/bPo/lYn0lvJXPT2E6jYnJ9mQ/+fY2gllNrTT3+fYM/7zK/DAj3cNRyhjF/v3R5dtmkI2QJr0PF
+V9f+/cNGNz2q2CIWzj+/FT/63U6CIs6wHnw56vml6lYA0ZAGvaEmnH8839Bk9UDVaPEsyrp+aas
TDJG56tHHN0s8HNH8hCdKb8qvXFyAsRWIaXvXjMCe1sMbY8x02wOtU4znzEWutnJTo9DKOFASCF2
MdLYaZoBhoJrTaA47cVJ628UVU4k6G9Ojf5aVg9oyV+tp3zvzBgpQ5Ihph3KJPDrFusdDoGrCVX1
OAWETeKFgHOsWzlxmk4/UkRb4zYPfnWjqt9UJYgey8YkAKWp2upskzPqIBQZ9RCkr1EVZ4x132pX
bZ88p+lBnDUXLel/WEPyoUAH2ZeWrd1nZ2lpAk3TcsM+Oa3Z7wYimXwjOXOti9/atnSPem4mG3dM
q63pTfGM4tzkiKF6Y7COUgpyF12Mbpous9tsAajLyKI26Ry+X/eo66paQ7HWWYW39jUv2pcAY27b
aua3bOr4O9WN9t1JXhPLvar8vz0B5Kc00ulAYY+VfgTQodEiNdVx00yhwJkL0nJAPgW0Sa4c4Le6
qbc0RYhsN8buCXjhQKIifZJUd5UXB/M8IS6m3HhVGb6C2TOP6GpsamWeLWuRXIuqeIvnvToFTJx5
4XZ5ro1d5HmDNfcRBpGtpDH90g2DXLRlV1+2KVfe47L51z7kDi728zMdbOrj313bSYjuXJ4JzCHf
GJhK1h2i4yf4+dFTCbjLEbG84zCJnjKShM6Ut3+eW14FPHty8WoG6N3+bMJAJ2igxbr099jyCLhQ
fy7q/l/HvXZ0rs6yUQIwgEKvGUH8553iIcxZmVlYDzHDMYUNq0fYoTyJ+0LD6qZCUf5ukIuxXT55
XVXFDyxxNzwENzRKwWckv0+G2bEOoX0+GY61sQaG25ioxZYeCCNMY0RHbJRPMV3RwzgkvwwHQwcG
sEcAVPORDCHGJTvzAxZZq1CO44PR3kjfso124AvTVd6PO+mWxVlJOScdL5gNzZ0L9zl2L2UZ+WZb
56dKFLcpDsTZiWvCqpJBIsiDBuUI0RCOPh9UR/Wfp+0sgS2uRJF1kE2wXZ79u1nehoydBLfJi4oy
l3yM8d3ljrcjLiveuWU0vSM4oB516GXYuXoij8hF58HxJGHoqwQ5smaTdOXeFOY5MdFohdprPiKz
x9jDPQxpcqNnJOBUTH/1fuxWapn1GH8ZTHhFNR0dhnxr0d5bPBfbUaOTLUJt/D7QjINU0RsMoYqR
QK7dDC74pjvCwbvpRDjleBVeBHsHdWzY5vMuEbYCAHnX4/QPvrRUl74XKPKbMtB8bFyfIm+4yK/B
UIc3PFbhyepTMO+OZr81tgGjGu3J2cMX9GoSSlYgUNnTMSl3iHO9feAlw0oAZIiYZbly3wsHhUna
gX9JRoMVlsYAYt7kVbglERf/fK38c8jtNcI1irNn5aVKJkwQXaupf25QfRxa4G9IvzyvYPZvJAim
qa0RaPCav5usSuttOse/lValHZ1AxfrhLVt1yDWu7/PhpeBcNpbGEhMrO4N0A2yDhXN1Z6St/j3U
K9CgMaAqU0/q70y4lsMggFgzkOERz2ja2FZsH1sReqp5F4lmelv4tBbTUsYQ8v5fx4vcJK3u3y9P
UZzQLq2PRZJNJ3S502l55I0RvuQ2Q+s05qcAZ9ef431iDCdwOGWsfNGOhCtthL/MYvqKQj5cVZ5+
szsMO1HpGtskSQJuHMled9vku8z6t0SSBemWU3PhOthcQskvfnmk2mKgrzzQUuggpedDA7gkDBnM
Gcqx0WMMdy1RNvjzIKv1XPhN1kf0+MaOVAaXSWzocSwSEbpl/nJJpGYnLYdJ8efhlNjXmEqZy8V+
ZOlBa1MAEwJ6D92LK3lXdicgou2GS/1BKjAPXNvObjq4S1bx7gPn7mcQkyqWeRISLJwTME5M92mL
H3M791nQaQcYEsO5U8vhvDxaNsO8++eY6PO1FwAKhsVHU0g0iXemtv9nAxLVO2cG+jMsQn7VVaRh
wcad+WR24ABMrtw71OLgIKrhdzLvLceLvJoOGo6NIOHWOhKMApP0ojrkU7ctfGdRiWDPypdkpJzJ
gJrW/ZH4khX3iZUBNfFelO3vqNIsMlD5JRv15OHiHV+qMXdPsAbfWQqammFQ639iuUkPiaW/9fGQ
nS2rUej5jnycvO6Qo66vVEU91ERvp0J/1WihH4Vmu8fSDL7jboNf6BraNpYus+feFhjDWgbwXoMd
LVJWGlL21Rw7XJgMK+u6QOcRY9BSCAw5RAA+tPA5qtXhkCt0+hJ93Dv6SoBA2SSRFq+tVv/qu+S5
T9xsFwL4hEZ7MKQo12ZJPr2IQIvq19zl3pZfSUecJT18FDu1RpLjuJo/2eDdtNi5TwaQCk2ZrYTD
Vckh/teBp69HW9eQ7H0J1oF4Yh7NbG4GQyUSWFE9UOw194eNnrJAKFyoubXcDOKlL8kZmWwJjtAK
f6W1aA4gF+TKkq1cNSGpkPpAHhW2abLPi08c7ZsRFf7I+ZSETr6KIvtFDQeHSOZ+10Je2mR6n6K3
8Q5Rz11bKbJoHbIgHlN6zz1DFHdwv2WWkGs1z+/kuJDREUt7bcRJvJGsjsi1LMYtDrzzlECM8NyE
W2LgnbCE0eLTSEekR3GrhDptvLi4yMSwVrr4lpWi93Vyc/KC5muS41y2S+0Nbx6j9zp5b2M7XBM8
9CTQKW/Y8H+0IF8MHVDxMbS34FqsbwX+PXXugaPivuRh2T6GsAW5Zm5To9JYt7odGRxvrmyK7yVT
R1Zqecpon13yAJ4atPGX6Cd8RP2ANokcL/OAseF58GBD9P02rrz2eyIblmCpviaxHteQow7Mi9WL
5RXhoYSRYBCvZk80DIZCZ6lch80+jBxwyZKlKxSwFo7t1pskvmCwIAwWULhmtGbGAsa25+B4ykl2
qAHAr7PeJBalQOrqaO5TFrdnNaH739X5pqko611gqG0jX41QVOsqHeINGHFSFCMLLSujCLLqyEIq
S5wQMjtWkfnTCYkoY0lOnmVFUCta5Z2MSKVpf9ECPwxE+IaDeilE8BvaBYEUjP/hTwxbqdHVCbgn
gYFLtzHWNOR8qbZGLA0aCuE7JtUKZ0BPz6JH9V0KZPiqOb40g1GfaF+tTFuubRaz4CdLXOklEi9P
9N/qyFMg4Cd7SFvKNTHovFmrOc2ocuAfSYnXwuWGHCsSFWqnJMiLw0fteopv6Ei1lztSa3S4vRrG
Ya4rt8gaxBM/R+w9i9Gz12XVjZsuph5yXDRhidzr4VTfRrtaKUVCczB0D1rnEXpgRs+0yZj9mr6I
kMJA1z+NClNI3HjZKjGbj9l+bAzJ1Z5s66Rg9+0R7Z2LYubq9OhSShSBgQUZDlAK4SNKsGEh+EL5
ew2sEXN437bnVq3GY0C6pRQFFTgRGWesK1j+Eu8AfPxzUOacgGF2BCNyTGIq/UxSQoigLfxMdbqd
ZWpfBcOVi9fzH5pIa/NTgg1eWNnGKjIuz5cMelZRJZUTpNErFO3hFjMGDLKV19JNbZRMPLKkLm5M
AdcY4rYFg4hbJvDmaPWkXAKmbEXZEOQ3tNbGbVjh1Y0+AXFIPhkXNherGqRvKnMUQjS+NjZdHSMH
fTQ8G3wsZsHmeI5zMZ2HJKpb2qb/2V8edVOqbIANKX+e6BX0y42RVNh+G21GhxzIu5MHzYh3soaB
jPYDr7eEHoPw9hpwqTi7hOXZtLqOSmtjkfLMnUYL55AjFkB3u8qHtKNhzDhUD7WXEZ1y2boxFtJn
YidMmg8m+tHMOQSpyniee/125GYEtbfCGsVgFSuqL2JvHtDYiJUwLkjHd7veO5rEhi+OgqJ2f1QS
rpcNwWYVlCmoeqBUWRkoXAOCYN2IERFGP/fH0oqpVR0n64AMtrpICkKz6/ru6ZmxCWb8q0JQ8FrE
2V0gckJOIeV10qZbHdfWKhzqlAAsxTzrLm54JaTNW+MVj7kGqrYXv3N534E+xsajcaqDjupUzg/m
VAjTWyZl6Lh3ZtTsYR+Ul6zDOUfiFkYtZFky50yuqlreAkerb0EiLyOv2qeztiPPYgNXRbcpue5P
9MGRpktss3izgEF5XCJDLr4oIzPTPavAfMmxtd4k2kG0Na0ABYzMp2WC8KdXQzZPt60ragRc49UZ
olJ11tXgB6YpdBJGSK0WmS8R+IsdoyQUoNxNmevZXEy4hqTItxXWQRMioCY/EuVDRiXXzw49eq4U
PyCnqACgbbEdQ3Sg9MkR+pKxGxrjUXgfJaNGnw4Fv7JMR2dLuXRslfJnEOQONYnXMN3yvOtkFb9a
rb+MNPYfdOsRcSJuAn1raJs8GLKPprGeoKEnJGq6/GmM2njiolavi0DL9pEzWQ+Dui307HtslQ8z
qsmUDnQFkCQyHlI96LergAxGSU7NvGfXfXVrhthBMsJZUIcpEhtFoguPHNRLFXZKxzE/iiakHMqi
XaWPt1ZkxmXZ1HVnXJS6LNet5uVbrEP/PGEzamMmML9wNEs/cFjlLi/++7XLI6OikZoYGI3/15dG
QEAQrhdi07aWQRYJkvE/b7q8l9Pp18puIEfMX/yvb8nZrkMfsTeyCn/FRdFvWTBsQ4LyPmHvpSsd
gcZb4wl6boRh0q3o3PWg9+YTBkeoCpGZ3/VOb/x2UumvhOTzkAw7y7LkK5L44aQCQs84is/nex87
Lte7nJ7OqK6CglkfPokreiAWH1pU3yJOg8ZUo2Nl5iBzsyx/zwsT4TcaxJNeJTSwiKaWma9Z0fQ8
qhndmaa3jlWpnnDBebeyV/UXhrQqQtlaOS67JVnYGxyQ0W7ZrWwF936Nqw0pwbBXZ8FniHn0bNf5
L+bz/QtdeP3JynciehpTN3sBNJi9lHb625VKRw4Te9JQm22qqZnvWOGjIlcht2VOi6/7bUTJoYVQ
sc6qMFuVzU9AV4zUSFvYwHghbbPp1Y3SNndZ9c6RfN21AfrxoWDozkSLHa3gBmZXMr8nl2Rqi43r
xcNOV1L3EYUkr1SFMgcIYpGKarmHKvkV9tgQ0qTsdqJjcdbVu5lJFlb6R6/Vgjqd06ZvzGtWNn7m
dNER1A3M6LzcgUwBOH1wpf3pYhdc2U74zQlYU0LKQc4YMJ5GK1mV+Y5Tz3oXXrCOandv6FF7y8Km
f51R2q3DEBN9f7TLnGk/tSlwEdHrm6rEPFD3LP0DFr3fK0+9m2DcL5qODF1cCjN/YlJ0y9t6N0wV
dXO3T9pqk+BQEilEeC36bsvgQ9NYAWlCOQhB9Lfsr9i5IcWiYSYRa1XjDckN4ePqvSdQhxgCPyrT
fq08ca/Dp4nmqQRVtp6A37VOTP6UkDc3zB66fmw5neXo/AbgdODP99WyQM5ro14Jj2uJBBnlyH1B
ByjrDcwNd2y7vloqx6wm/md60ooJMGZ5cALYx4Ov5gPus5HheBqglIq6B8oR1gO06hv+iJN+Vp5Q
vKLYw3uS5pO9kn12NkZKA/US5/C/hVvuE93+rAiMAETwLPoyXzFWQozb2bsqKXw4AVdS6u4VHUkv
mz7CBqzmj7wvqRasd8t4Age5t2MdkbuwOeU0CittbQ7oiJzGV3qbYOHO+6FOF+TqhyrTX5Eaf29j
AFSYW3yRI55rs/fQMu9aNxwZb38zuWDOxQkin3Mcz3O7yodnsq3w1bmKvAOXsUGvld4TKVQEMpxL
xXnYjnd3dOVAL2Vl1ZgwpXVTO+/QlaOgjzwwhbObGz4Pdygfxeh+ev3wTMrFnTUR3ryApXzlQza4
91z6TXVHXxpvpDPhXMiOfVy+9qy5sHtuyccwf4HjPXKSHwnZ2vZee1MTplQR0BucTwyq4/xNsHBG
XPXckaaxwi3CdUfjVtOrcyAJEhHF+qhMRgsmLAm0YpuBMONpHlfO0ueIdplTqd+cgpFxMzcD598X
XSC5yjitVkI1f2J4rtT2s8gLdC8Fojebqw+D5a0yR78NDYp8lrl9AzMqi+XnqHqHXIu3FitASK0b
fRaprgcbtRYrm4RrYmrLY4nVNqduDzPQ8h7LYQ+WJjQLyxkPII6LVZPiPgmDo/vRD/aBIYBiT0+T
l39Jc/hGMtYBFdw6DXJ/GM0LhsVtyQg8bBl9WdP8x9x4VrtDvuvHIwxpYTL3qTckWO3zEQdzr15E
MjxUh+56H9EyMbBxty/cREj7DC5u/8GEdiIMlKo11jUIAtPe7ZIvLIBbAFdXR/KsU1oIVmi8Ynni
cj5tRGRv6za7cZr/yFsuXBnjtDhiVJdcMjV+OHxcHJu4zxY8Uei9dUO5amPK10Lc9626soz6MBjd
ua3Mg6Ype6EnZ8e9UD0dLKDbayed4R3NZ2HnxknTf5bKh4VScF9qXBtr8riJSYdk8KPRta/KTamd
8FZOmY9C9MmygNg5I6bLrjt5dvbOtAKRpREi3I8ug62+sM72IRTvKgkustdQ/MfK8D61eLt0tEY0
jd8QHhG21hVfyNEPpc1JW9VoLx1m4waCaPJvZ6EhJtCVY31zdJQaIWjUPp5eWld8oQzT8KhMrAjy
tHkfrfFYYwkTnjhZP7ARkVXTXzVuTDi/8izCScF5OSgNyqOzKAZGCgoxsALaXNq/jdWEJlQA/PGu
+GjuFhhRPq2z5CTZkX1A2iP6AZh9Yejn/XS1AzPGSpbyh4iORWOd1Qo3ghNykwB7EJMe1w0vlse/
IdPK3v0RTdEcyHGdPDqvw++CldJEDnBTf0dW0Z6KMPylB4GfDin8WS3cedVwtcB01QUvt9FG8Hlr
aG10VYtBoLqYlK+uomHkz7fTtQQMv7VRSSAPPpNhueotGhRWCqGOQvCkdf0nJQtCE60BrxyITRMl
d1Mox94g/xTM53y3UdPgTVOajZtjjXHUb6OJ48ihc2dnhlhxb9mRWnUN9RQbnFK/dTLbjM4Lcq2H
OmieXxm3tLO+DNirVgcsoeETW0Ypvo/6XWTBI7FZQqhZszUk9DAP0f+ko2Myc/lBQMC1RBGHrz/b
6nikFe52hGSsaBwcALQXk/Fpgti0+xo7pXSeCFRZawPKO1gvb3o2gIvk9g5TmcaVad0Hs39HDEC3
kNZZpMun0dTerOJMEeyusHSHuE/yvUGg0aqjKRIz7Cb3/Wra1h1hxFYU/QnhGvb1BrwxnV5d0BiU
afeV7GAr7GpWtqyryg/FTd8eZESC31E0yi7kh06nmhtpcuNy3ewzxd9Jr+yKPfVbXRS/pyC+uzEx
IBQZrAQM+9WssTkXLdnw0qxXDjyHIr7GKlPDjjqxFt62JkxnT27DZvQSImAyd0eZEmy8Rr/qhQkW
20rpNaa/iki+qo4PnSOiU8OCCifNVY2NGCfFtLNt9VMtQ/JE9C1qw3WMXcZiMR4yrQjSla3owLSw
jb5bEG8sFIpGTyMlRRoNYWHsqq2mZX7Xd2sMCUaobomz8JVR3coh2slY+m3CsBVjVOqEpA6lPtJh
M/NT3jbhjSaiUow62kQy27Z66qd1MsP/N7lJS3xcywg1v8YwHLSSZOyeWg4TD4JVZI4KvEHKUuzo
Vqfkj7YmN1hZblD/baNe22Dh3Rkmgc9Zs28dYytJMpbpMZn0HVpXXxPBLnK+CmqnGA20jSx6IJ5L
L0jMNiZ4s69873Mq+aGTzleVkYza8MGV8TgSTDiSFwvhcRdoxq6h6eLQ0JL96A8uYtvY8ctE+CCy
tiW4Jp3bmXQ3hhi3qRgOeubsM5y7HW2MPNEeLd9dM0wCSifoVyMkVdzrtbKXFvId+VLQyx25fQRo
02kKH8K0Y8xPc6dRTzAkfGE42x4EKGzSPbOErSpMBKPxNiyvHVOQoE8Ojer5w6QdgrnRgHcgxL1B
medn8PaRG6C3UNGA8wdk3BjyDmCTNeBRhd37sR4fStc69XaJRKzbaU6zMZPRV2J7XcASiYqUiHnn
MNKIqukaONUNRNRuqCafTuEWe5M/or2wqJWBQW2kdGgKO35NzPdQD3vwGX6tI6gQ7k6QQq0E7pb4
l9KaDh5UTxMoVkKLxUmucS63E6AUoduojJ290pKFnej8izHZHlcFEina0xiap62pUoBl6S4MY9bq
8baTPXoP9dkF8Ds/Lxxl86TEBMkUa6w5h0zB8JyNm1LJLmngHCjgYOg7eKunl7DdzFZuzTipjbGf
TbizaqrbzD+PEyV7horgKcdN1Jq7tBQHE6hJ2iDMn6x9CIeOAv3YORk44Zi0k3Vh6PuGoGjRCSoG
eQpnvndnkh8X70OcK2Fh/BDUVhof3kgdd61l7exs2LBmnCleY+A70t2mirqJw+gq6dVCdyApXt0T
ZbKplEMOx1y1fqTpuElLAqkV6whAmq6fe+D83fTqXir1keAeP+W34w4s69xVavwcZk1L1pKw5t1F
b29SjLqkIn+XQp5xN4fVx2C39MjsraFq23xSQP9qOKYUoigs/qZevZsNG/TIJwuQPomZCq5axA/L
BhflXhEZg64O3WymGIekyaNDSdV1dvMo3DHj+mDuYcKbKNUtpBiH+prI9YYZ6qVBkrfggHNIvXuG
7ZfaGp962b0zNMJhM8fnLrCyZVNrlr9AOBplis4ZThGCIMq3vt/XLV3+DLV/azMXaZjUnCYLnUdb
Zs5WBlp6inBU4Q8oaK3CHaXWHeuHiUWNTMFaO9ZGMV2H4qTnn+j2MJUJGJvdGKRHK5u+MBeOHzTr
lZsbeWKjqUAQ4NHhN6EHcMgjhUKn6b8EUIwkHIiS8q4ReL7Lkii4oFbxmmB99cia9ERQcb331LMK
YOBsduH3qi+NV4u2NkJld6PpYeJjxVLPCyFwQaouuyZSxnmh+KORxJQsULdMG19g3daMreZQGLu5
MAolCGT5LSyp9HRfJ58F48+cAcc5HOyUz5BHNDNtfyqeLj+bcaQeNXPyuF20dGTyaMdic/AVrlKb
BUtDLnK05wK1XcCNRVGER5AOLMBFXKy5+hgrqUEvWCIsHTgltPbtEc0aqKF1bN6D+T+ruGR/0+Bf
SycDjDdTfWSkpmhVg3RHCX4rFeob3AjtDjOiyaWCIX5Ay/7Pe2V6Au7Xq9aU+BgPmgHY97zBcYwO
u2MYz6U6A2RDmmtJt/ryd1P07YilOBvS71lPEQ/8eTFnp89hDkNmbPdLNI9pdNl8s5MMqz1ScJWg
ddeZErFYmaM5+8aRt0Llrv/nBxo7luJRcwy08VeUl9Y1wXjZLah4ejbRoYFbuMRkp3NG9PJo2TRV
gwXHlgM8CMIWVn03lSc1qw+6V7e3P7+YoXZ/Wc6rSxQjEFYlYSXDxnxQ1XcXPQv30EiC07IZxio4
FU78OcST5TfaTD+K52f1q0oz72rNoPBl05hcJpi9HJe9ahYwlYV9NfGc7hd+rDLTiUp0nQQlh59N
plfG5vGHfBGN2nvlOWCv5zQ9bVIVhmGpSe3Ed6qXb/r3R/qz77ZqulIQiPjLM8vPNATOY+gRSA2Q
eVGHj6w6wlK6hGQ04xVD7a8O5vJ+/D+uzmu5baaLsk+EKoRGumXOScn2DcqSZeSc8fSz0PxmXPPf
sEjZliUS6D59zt5r98Y8KVVRyxMNhULSVZW1NWdAS3xYWSaPinyDvXxl+eIrKMseR18zYBg0ylU1
M7E6Id4q3pxdGI7uqbPKP6k+Zlv5Sj6YWlNWK/kUSznY5hywvjNiDYgK4wPS3WnyBn3rmH53F/q9
rwb94pqMWoERAXMl3eKU60WJ09JfeD5tfPl1fva96mEVHGhba2M0XoOuQoKKvl2+v/Kd5trkFKsj
RMTdgI3X0qvN6LmWwO8uUBDND73wmVE0kYnSCxkMrmGvWQWlbpAbhGtBPpQ9VgUddekqjRKIbZox
B0OV9MLTac7uBPAC8wpcss9ffOSx/xpnwavSBIRS6/quoxe+RX6L/7KYmT7z4lPFiK/sjj4cYb/c
qMogdvP3RqHT7T23Y/DjDjtaDOFblbIGC7RPT9BkbE4V1h3aQy1vzo2paLQRkL8W1fzLhx5aeif6
DOdPetLC8UKIbX7BsL0tco0gpgnRQNH5Cu6GvF4ZngYrrCUCam7H6kMkzkxvjLNQhz+zA5++Wf8a
NBhRLUr1XdvDEah0m8ZyIa/KN9CX+oYBES18eHZjbfTbQmm9Zm+wU8w+KgCtwbsXCAfhe/SA3Hdo
tWk8hPAM2WyzFP185B68Lr6GHNhJ0MHwa8wPfelzzI5KfVqYQZ6uEo3+sJgrG1fNYBXkuL6Hif/E
iANs6jMQu6Fne+pTwbQfMVFtBEddAkuzJbKcYNhqM0IXsOESSZ19fBKyLD0J18ybOHNUGX01tfde
6xacAZOPATFxCPttJjm3Y2ftIMZ+uAiU1ZmHZ+iMYTsRJe9G4FzoMFXWFJ6xSZfnjIv8XGO7OsYN
0pQ6V/MzPRdjJWioLlK3OJUBuDxiOtXtrKM7FS25l41OawXJqR1wqwqjaugR6UOwxm/gYq8gNZVD
DR1Jq1Sc+YxfftWr1kD/YEsGkBMj+Hcq8bccwaeMNdj6qPFBT1UTaZjtwK+e8rZt1Uxkx6Iu3LfW
mXPaDffV5ojkG2q31W1D3TUIIFe9CyyKzJd4VXWJgdbUcraqpjXLbMCrGjWd+ol348bbFdF7Qxms
xLcQwuHk18Qr13dfNdsDkq0OKZFALze/zNiizzotMpsKSC1uYz/Y+/knJvknGKsAMRr8A70U9CWN
6IXtBrVd3Sg5M6fa3jqrXM/tfRsjaQvnbd+YueoptRmKaAeve9L4hxgqTw/q4lhlzNU5Hs2dLa6S
xPnt2Pn3WLv1Vn4ebZLkuw5eFq3NKNiDWGx3Uc1HoCNvqT2UyfJTDLSKIczcnBqjT61vqOPnb+dH
wBCNIujOXI0EZ4u8OOgqbg8ED8np+WGBts4OsD6L/eT1m6GPD37seHuz1lpvYxXwoUegEAtrmGfX
U4ncGZPvUT6r3YaxIANHXe/6hVorirqo4rQ85I1xkOWKfCjmMZ2fhh+ina9sNyRiqWteciRmOPcz
GqClY93D1DMWZto2uwzhl8dcBsZfNu5tlSmiLFdE4uLGZKSRUAwuZZ6m1mmCkeq4tRM7QlsGG1cr
rRjDJJDKwra+I1yKWNrAaZESl841Qm95zkH0Ppiw8eEV2sc4VNFVLUhfc8ZgvsLgDzf+SMaZ3+0k
8MrJbe2XSh/0QjpK+YtoZBJ5GzpJVRkf2lZHXWXn/RpLLwpGhyCPOPDCRyOoK5lRoN/GXTfFOzLM
EL+mN/kg45xnycJ8jbp6+JVoGloCyNFbrJ/jpUxItJaL8HNBVWMXwFKCXkSupwOwPkXvkdX11fi8
nnvTTbcAa/F86z3hQHOdApzwW2lwTCm1apzd+QEBYnayO6W79RoiM7k0PDlshYWwDLWJcSPKgl8n
hxtS6rm4ya8RZ6jvY5+hpUNQ17z2EdQI0Vc+VQqzO2sQwesqvmiVaZAhgGUpTRLr4QobSAEZuIcq
GqyH5yEOYI27BUzYVhhKk52WpPrFxzqFn9Y1PvyxDZhu/yi5OV46QBIpLONNkiD1N5n3rNsIOEdM
l3U1IePbamMMfjlv9/wZeZTMpXfDMhvdTzRh/oua9eHdinLkhx5uUAdATZsCe134AL/PgAKt49ij
MZmZDXZPixLxQLgxI8U9y6+5QAbPQ0SERR6Yr7J8CypoHEDIjz2ggl3EMlLOsXryY6vCBC26RVuQ
Y31eHWROkmUY9gW73sxKDRz9R+qoxk6WMD6IHpWUo70MIlcpKzciqhBni64P1ibUYSzgDCi6jFb5
f1+s6PDo27CLAYDIlcucv1IpJlsQxo67xIM3EUNKM0CaxUgQ6UqSExknK+85hGTwHMJ5rVe5BMmH
NrTc5VAyAAtHsuyXEBP2jaXbh0rR/oskKWwaKXZaIR3Bs/lamV84epp1RxbCKiQg6QrRTz13cbw0
Q2psiLHxwpiA9JqzMWov/xv5J0BtU+SMh1bHlrUooeOx0ZbeQQsZvQ1FTNSuor6oBdHOehiJm91o
30HICGHXCzCXRL4YNzTEOPSHs+SzUdqAY3S8ems2+qPXBm8rRgT1MgIETlO756hhOas+jVTmh7nY
0xe6y+IjNLFSdZDm10FJlha+OHKoFCDHdp/dUxoem2lEValOnkltZzCVmJevpu+rDdHKAs9f2SJb
gs8zjQh5HNcfV1aclCvyqypaT2XyTsCGcSqL3L7pJlozfXAhyDutBewEHgukepi0AcwW8zMcg/zS
MFrYYxO9IgQOL3J5EEXwJT+8oKL12wTC31CIujcl/lHFOYNPi2K4SZojU/l3YDacIPzyZuqKuOn6
33ACpNJZ+ttIS95MOjZo+QNneqIdS4AhIALpw1l9Rpere5eUPTuaE+v7BA9XWB0z1Xs15ncbuO+S
WMKLFfrajTSrT5k9YqlusjEClLtcHBBz5n1NPuQN4Q9NHYUkMFjtaxwa9yko2u2MnL7B9NnouXaz
I5y0z89nqBBIkypOJCe0J1MLYL3O6XdBCBBPb9COZrbwzx27CFV58g4XPnzry2laxEr3Xlle9Kqp
PX+d/AG9x0aQxfkKN4ly94OvYI5JKRl0HIKoOOKAUC9iSpQVYV3eGZUlWEiA6mQUmi+DneOs0vxz
3tUR4w7Teffj/o6CZXoEkblKfUKBWTTaXH2Rh+DAiBy6PKm6NAs0iqiNxl+WqiU05sLsCAwaAryI
V7bok3dfjOj036lutZ8GBipMKkzKlGrnWjFBbqVTnQarelMNN79MgBd3OMI+jDL9MEJ31c7ESAUB
5iKKSLHwfGbq9VxPyo3WKTV2T6O+h/PaJhc43BhQyukmLDU0pGc/c/Xd0A80vRWdOBxKYZCe6abi
3Ftr3AV2TMQRGvIDW57ZYxTpfk3oEHa6RqYzeFeUfl6O8YhXWVsFBwPrbQKD4OJEDa0y074NbmOz
xXlY+HNP/UwDgfujT081de9L89olA1kgaZnd7CJaxg2kGv1FBhfUtBXPXccSLP9hndpwXencX1Mr
AOig81GUwaRevNJGQOh0aPQgP6x8XfmpqB3UEv9HoBLgZWj4clJwPLsA+f/eKjxtHzhWxm9LgoJ8
0DKmctmY+AVoAdIpAKe8pJlpPlDPWI86J1aBKA5nm837F4rWg+dYzAic8isvw/DNcWPnVkRihyg6
fIu0fq7qKNHYBJntBeY7eM55WG7+lK8ypzCggTo1CHP+0NSscEnsFnBwkeF+QXTklziY/q20KkZ4
jMqkPU6ls3Kr6bMF7ZUY30nQPvIW1dFQfImZf03dAUOHYcqpm6DXcHTFGoaZe1eMgI3p09HHp2oO
Rmxk6rwGTIyDyPPZl2GvIy1syUDrGjIqzEB5uNytst5p/OqXO7rGowaMsXaZsa3ly0QnoE70TPkA
Ornb0E0/EtW5lWk5nrkvzNdhcj+jMa7ObVwE6xHy9NaqHD48nBTHEbXwTjRRtvQ6QpDMbnxFUpIy
teZkhPd1xgiFDMD95FSHQ722/Ay7zNQRxNa9VUNSnMAXHOHJVNt4bgeN5hdLAntPguMp9ZXkEqKv
6Aalu1REdpog1Xfs3gz9TJrvZhi8epGZ3uPE+GH2hYeS1/b3qmKPH07A3Mlh6uzpY7UkQsI+e6LR
T/TIwK0q3U5EpOJN3ogazhz5R0Sr6s2amQw6/WDb912ycKb6mx/YuWOgTLdlEOfr0ETyKhdw39bV
Tya0NlxqCzo0XWGkwCro7kRPyz0fDE3GMY1PEzahrRE1qJUJYUNhr+cbnf7bLtWVnP50XaMWQTUL
EDg8sBiWgCLS8EApNNAyuEZmlHI6w5baotixqtD4QG+MG3UuFDsntK5VjQ6Ysct3XnS7pG662xSn
AI1b5ikcq+xlpSTlXu8jJjuJcWmD4GhM1NjyutAssMTe3LoDcruuJhL8NNrZCJ2Dhx98R1akb3PV
y7Y6bx7+PfA0EKrDZaqbf+t8zI/FlFW7yVPNo56N76IxknsGJmajQecBvyOOgw+eP4PjI3yd7cED
J9l6KeoWQ9yNwo7RQ0G3Cw3xm8KiOmVTVZ/kM8WKOgYNqr60ifBZRQnGRne2lSO6xQ+tXvm3k8ap
L/BA3wbFNF1EcxLKB5S9tTMV+lkWwpbdYcGj76zPhzZjPo46QxxBAqYfpNrZ9FbrlGfPpUOYvKk+
9DlmJ/6HQxeB7FqdWVqqfsuGpVWXuxZ/L/3kknljQ1oEyVJDQ9Rm4ll8JLWpbPsBLkTVT9GqCEN/
MURKTg6aUTsHLDxt4pYfQFuNA3yum9EAN5fg736GhKeaXqFqHxzC33F5OkiILj0g9XWnpt4zv6/K
236tNUG77DnX1Jte79WNPFUYuZ1vptaMUFL20VFps4jjNpNFOqMohVl2hzju1twj3+3ofkkSvFED
GUtVCsnJvgjXe88dUr191Y62FTa0ENT3WnU1QqmIaCQHEqiGfCC5IGSq4n9mWQypEtrbLcOvgheh
i2FHUh+EKT3sjIHRyixR2cramEMM/YYCFD4s+l3c42J0NZLmgPSzwzXJIwws0MEg9uV+O6TVH6T6
3dUYNDTStfC2rQ/h3axatNUV7IKo1aHheRR0q14hw8hlGLXUM6O6JqBBGGRckthxTwhQ2ef0Iorq
tZOjXAgdg+y7mAW7qvNu57fDqVHMEyMEym6je/il/VohGoeP55w6/JfBiuOxiZzT2onyKxY2kEw3
xxPKqqkhhx9Qr6ScZVXLhEPQ6QNIj3vQD8zpqu5O7fchewYWvtud6LsXBzFQz6d7Mwqnf8S6sp3I
5X2niJ+DinvOrG77XzgiRlkH8iCZP5ZjbEUSaa8m3amDmMu3Kst3lnDzdTlh3tD08IUYj3JfNrhQ
sSk1z3uAq4e1XTWspfy2MnjRGfXvZ7tAH/IfSdhRRw/ZANh3ygAqIrPRG6t/z8rgVjDYPeh5DAuS
Mm/tRSqTjCLEWzjlx8ROfne2kUHfTedJZuvtQ7MGmqVXj6hpwptfYX6aj6BFQtOvocOwUPoKNq2D
HbhUFKaoFgdxT/HDA/0G7a41Kl8rqjPJauoB1txSFnpd7jR7C8p/NVTmC95eFJuhsRjabNzoVf3p
ZuQHVNgv6k7tlxHgCgaoRX+uDYf2kC3MHbROxg1ptWY24v0CYvkZUPloGiMS188/OGx+J2y1i3Ga
jMMYDsbFj4ybaMKa2MvIWZeCkwGMN8S5c7k7le2JVrHxVnqKdYmSO4rjdpE2iXJLiC45VgpCXK3A
ypMVJJHo7aBcrNhfOZb51mjO1GH9yF60VCfO1e7CH7HNIRtgoHNwGpy+IwhQooby5bOZFKRowU2H
ZpVeKd7Oy12IzUnk712XeXbQtbOLA1fG1GtfDFfTV01R8nPrm87WL7N+b2aIROIpgT8TZDegOEhF
yPWaGg3XtGBf9VDtOVr+S8/S8PH8PxHirdXchYMK3/cYwJq4Un/HbzMqUc+zs6yUtTgBFzlk8apL
VuGAeEFRsXLK002eVc1aMVSSg+Zeph0qqPE4lq3ky7oV17iN/1gpoE7HVqxzM9XNHSnlX3dfrpSu
yamwk+Zdl+RvCEXYG8QHYGlQCPMTUNAETkynJjaUs5Yb7oQ8gtlQE1iQ5zgx+p/2PFaQt4Oflgn8
hbkxZ+QZNouYzMcsVX9hh7X+oH+BEmU6r/ZYmxtkk+PleZqM6GdXYLBhStr94hmQ2ILB/ZgyNVhO
ICseaTLsW5/qzPT6H/Lq1AJSypLMGbYyxzRu6orSdiyeL2XAqV+Ax86JJRMFhh3enVcj8taixaQe
O/0H3zM6RPRLNh7r5SEIo99kUzRLwi60TTCfzdW4da8U/s2CbKt8C29zqi9ChJypSUdws+BccSa9
lkZIB80a/kSFbh6RhgYvsVv0B7ZymjPKI2yD6gt22EPp+upr5EkfhdWyDgGcZIUP5cPHZ65YBIZa
E12LYVoYZmO8MbhFL0e0HeeOZgDc1K+0lnMZkizZrjAbTn4Tvvul00/aURP0J+Qz3kJSW8Lss2QV
oAOCIuTfzLiPswILFgQgtTSH1WimWP4rcjECX6L9gttoKjmjFpDyVYwSK4txyM4tONl9iwZUOYta
TAO2l7TDTE5cipPV1k4B83ocGzUDc2/SfB7pnOeKeGnB6K4r7KiIXJWShlf/8OcbpDDLhkFHUu2i
scBiSUaVt4ht4yi8Id2N2AUgqTObtTi+y1uzKKps1qq4+OjM7gQzCh4ZW3B/KiCDa5Z1rA0d65qq
Hf9dXXJQMtUUcYUTgorMPRYnkXCZwxpf4gMLV2FRtKRTR8N3b7HyyNMztaKz4GxVbttYyzYqFp9V
4L4A1DK+wlcES+YfB7NUSIqBqUfW1olN8WLB9zgShAU3ej4RQyHON6jIXTxumLmxayBVlTM4cEx7
LSq+sX5Wr6qqLZklOXf5iu1mAtoAHE++nGraegCs1DUiuA74Ns0fYET1HeuIuTMt2tK+GXVk7wiN
LEC3NQBSWYSF/N+9TT5jxo4dQC6Igwr5qyYxV56cqCibU9sXzy/Jr8eIqJZN25HHYCn28d+DFRco
5Ovyg7I64BfmlfzDVv1tTj9lzaJmPnh0V4lwCgnvIE+o+KPDY4USVB5VQeLhkaVOX+lQmE+Zl5ab
uIuzlyLvaMZzIYg94V3dUo68/j2Ecb1KAsD/pkq9BoV30ap6+KMoQR7UKqb0uNHFdah1E/9C+IXX
T9tRa4OKMoztM11VwWDIyWT+rIE2B7A9An0dWOo1Buf4ofZOvQeguEKuPaKbdqBdNUN1I7OyuXbh
7d9X5JenHqtUPrAx0tnvVkbIHK3SOHIwEUHUbJhiZ/Ut6XaFK3Yu2qxVbDYgImwEAQY+nhWcHyiP
eQRRru219KrdmaXW/CyU29X8rLLL9Gq9xJmwzxmSwB6oxirDeIziBeUxTTJxDhTgNpFlTb9yi/rY
N2vvYCieBj0ZvYBUSJA3E7MlJGlJ/8Zuyp3GyXvnhnZ1xyGdbYbUj1ZcaohYIr/ZTolDX6T1qRsC
D6zSfFlXeSBWVmAZG7qE5kstuGZK4X+6b/JWEUSRaBsWcR+dehdclCzN745ZLHMTIrrcMRuHCW9u
g5cjZgRfZh+dld5t7pqSl+/JDPCgDzbUdAKEaZgvhUk3D0gPkC9LNRnE50PB+LBzTnqcOieOQs7p
38uwgB5LXIC2hL1EqI68xRuyavaym1/yWx9gSF1AmVWnOhqKEyL/qY+2eQRCMicehuZJz4ceBIlG
P5VQeHlws92h+23nKqV8414Go8UZPi827bz4tBZq2K4uGJ95FsjV0sKrauY2I0wzeuDh6unA5mjW
eWWVHjhP/yiXqlp+i/khoQWIlw3OpPyDkckJ5lk1+B4Mlid6C82qybOIbwvMdpVhimTV5k7vHA/D
u5lhH3Oad0dvU2Yn2Laq3HjABKYRFE3owSsvXg81kFhrak+xSdMnsZnOTXStKC0YWGodx/y6bqNL
zuwSdyfeYNhAlF2AJoKr7qUc+YIaCja6z39t8CScfubNz1LwDlZz0Ic6Fr9QKQ3HJDKbs9d6tOFi
pGQ0B8jWqlQKibF59wNaSX53iYY8fVV1FSFECKmc0x7cf1O7hqEaPUqUIm463ttoTHaEPzH+DnVU
bRy7zrldRwfNt8q169f6VejdR9BHOF7Srji3afxi2caEBvARzYMc+ojlNbsijnb5lekBoPA+PjVT
c5mUw70mVfxnoyPmMhsynwK5ippG+dvG8V4FukV3VtXfhgh5vKHXOM2L/G1uJ+a2P7wyHuyWY619
ohBBLyIXqgGJ0IBo3QHqVpIOU7Yv1FewGiexjzrvOx698HnC9AjTAWKHKt9nc5GKLz9CfQxhR5yn
pgP8FjNOUEYHExnT0MxCvuA0UbgVU+nzo4iX/wou5mZpPSM65r/GdttssorpOQjO4fxc8DPNju9D
NBV7Pach4yV5shczw0D2rAtM1ss0i8Ol/Jo+/8rjxNiz10xnIzv4SoqhLFBGaujZuO+yxFaNpW6j
qn2G0cmDJ7V+im2qIAhRRRzXo/d/aD5NCXAsEDts0O6lnn4muQIhv6XZ5aETlWGl0+RDM0zDZi2z
P6c60I/yWZK0E9OqTF2VTFdOHW2L0Gh2jWZxF2hmqO06pNFZUly9eT4jeyz8TYcpfEQoFTRQj1m5
Hl/SvHiR150OmH3h+327SOboLw6WO+6EnhMWr7ygJdqjAIIqRSC+5+TbOJzeVZtMXNWYY2jzokBM
HifgyGIGGhpji/8JJ5YxxYWBX9gz3C3JIRbu0kLsnIzM174zL3lpTw80CetCH8+QjcMlnJTio8Lf
v/FEiljeSwEn2NlIIB9yDfkQWpoG3W4yVv++FuBEtsW4klMKUqptllhSkIOt5qnREY5xuqonhQ6H
V0UEsYWke89/IF+6Hk0SaiKp4HMhF7MO4OHozAOOTthD84PDKOn5TL60jPQnCAV3++/rXkCIeTQp
yXZsMLHjWPa2VHcHanHvIABKHeE+cwogneCsdQkx9mb8S62d5iLvrPmVSWDe0SZyWk6dxlmJZc05
9LoCwFYZghgu/OSfsUP5O2iQr81oZsHKCxAsT7hTwg5dvsWg7MSYhiBQMQ43YuenpQaKEC/MvAZ2
ek8Dtyt2PkNUpJf8j9sem/1GCg/rkjt9C+qlXJeZqO6Ddqi9UCzlt/Jips9+Hdvn0fav9kDECJ9n
OCbtO6aA4uhkzk6ePmznRURdQfwe+ZmNZxxNO/FvVtMGJyTPYlEUooMm5EX41wgsKwyEB3XVwqiJ
4z9dBEIZwI0JAxbG8zwGCX0sKsA7+n1LW/1YaPhfA9jmi9Es+x20zIwOJA9Z7mqHjnZ66gwPuYwA
onlEaJ5DeJ1np/SY/PlGDLkhzP2NraqZt6ickAghHTVrwemloavWvIaxG55k0eqPYBQiV1sOXln8
VFx8MAXXxYgi9VwY3dYPCgeM89nXK/dV5kKJWP3bzqnDDUkpe6/qEGuLrNlFloi3ph46j8buRXye
BKXsMBTFWRdKAeZCs38Nhf8B9fkqL2Klca9IhuLF0J+9IB5/OFmm76MJE2jv2+pPfqp39Dt/qtDB
4f7/SQKfV0lk9fgvBNFqAY3kNhx/jGHyLT9Kq8zpqyai3qmhZ10VU01g/pXOAfS3uaRxMB6ZweBG
XIGgyO9ZXs0cIg0vZd8ShUZdQ2RH+UkMbva761/pDmqfmOQ5PMdWTI8omi5mGgCh5Th2IVvF28l7
SzWwDjg1SVjypTlX7pDF7qOnA5EhEWUhtD64DikJnIuOFJljwpZdKpW9DWCJLyBksWMmxZ/5SQ1i
4sZqEi7sNi539UBuANlCEw48ovfyMNzXqq98O1+OiNC79Mr3/DUT5c3CEmb4gpZ5F7NH3AUgTRb9
Yo41IKXBq7gB5UfZGsQ0REL8pcLLwLV8+2CCFtnNC+iNL5NwoCQBbbDKreBrsFPzp5dl7HEgAiBn
dNtnfFhtptfS0nAvN7zTTtEyP3LiTVjG8GDIdNe04D5NPVcmOGMMUUp/1r1ZguT3sASZ1BzQ8YVA
PQYaNmmAkl7JzUPU2+2hcEvcS4BlXJ0fsjSjQ5CV5btHtrXq4CVlFhKfa+67q1l4BDcXxjfrQrsL
cxuL1zwGTHTNxhIecDuJaM9JyrlgplNXphJnjw4XYzvrDeTmKvsaBQSjtQZ+iI9fqfaT6O8KmT/t
8zQD0alMIvWXpxvKtVaMq6LF7lp3KmZynMySfOx+F+mY6fRDmux3n5pz5o9q5g/WB/1ZhdtAI06a
ZZIh5/3xi+jdx5lyCAx6hJRgzR0ZYjbf/NNvMpKyRToHw4eh9zfAxPziDfOMwmJLljIezhVSID3h
gzuryoAFryb7bETtR8vb+Mgdd1z3Fqy6adZRUy/jAWH3EWa+JFnCevXoet+exyWZ+e4wZ/aRQI1i
AZ/U2k4+o1knMIw1mWAsQrmH4CiHsdiQv4wQlRGSouku4dHLyOVoVbKGLXqnGz+6xi+2kFbxxjeD
vpTbEImq/21I/zYpGxmZGtRnpaRFq7RBv9EU2GEL3fHd43MJhzEUPoXB8ITxzY1g9OPSP49DSFac
T7KMbFcAELPPjoGVZG5eyKkZYtBfblyY26fK2ErzvasAAdYCsCxMAOOtFYYBmgXxpxvb5pCScLpw
AeMVjGPIGxGhufFyihqa1u0N7hBWUwZll+flDMIg3E4xyqYscsz3qkdrZ6vBuJOHnpRVf5G32LQz
UjRy0mjfcWDEyyCMjXuskJODBJeEIHKxtLniKBtgbhZq75HMW06kUJxWWRlpy8ip2z3HBmvhOirE
7MzF0unfn8cEfiTy9ej439C3+Lfgt1xZoyouDjRUECCiMLn1U+Ctkpls1qWTfUC+xsKnoBSwOvxo
lVR0lSlw5ynDOae6tOxty6wf+Eidq0fihoFmqhNzsnfTTqTbFswIHAAjMJQi440UhFvAaRd+hE2y
SdrP+CkbdBwSLzpO8uPA6Cy2OSElTyl4V3ZrRc2bTTXV6iOaf13m2mmFPpk5aGyf9HJVOjhPsWcc
zaaMTyoELICt3s7UjK9mCkoseQPebjoA3UkNOKM9nCC+FaFWETYRYIolKccocucUjW1y9sJG5Qwe
F79CEjMSJyOLNOh/yV9zNvJfSdDZxE05Lp+fLeMQUUzIrIOOVvDcvmpGzt5OQVqFFzo/3EakPyI1
29mCvKjSa9XV8x16qr+Fm4AfcxSMiqJF5qfQixqkLkfPqqUcJunzREk++5+XbsNPTmDpLwCRoH4c
M8JWoRvZWs7wkoD8JFvQrfqnkFZmGTpZk3u/68vzwLGRPD+9BN7hKFwGfKZKGJhX3SLWeS74rZg4
ss4dsbpkXrFOgW6szDnV1J4fiqj9qMsSe7hBuDV+hezAkGZJGxGfAD6OZ4n2PxvyUACqWLeNWm1s
LWm3XRaa++c78twlhppaYn4fqRXurVklR7zoZ0UZ4ld/DB/ArsePvi++UqbBbtC95PNIouy92Z1L
2IzAgiflQWDV7Zs34V+GVENa8CwZ8oXnYyRNfkqBxz/3B1PseFsSx5ZFbfWsFqfZodUbFsIh4yYl
xSryE/g9mHB6N2mXxWQKtMYPeQCO3HJnm7AzYE9cYzD3V9GY7jLLbU4NsE51L4pO5O8RixwWOXE0
ABtqgUVFln2aQWItwHuAUdIbo+gYkgun+tTjMgeD2jKZE269yqd4ohhrbS4vxUFZUe37KUm3nYmD
y3bAECc6MuN5AKVbCEwtg+o1yg0F1xsQHdDEhIPl4gElubmMLb2BmtotIyIuilOMwmoMZHde/5+t
+sJ31qbaUb8R2ncazZrMiOK3UnjpwxOqeepnNnnPPPe/3llYMQRqiwkEShkSgcvatZQabZF69pZ1
ydgPAx/bZGfmC7YOd5UmRr9ZKs5AhvNgpl8R2dgV6NImr9WLgaMcpJxPx0ypymYl+5KwC9YeuxLD
akTfC9mY7KazgzogPtNlRDVVuuj0+4Tj+6z8ZBC3pFO+zjr2X60sHnlp6OfSSn4Sa1P8ZI6GosdC
/VfX6EfjhOLVdpoHx1/1lzud0brPsi3At3IftaK2frDIxUn/lXv4dv2sLT7Soeau1jJ3F2ead3yu
XAgWf4TxdLMUSi/aHWCldOXYtDClgR+gTBvS7UChaR2M/oRL7T8bT9dhxhlGPV12MSv4pjaYsItc
1YlMxTPA4PavrcAqM5vxTuIooX5j8Bb0o3ZA3x6fM2X2fWgVqM25xV52luB8MfwU2YD/3M1pw6Xo
lhcTRHP0aSbIbCuu1z2WqKU139SKNYzbie4KpmlexnV6AoyMCx08zWnAML8UzCoZLDONtEBt3lQP
ggCR3XzP+eTRznvqD7uaiEW1HRg3JUGZ7RR+MaMEIPL/vgSq6djD10TlVqXkg3g9/auSyFRyt/bP
80cASSjqmAInNpRlOVOIJjQITNoyQWu96FwEcQyAawgkGZg9jH+FUjmnOgj/uizwr5NHploFjjhH
7f6axwmZvL5/kHd/1M/UkI5IAa2yX2u0xYfnDYKoB6U9xy4wgIcpT+xX2RCBSUEwW/jSB6yVGsku
RNrVdM9NFQb+EPbbqRHhTbFV7/qcWg8iMnfSIjFR8wExFIIgHpW5ZKb6G0upooVsCjiz50U+C2y4
TfIZx5D7s18ZGLazR4ZwFVPv3eUDf9/eloRAgRnusafJuVrHdb+Qlj7unXCRAr45uOlfOUiuO7bn
Cnt42XG99FlzAALPdGnoq3U5L59xqL0Eah7vnCjK4I4SS5s1416WGwJPApxdlJheRExO5rIOZByz
E6oo8HJ99dySZUtfPnClleRHUxTKcsMk5Yybkknbs7M9KP2t86F2YUk2+9mIoKJSx6E/rKXtbtlx
9GP80n4SDv2ukvg8ibg7JUNakz/abyErLp7SHytjJ+7w6I8FIZhQDN6Z0uF1mseGeNUMgGQ5k515
nuhPdrOoVTxfuMB+ZIHVnfsS2a2Skzos/g9X57XcRhJs2y/qiPbmFR4EQE9R4kuHRGqqvfdff1dV
6xzeOA+DQEOaGRJAV2Vl7r12q1GCANYGODDNE7LxONrr8jNTD21KrUkvHTKO/L6HmhU/AqeN6IQx
tQIQxdgptJJNJk+exqBVVy08s0R5dxhBvTv1TD0ExvTv0gg0mOTyT9VrVUmgr1e1wa5oogzLOwzr
u7VX5Q2gfW29ICVL3ljIyDB3F3iaied075IquiyVjd9jZN6ZdAh2rNkzjq3hJ5CzUVitMyAnz5DW
ewaUnUT/xHu4HhK0LKvvi6y7qrUt83aI4UhOMUlGLTrKvyGEPhin6JbXp13CoaKDNbMbIu3k9ICE
vh+g03BA17GmWPlQs714+BM5iUyW/wGPn+VAGPEHApP+3HYZ0b6hY+zg6kzlsfDOjvkamMP8h9Ux
EQk7AR05jlwGKXGBnh5Kr0tuHskkO4rX+Y817tx2+i3YWk9KUfE91lo8pCFxgNw/7AA36wH3NVqt
4b0lUmNBt/bcUna+NFFOwGwSnNb60yVnCNP8IG5KE2uV7Usp2NNT6cnLATCsBwyCjnAdSBFtIDxt
X/dwN0azf2rMEX+czokmKFHEhjQLN8tgJccKmL0ayQ42n0ifktq1lAmtWXrW+8U0xSW2MW+pZ5O8
nGmnnqLAOqnX8f6HxHWy+ZNRbhlHlFIjTRDoL1VptldVwpc5PWy3aHdrbZuUS02oDsZ4/g0PD17w
P5Zg2d428rOWD/vKz1OknPTTVHutsBk4JAv2Pj4danforGBI0Dcmpfux3h1ZgJ2UnAR1c6nbLLEt
MpyzmFEJb/mJIp3mNp2cbZGO1pUK+ZbHbsOUdKITR46fc3OTnwYSDszbaIcFPFgfQPT3GcwEBZmF
znCO5+Yv5ob5oEy2WB0AO8jiYbDKZKvm71XsBA8xeR4Ms810q1fOC4T5GEctWlMVW9JB27mSM39P
j6sXAG/AbiNO1U46x+Z9OiAPMskBx7THGYROIjly4JpUz871sz/YraqzzRzkSLwTM1Q1aWk9ggut
cNpM2Tj/ZE1+D3wmmpm2kAWXkWKjD7m7W7yI39qQ6qh1H0A//aJKTbXt4A2l6KYgcS2Sd9WEUc0b
w9kZCNdoRsbqsNDdxmieqtj8gZE8PbdLbZ7HCcOaEG3xoFoyCMVqqvf5ZoGT+7BsVFZa4UcvA1PE
Q9I4AwgEqe3IJ4yuXju85gFg+MDmFDi09aNwiKrks2lvoR+RkJPWMJRSr9yjCGq3jjaURJgD5iQQ
FoEelhOoer0/zT8T8jnlJ7NheWZU2PsEZ7YR4Z7GcG6zYf4QZvQZJEF+tYp0bRt/d4adbqCp5oY1
Uax4tjhwL7C/XxGGneppiG4wrJD9M8HdNlNRvQPxBFyJ6+c4eZB6cUSh6tJtfCDwmfx2IU09Tdjv
S/8stLp6TO0JPnaBJz9ougW1D36rf8dfGgEHTTeG4+KggaP6YDLoN5siT7rXIjd3RmJUd/g88scy
43i+1nBzvvAhMtosrKA+urNd7cI2/V0SeAsHUMsfbdfiU4s7CkVfI1+4pRr3QAs8O/AkKEhoVagb
yU7KejdZBTFpGCBeu7wlIJ3BDBgPWhiiHr9qCxyE6gVWuvuzTjgFoRBYigO6wa0GveDaGsh4hdkP
B8dF6aEuy86wEUMlmy6mtFdD2SUrvSeZR6/O4eh8MEuaxr3a55cUjjNDU3QLnNwNgiIyqZPtonza
sepCHEM6QnjEcOjqHpJD7ZBI3Yrkaks9X263/clYGOntDLFTorqxdnr8AqV1becJYYDss8dmRRRQ
8aEFWnmq5aoDY9C7KSFwJJcjrYeBiL/zt3o9uMIbamDcoht0sQxI1z9ngWxb+M6dlaNMUm8oSWIt
HuXmZCPH+Vdhz+LFFKCxoww/Zx3N2m2OO4RIHWmhN8+bPLhMLScHePv7imS1q5qfq3F6Xc7d1uOs
AWaTUWXrA51GyjiczcrGgOhkDpguAySX/NHVeFCtpKnXvuuF9+pGcXvV8z5iuFFiNA+m7lC67vRc
znpFrpiofk2O9e/Z+tpkR4fINB1Au8t8KSiqvCTAYYZghInSBze92AG99C7jhHhG6OLnWthNZdHK
7LdpF7FVXMlCGPZxxPyhlWMJn4yWY8Jit50gf9Jtk9q2MsitrepY+INYKGoigQovfCcnKnsb0OR7
du7/xGYDgMUBgzw2rXVzSP3bGHUuXqQcGppc9RueT/TAmET/IfANo4U0kThO9aufJnjUK6AwNBgv
XcCYDlD2JiwJ9wqkwGCImvCOz++o0aS/aTQhAGN0IFoqRIv/+1DF/r9LgT7ngOTB3On0lQlRIxJp
8GDgqQ0F6+S0p2FYbAPsZ/s6hZSF33zxTp5AK6kMMz4gThYBD9xu4z7jl21y/UXNLRKB6R71yK43
IMPKWMVbW/aevqPHLcPIbYxeVh+9LKYINqspvjXRUE4zzbXEAkib+y8If0e6rjEFVR5gaxwbr79B
LZ+8xDpqGalrWTHIUQAMv2ONR2g7G0n7NNZBsHI7yqZ5wXBP2FpVc8iWzAHOHulzPiE2QuIQLCNY
Tlpb6qGV5uHZdLELSDcu/doaN24n9mtriBr2Dqw5hfCUODhWLGS26tJ32vn0w4pRaiq5OpK0TW2D
6ljPEl40NkefYyuf0lhe6r74CGr3prbgYQj+IB53zh3HIqyd6YH3FV3hFI2oDYg5UoWRqofUMy9n
Xx8nf9hYbbfpzF8+nf2PgFbWftZ659zrOXkuMWhBEleaAzcNvZ4ACNuCzxHBLsSTeXxXG676InuR
l+/JkIk3KSGSzDRN+3flcyhNlqfRMi+cNvLXal68q+Pln27TRTdm4tG+9h2YkVY3AIDOtoyOBCGR
A4tSKVE2IWG0DQoph0GyvM+Lqv2jaT4tK3nV+DWK+CzpDz0oT+z8IQcX6R5nLduXlXNWygfmJfEP
i2bVVmhwu1sfXSUniMtCQszaGcq4wm5rwvI7rbAQOoAu2R2k+fgNSSyy7Zq6vn/f9X9Vj1A9lI64
JSSuoSms8nOpx9UlGZYGRMbwWxWNgWu1l2p0PkNuwu1agrL+MqTGmbIlkNm9p/2/JxlR+khFCbaC
G0w9+34wsYuTjIS1SStm67GDHrYlE9A/xFIY3BoM7HHgTjS7/qesdJbOfLMWTsHTf2NYzE8a3JhT
7OukLrXFuz4MsEM5H18tBwDMkhvlpYu9t7EZzLssJ7o9NDndIP39hemIU6ZufEURHfG4ZUxhEUR2
9oiOfxZEu2mSzol9mxSOOqYFB4RhI9KFD0ROW4ROC1a5dlwPxBrTAv15mMvy0Q/srbrK6TRdQ8Os
TmrdcQva4HYNUAlf8j1v+HGpK/OsmlCT1fyjBajL/m79bhho3JRdtCZgYdfNdKCmmVt5PwR9thO+
g3E0jmoymLXqF+EO9i5gZzwPOZHEIsC8s+4zqOF/fJ/1ifgp601s118DUrNjY2FIy03xt5bOVvUQ
JZN+pwaQWO2RJkHQTBrtbcqG6NCbwGA7Z9qPRus/6YiC6YpU2T/hcqlrGy1wg1+VHdPqiavw1+jp
Z6NsweG18bWBFv/WT7/X6Z2OErJc3O6/Fvi4HtC21qpKuxHJg1zZmN2HNv6hCjlI49HJI5NpU49u
gGM/PTU2gtWa1hUMC1hueb5VnTtWTxpUMlSbM3owsjb3etY9F7kApZCwi+V9ttdHNJSSYOLIU4Yi
qSwT3MDFBnvQpWgNhZ0iSVB3W+3vbSP4FadjBad3NPbT1EzHEe3ZTYR5cCNqmkkluCevNmsMN424
ZAhBOJSjRxFmPp6VW4NFk4wTi8aDRQkSjPnPZqysN6+uzpow3ffY864itJwv7MzXou3JZTK93SCS
Zjfl71CndzY+spsufyZaMSm4P5+hk7xM9UFqnnZqKBl0HVI+7JVXX1s6uBPZfKb/7tRu+dZYTPja
sX80SSTDN+b6a1OmS1EdxQZdNWSrUHTQLqgH1R1XQyp6wvso0s/EclWgxA0wAlpQHdczhGvyTYtJ
Vz/VpmmhfpO2bI48G2VyJd7CJHmFdzaPEMb/G0zQtsA/lxaPgx00+8gha3P9ypflckQ5CsdHitBi
xyru3Ya59BwQsyjbv+zB/LolpqWxeYAgCEqHOLj7TK+6kycVxflFWB58ZSksdlONHTTGKBNKdYhD
tjypJTMd7Wz0zT0wUkrOxkR/O9TMbxYLAmsUALkjYakeOA5DN5gAFNtm416NprszaD+dlFz5W72c
1jp9Gd+O2SStRPBeh/5ufWu0cURk7SVkykdjfwmqzjisZZA7g0lhKpWdSkcGJE1zgYsu6LQXSpl2
+//NcknOJo2PJgu6YnExJ8N+UA+1M6P4NmC2q8sBb1fuutV1ViQSqjzyNBLvPVwq7M4d4tFTYT9W
umkfvxsS6lmFRW5jzGjKVKdXzQx0TkD1xP9PyTEnzjb7teLTXD3Zfv+9LIV1EXr5WX1XopQfvTWI
gGnA6LQhsm/bStPXWnN3XUyN2bLJQ7ujOa7TiXtXz9JuaPAUEmA0SkP4rBsoHT3LelQP1gCqNSvC
0PkZG5nYaZmbMT2s3lEDg7qxjSS6DnEXXcfU/i8DiWXs+kxvLjq+hm1AvfVEhqX1qsYefo0+h6Xk
UvtZeSidwrwknYxooB9Hq8R8d6Koe0vTmCPLFJuvaTu99lKDSBtq2Kdi5BhDCH209TVgfGUr6otf
R4G/zVMfArmP8NaoxLP0g98z/stfk+K5aEGvF2Y4/BwtlKIz5K31mXqNTu2wGeVr6zM93Y0G+GLY
rgnpsdd1ioqolahNOmQcopOQY4g5EHwfh7dmcOwNuWVkmGuiv7aT/9pC+jl3ZmRAGhflrZVlm3rm
ENRKWQlQ1iR9SUT98NISjvroxPV65VpFveWkNM/IXNjrEH+k4ElV57BpsY3PJhIcdQSqO+4bRijh
Tn1P7bmk7JR/51oaU6FlyNS1+yCpwWF2KIQQjv/VO6/40aKq5ozUz0xD579GUcPdkhbyPoTJ0S1U
9vWA8RGeR0IraKl2Vbq8LwF6dgRy1bMeIY+IEmJKPbodTF1RSjMVFodmQt3mWYL5mVwivNb66NTX
g10fXNwCqXgTd6LFiUDV1pBCYLUMBJUEMBEIltQ+3lp2cVeA7ofMu5T5CeMdVlq2YBtAztmyc9db
sShYvmCjWObPbnQqZueSzg2Jkr84U86wJJ1Mf7Lu1rdF9EwKqIDnQ17DJjS62jwswq79TeLYzn1T
feIHipnEtPFjJZ+1AcESbr5xhGEe1AhnBhKzkTq4q2WE1q5LEFz8VzcD8kenJj5VHmzROxJGo6RS
xgLrOvGGY5aTH9vGIPm/qXKNNnn4LXAakrfJ1EOcB5kz3MxJeimQrdI47vmp2uUPc1c6Sk00/UyJ
Roim5LyuACuZwcRBTlE7dMROw/qKewCYTPne2MLmXVl12v0wGc4x9fw926TkbaGUVQ95gl+kheN+
tpufbcmJz5bNLl+45AerIyJ1DieTqCKEu5w/JIevIZJwm81+vjP/d9IQpVG5XdLIO1a1iTG2dmzI
3fXE5KZ/iyzjl5Z406M7ul+sYRv+eHrhWMhwLiIUpiW6RWhietHFYt8RTvFc0be4DN7wpIaxtcyT
Us/S+shsAGcUdvPB1xH5RdpFzarj2Ym2CWlFazeDHNZTmYwOPBRgTGPRUnCMCzz1tIYaxsxYqrNM
q+9u6iogWxBttFQxYfq0tmNQFLDBPMpXeeIrOp/wCjEfmMs+jrNX/Ypt4ZKdRHCSY7NOKs2zMAaY
SMTMpXlKeokatvheEFxNy78Cgyk/XN0mm0eAnq5tE9w6/c2zkHBMV2/eTRcb9UpZTLQP1blr6emD
tdK2qtA2Zyd5LHv6DWN/X/RR+1WZ7b3OgO2n4SPQ9ZOtmlRWelqdaqZ67LP0g6fEmHahVOsnXmxv
jMK61ZagNWPbSQWI1mwfrNw/Tb7DkU8kX6vyBAwXzIGkvVvl9kH92ZO+eT8151jTous3aw0sznjl
FgqOwTK9UOe2RPMRql46JcOl1sBnZwpBcQqpZjY88sZ56fv11LzOcVAfaBZNe8ck4lajbb7zkVB+
VZ2enpnwjicjyd5LsbjPMUlDe7PPkH5RP4TcbpS2rRn6v+i5wt0dYv8XPl7kXw3l6Zy8tOm4HI0O
uK7JcBvIjH8uFxQHRqJfGOaDmu+n7ll1ghM4YMyftjHzndvigxKIPYpfzeVDqDJqQ8+Q8Hhv+lFE
kG8kEqU3qoF5LhxQDA4C91m3vAx8yI+R4e4JbVheopCXKikCEgvmc8BADdttE18F6/np/zwbJ1IE
xkqSxrpIZ9yIp6rHjH5JIsKKM5dGW6sP3lWW6G3t9v8x7T3SSiQFDqvhwZ48PJWg/N51E+lNjQfi
cwz8g5XE2odXJPO9+jYHM/3kvuRQNfeAWVzDte9GrEwblE71Q+/ozrYeS9LX1Vh50W2MiFKp0xl0
gKIwdU6qZRBN3muFem87mE1/Xhx3vHmA5MbO/2MV9PW472wRhLsUZvYlauDQVhoOvDpEYa/nP0ha
+NmO3r0/TJ/q/NCX5FvnxSzlhBS9iCwkg7thuMrtd5/N8Mj/d9nqXb5cpFXUW98gGaNLwuqlbYZ2
m2jo1zXk6mrwhz8iP4/eHwdbLZElpn0narrAnlk4wD9dC9wMKAo1vMzZ5Rm4XDCQP/sUXKskBUqW
g2a7G45aBHOqCip9J8ax/mVTszCUeNP9rLmoJRONUkKsmj/so9+Bx3hWNfFTECr7KkIMi8+IWYmt
3QiDD9PtTHPgMCRdvbMQ8D8bttVdlrY03oq5RyqO9Bh+XCVM0sOTyX6wG5rWxeCkm3TMMB3Qf8ag
QROryV74SjhnvMHt47wjYSYA3gDOOsPtz7w0OAILX7mNQsBV4E792cyphUk7xprEtorMbvgxWov1
6PcWNI0yxb7Dv7NWvaTMkVLIr6Yue78e7pCcXTQ7DjHCu7/U8qnaFpZMSarr4wLkGwMeFKyw5pxg
2WZ16Igc3Ni2e07niiAKI6AH+L/+IsfjdNjTTFLzstwwvqagdA596N8rBXFczj8xenhPUYw3V8IV
hrnj/BHN63we1iwim7x761Mh+9uxRJzCZhka418RGg/wjUU+vZdX9b0ApP5Q+V6x87Blv5pa8xyJ
4W+aOBIiSS1GMdSBecg/aQX308eSjyCB/8vH8NC5vcdaXt43EQlBdHg2QZuCY+iNGhK8XFT7wH0Z
zfLJUXUYhAVilCK56sN+iYvwnulsjKfAwigTe+kxs7WT/7J4qQaYfWq/pnrE0tIZzGzL1EpBRmlv
ztC/xpkZnv2uBwbmJDCzVZ1hp5ypOWuEF05k+PcS46YejL4N6QJnhIemYvmq+O/d7Mwbz1EvvuZ+
dkiw4/htiTn/BH3uNDlxBzETFANHBjBSgQDZz4tTY5l/ETP199+vq0vMvW+FlgITkdIp9WCny4+5
tLX1pdDtrG3VkU8lxiIj0brIDrbo6JKPmhMfgQGg+qfjGXklEHcKDjVii34Te3+Xxz69LFX5UdU7
Vzt1aJRCZhTlT4sEsKPst42u04EytyVXjmcjOIgzxSdma8xnBGKgkWm6AVdrDJmi6P+YecrXpjTE
yZznn+u5V23apW2VOyHm99L06j9kPKqix6hs4iOWGQa6PNS3EXANtwXoRXaIeeDr160m/e/DW5J4
4aFti1u9TNXFLbwLBvXz0AOBNDSaRPACmKINGtGLI8s8ljt6HE2dlbugip5R9zc3XTbebTRbRkrj
ZPCFxTJjkg9QuF9dOv1i78AuE8DWVTed7sTLzSDXBQozGjjlh4WWlaLJ46OX2vcAcFMa/NcyfpNT
ne45gHyCIj06WX6iyZCZ5FWr40c9aiZsbS3SAV2brwOpnRtVcQwD2ltQcXSoeqpe/GH5mXFbuaXb
bRwK09B3bkD7CVxOstVnzTkmXj5fkWLtXLgJ9yhIfnDSRCwrZFAmh1+EU9g6TpDa6q3uUhb3rfPL
rsdRLvNESng67XPlYNRHs7svdUzsnUF6OAvbCwJxxmJVTpdSYhV8rM8bjvc/UYtixB8eZgmiywYw
suDw/D0BOtNLOQTrYA2jwjkhoPOM9zzeQbVzpaKlhC6CUnaxNQzXMxMRJxD3A63DM4EY7K2jZ5zw
lYvTKvelaXXqZ3L11BYVL5wCDaCspwyWLszUNHvui+XJ6k2MfhmmvqQwH0y64xdGxfhSHBLFUsP9
08ZmjIOOnUsN4sZQNy+dnV3Gxt6viqaxooMzxM50XxiNuwtd1LEV8RyqwIsbf1u7U/cjzLI7M6q8
YzBW804V6Jw/t6OFBZ3v15dvTLeisJYv2r7ln1ZY/3UM3i5qioGkw7qrJrfcaESDbdp4/Ax6ybgx
q6eadv1NCQ5DsM3IKbrpMTFIclcDgKkATGQgmNzZFmzVqCtPId9AZX7xMX7cwSaA3mG5I3juxDoI
+azQuYeVZDxDY7vtAy84TU4WPxUunSx5aELZ/apYSQ3ji8Ipsgt4OWejp7FNsJOTnePGrk5Z5RH7
0xClujZoKDO2pWETgFPq+UGt+3OCYhsPjw0hQOgsSIm701u8p36McEDkwDIJr37kIBLhz9aHO+XH
QuWIziyGIm/73hGOcfRnSPQF1fvYHudwYPH3zP4va8KDV5WIxaKi2OcaJM7vRQDpKbKXZQl3JWae
vU8yxim2IMVjSZg/ZnpvtoPnCG2GuU/5tt6KoKk2zkDLm+9pctYHq9uEiNtOJvYiZkoSgzsiLq8p
nqnNI04VAIaUfK50RXtZhbAzmvm+I3yM5pH93HIE4YTYfSwza8JWD5GeNxD+j3xbOdNoEY0PlDvX
TAYARuTGXd06Y4IxkdUlr6wQVpXrkW6PmeixtNroz9wN/gYrWXcXlMttdaaL/APQBX5aMo3+SbOb
1HzIG7IIJ2++M1NC4CwlmNLGqX7REstEjdf0jytaV/UuDETlDV7mozXkPU19I3vBzv1UFgbZS435
0tsdxZC0ToxAlhPJs+G8onPnlvwu6lI+qGc9mKp9rKGxiwojfdIKy9/wGyRfeffHbOvowuaBoKJq
6ORkYXr1mr7BviEVXcTj/HDQC+9jSxfr22sVYru+u3UQTvcivK8HxhNJWY2AwxGqGMOEWrFM3opI
B5cB8cYQA5oSOY5QxEk0hxSfgiwiadhvIsbPcTV5qxaSWXB5NxTdT/VZGkYtw6ARPm487v+TYHfG
8yDphv7ijrsEwTdfN5zQ7Ivb9TUbPWKDFOXBBaKhAPHZmTZreBiqKnodMyvfzGHyl4y8+HXodbrP
OsL9fS2ij/X4R4RvuOe/dbLL1MB/xIx4ECOOHnW60twr1hYQmyOxPN7Anb5N9PpYdaTttY4ZXmjD
FK9AV4lWD7EgFnFyjXoyzEysuwxT6vlCDMMDeqqFKRQ47H+u6p6I1qUKrDvaFXiMbdr7fpf+0xGn
RnpUTTKBU23nEP+1Ve2ytWcGnQsACGNkEw9hr4l80zVJR9AgD1qSh1dEfCdXas3US0uyfAFFMJBm
pQ9qO2PamjyqqwyS7Dp2Q+UzrnPNSggGzzICQxk96pJpaJHNJbcB1kGnp5uatKH+rMZJuiv+WpEW
n5qwdO+zXJgYvvhFc3d4CTzE5ubww0+t4F5pY1kSgodsGN+rCrctJt9gs+rZ6B4511a7hmG1rILq
fy35YOkvJWoJepRL9tlVxpHRV3bTprC/DoPzPJGu8teGkhN2wyt3ODKJevgFuag4LiOErigtjloz
sSnw6W7M0Uyf5sqdydJyT2p7VQ9jnKCoqXB9puXvuTOajSojEByhulR66oRvmRKl6hl2ePJ2/XHb
dGjvlNyBz5D5KaXfJooNKGKyyake1IdoGPQAK92oyYvDTz3EBsAZDkjhIevRxCmgrnowpwA7elL+
Gu0U5qqU1niIKO4jDFAeotmdpudYnZIY7r8Wx4epoDukDLtQ6sg5UUdxT0/qHT26OJ3v1kkbLWLi
YpBZlxCBViFI1GV4hwHNc6qS6G2JJVcPHvFWUMxpBw5V95+QpJ8kSjQS2ub5EEjST7l0n5G1c0qn
xdmBeN8BaLz32AtBrvnR3q/pCOUdOA+YifygTeBdY4fsua4qOMqLNP6ztMtbfRRpm/0u+/aTIUT1
ewmr+z74q7QlYxdnFzuPJWgwMK6JJzjPaAEm4lXgU83FzsKjchFa7ty0NyVRUA9K0kLgKeJWj+i7
ErzuLpmF/0SzHqsxOd9YwtjbUUW/EFW5sFPM3O5lcCmnLCblWr+SrWL/qDPxObriwYr97qrTxj7H
y/SlSfScOq9FxKVtTLQMZyUaaa3SxVTTD7sGVr3SLyFYCI8JUKVN7InkjyBoFkmvhNjAGaszpBFO
v0tdkiwtbbmOSWo9ikFfMOLknygVnUsp8ptydSz5s2ogp4z19PCdxXU+tvJcZ3jsipWVF2sf0whJ
qkkdeuKqPxCgmUE+IF2qUwGKirW3hfSzU9W+lVb6sTzSzp9fTNMDhxZ7z30+nPoqEM9GbYR3Yx/l
0JDKeG8Fc8OXiwiQfOQUJ+bxN2J/MDNa/XtKxSUZa9AKcmJfzo5BHCQVviqaCrq1G1T0HeIp4qJW
XZlZ+c9qLmPbGG8gBDGcdaqNgdr7KvolwwsuFTktzooite1rRafk6Cc1ThU1SBF6dzG7gR4vmAwy
orL4VIy1u6VlZBBXNjl300IeGWYHYAM5y1Y9I7xHQSeDgObkaWHIhtO79c6t6OtLHWBu36inQgbN
5INNJycnnmij58kfNhZ6PcQWNSGpQiwN2g/b7jm6j/QW1WXs8w57RCm6shanYkA7flW/IEKnryyc
k/2A2mu13tmSLrd2RMmuHnajQ8yVp88PYWjL3yhKQsKQgY6p2iIzgFPPNdo+KGTyuye0FgSkGVkH
NLzpXtWjHVGpIeiiTUB7/aS+juVEs2X9vyxeY+x98nJlhzrR0vDJWJBAu677mZMh8RRpSyutG8GO
pL1gP7Tpwvtuoferq4c5K7HK2MspRvx1agO9BOtH4JUwUZwFAy5C9eCji12ffb/myT9NR0wZFSSp
3fcfgK86kdN46aa5xCvgPo9KOxBn1AHyUq3HQDEtgmhdFkes8/dA+0ofPzlLfeNbvwer0J4NuFGb
wtAZNjr5I2QpEKA5tYrmOtSqE/7jUmb+FImOECOu3xZ5fkWspEv8KEJ9eWlwWGj8pKGbW890lAnd
gR66FT1pCuZSfVKOjweRt+kPlHIpUMQU6EBpagy2QIrPh/Hkzk39lUqNi4GOZoN+8wApzvlZmPAT
1ZTS6/PmsGSIVKrZRlFLZXGKum55y3DTfg5dRyslDLC2YnRKIqN9XoaYoTJo9DsTZfw2MhmrB2Qg
YMhyUURSXN3q6U51CoFTm9cyd3+odmbYtl9l6HkyjYrpWTWEj6XPVjY0nCzsqfHO+ZwTYkT/LvIF
kIfFmR4hQ9Z3bZxmG82CQk8r5inNeXvB35yNztwwVBt+OTrI7HBuBpSzAO7UCkLBaF1DtEJPPTzF
TdN3PgdpxqBqaepKRlVZGj1/z3iqkS1n1NLpINx0ujkRip/BTFdBk0xQedChkNrd1CNbDqbj0ntv
ta/1x9X2h8f9NiDgfRjt6pJVTfiiHsDrPCM9ju7VlQZLANwkIKQuSLSXGtzKP1WnmyT9xug876nC
+q5lQfUrx2Pz714swYa2xHXVbFNiRPvIV0cjL0nuOw0DyMQHxWUAzNtlePs+phpkY0eodd57h/+D
W2g6hJireAyswkcC3uvVJAi4tfX536qUk/L6rWdQz+gE1GVwdRxiVvQEcr3o4+alNWDsNTOinKY2
65ckwIpcBdqr7tv+cw5LUurh6poMRxsTzdoWRvDZHgaq0x0BZJIo2xnHJU5OS2sGH0IDi8hxu9hU
ZjMC/JSOziaOl0NTo0kgrhB7tV57GLl145QXRc+JKSwYaBfRMeiD6d6nQYn6O6bOkl6xpZBRW+Rg
ZfbYLZuYe3FjNW12LCIEtzm1MQIhaTeidTeitYjmDWjo6gEpCzUlcGMFPJ48psB9i+MLpWlZbOdP
u2rm5yycngmueVmFbD1pwFU9PgNwICJtZERNIvOzS6PrSevoXa29+dTuSJkOne6ii+KHqfl0Vhyv
2OYjejcvF/Y+4rz4BBtZQCLTCGH1u5wMLf5/18hrfjtzUxzVlR7odHDyjA6suh4ITtz10DK39Ojm
q/pjG1u5I2Xx89VbPOcYM9tM8vxUxfZpWM5ERIKXNgLTPyxhk+5U2dy32i4qnANob7ha5ix2EXjZ
cxoQ9TRbD97A2IMTb1Zfejxv6nSspt3fD+q1EToCaO7mWb1eyklBWy3andly7sp6Riy1P6T71mYS
sIl6F1t/AO10vc6T8XNq0//CgrS2tSLip3x1vd68i0q3uSvqOrqS7MF5pq9sHOJWvGut/gfLnfni
uOlHg/9sk2ObuypBvmWhrE/+hzjoRHSx3AWArbTEmo7/VZoLCd0MMXZRaEHYpUh8XYvToeJbuoTu
UXdzgN+4su+s0GrvM8whO6BEEfFMek/GonB2C7LWS9xnBO+mZKGujQ+hNRzYzdTdsJV/9sHwa66z
dO9YYQCwtrsXRHm9eEvsH0edjAFCgO+EYbjvBHmcEzu3biM4lm8ji67BlZ7y51FmeSyM9Pinumfk
iA9F1RRhgpXVxzDlSKNnoIEiNQ3kGEpXJAijm2Jra2cVIV2+986Wqa1MwW99DuJjtol+yZExyLvG
60lbsQV8V9erv6DBUf7Y2mJuFbBo/TsdSEPMZNV+rEFiM1Cw3i0vwmchvEPnW9ZDVl+hPmxguCcU
xySrdZvBqvrr+lSHSbkxzsLnxLUqAEw3D/lc5aRXxw2u5q3hoHl3tGNAxNJA9CwtOAQ+nRwVkhJA
0zu1aeyul67MTIFli+Mbq+7ey5NfWYc28mhB4jkpaCSCVnrqKsfFqa0XX5u16wSt4Rn+w59GGR9k
qjl2hrM3DdtVhEpOwkK8LyI8xgyonwh0qw6JznmI0SpVSjdFW2UyMy2BZ0g9TSpt1xPudT8PoMfB
mwMxVeLi8GNtWDUNUSIwfx7CaQCgY4vyGWlbeU/P8KyuFvlSIvi2ibC8lM7wN2IP7mxafvJkV3lV
tqmNyeTHcZlWVmSh5EPkQNnCr0GoiXoIfazjxFg5++/X6EmnpFPgDRl8p9z1CMROLT2C/XoOqwVT
xdFBqlkboKfK9EM5+sY6c7etB767QCh0K/IFRwOS4rfi/xF2HktyI+mWfpW2Xg9sIB3AtbmzCK1T
M0luYJTQWuPp53MP3qkqtlnVosMys6uKjEjA8YtzvoP4IxHR42Q83J+i6ET2qZlOt2Xq2brXeXZL
E4DzfEwnY+68XbEs+clB7Xe0SHxWPlpkEeQzApiHdiLP5jnR4j0B2WxKbd978C0EmJEfcmFKP2uR
wR/xncA+2YvDMa23DAGk3jUKtWXjpATAcWV8twOySNRVhPTnnPWt2JbBRA6t9AwbpczgFlmP2zlF
9luY/sk0aNDsxm/JbE31rcSjMhoz0CXJr8rFviR5ZWyzCmoGs2nzEfEvWEJgjauZ3eynuMgfc3fa
q/uqjGcTJbJU1+kBnQIyDx6XcGESbXy1RK4/xSGzJy7lxUg/E0jpbqJZgKG3vitBNSKuXV9jwqus
0IKPJgkLkz0+Ji6WEwXk9n2Muol2yVqcz/d7lF9Gv1KVfkAM9VnMZGHXU05yNrPYwYnjr8nUoQJN
d+RSPIRDQkyQkuc3GaayYrxNXuNfWeSXN0C1N8Cf5aPGwHv7x1fa2CGgtyFY3WUtvsme1u9rQsAr
S99PgmxRJeqqTXS89wMqy2QGvYici9e7cC59S5xmuqZHB10aGxnnOfHL7pGRcPcYQLM6Zpx1K5di
Tyk6XOBdB/Q27rYou+le7DHQBCO8+DExLzoRvY7zHXwcT5yxDx57q3zVktqhoc/nQ6kvHwEb1Lsa
oRYJukW49QKOFM0AQqFMYUGbI4zzIadUebELMxzxZPbd/CV5D8dYe8LYnO+jSp9vlgFtGAvBVxfb
6wqBMxcrTg38khxnAxbmOXrU6/Q7DyqECs7svIJcH9cMfzMY2przOq6sL6Is3tRS3tG9bs9ZGey7
uuWkhC9+yNki7e4THmTo7G4y/wBvc/pkxPZLK6oqJVcVfUodMxhE/54WC3lKxqRtoRxOZ6DVcH2W
9iEPPzOMafZqo+CbL/jFoKOZ9B1qvOuSGNPZA1u1ZrCuDfUKOa7cnmcTOUD9q7UJ3fBn4eX5Q4nR
T4wGAYcYvPBM22N8N4l43KJ+E+7y3neuHWiEp8qGNgkD+MP9OIlDEk6kjUJd1GONaIClVX2oPQIK
Uaxa/OvReCa2JF+nMsNgpL0iS3l+riyNXYncQBpsxk8dnyFhMnTjLCGyvS/aFD+M353jsUbeMLiM
0hcYTVwAyX6E9ogOlFjlSAba01hFGnnQffMYxtonTypuChZjO3cJq0Oa5HTW4zKcVQtWf63AkK19
eRJz7jgvWopsxWhsn9yTmiznxWRfKfpmbWYYZtpy6TH7ZniOvW5sr6yaWyhFBaMD66i+UT+mGzR2
9QDkz5VzD7WyNwwN+S02YfWj2KqfpgWD00R6xLELoEQI51wUsCdFhXJ2lArAP15MQGUrVm/53ral
nAdqxVGN7HKwYLu2Hq11SKjECmkY+WVBFTxQlvWXqMt3rMUNsklNZ+MEJIbqcgCWyvyJDpwqwlVQ
AsNCyCmJWLu72tg2EEHN3mddxOPh/rQmtwdzbvDgRDqkQ/rkjfrTiclBa6DuKjUi0hxUbwpjUJgE
+9TdbMACLV/Lvh5DPl8Sm5Uv9JcxoknCtSEWm3I/BOLqEzFKj4FDa7B08T9YGhsMBA4YEzO781qU
HLPq4mK0JcnCCBuJTZrXnNLZkz15z0wrtFdZW1KSrirJsCFOtGKeynvXhql6UF/VC8Ije9x3qdHc
vT3K4NNB7oCtXX+8Y18pyhOK/mr+aKZoyhh57EAMGo8hhIsV/+b8LcKIeZ/T80upp+ilWnptRxLm
Cmv4olncv+x0XsJwoJyeLpgfpqcuNAKs1QvXfClDs4lDUh+Z75F5p2Ac7KTJdISLAudzCPeT9IK6
eFqOnAqUS3OQryRv4qRTvA9Zq93u1cbEeHHCZzF0BH0qMZ56MeDT7+Bh4YZpdXHqNQMUwCyiT3VT
IQao/V8i87yNmoc80+cNaDl3y6j4iGYYRl8P/AA4QEbrohF4In/k+nHPvkEu47TJGh7LnJsDBW58
BDkEfYQxexWRnMwc66om75ED/OB+ecWamCWouNgsky5IYYViwKgKzILPaPtKqrOltc8U+c1JiOHn
fRZmaLa/yy7QavQVyFM4r0Gf/HCKxlx1nWffcEHaNyuoiG2biEVUJkfXzr6mRpeg+xwDWv/xqwEZ
+LkgIiVcYcWZkcgyPy5qshiMeIFxUyK4N3r8SOoxaWnDL0MwKzT4V5b/iz8VDDxegECt1fSWYFSq
MaS1e8WEm4XwGc8VJbNYTmzwwTFCs6HYq1059RZQS3XHaNRN9/9CKuOehpqljYdHmd7F9B4NDfyi
Uu8o/i2Mx7dITu91clDu7JS8QRo4eYSsNcP8WluuJCSmHqlwqk+QGt15sVBFqa3+zNj+liyUbyME
4LL0HtT+RDRITmORIISQO5XYHZ4Lmq+z0XnmvvZtc8WP401CuZ7uEjJ+17lvvFq1E1w7q89fCVcE
PO6PzwO8NNwm7PCVjGuhzSI1aHlsk47iss2nQ6DPyS1M7Wd1HJoergqmJOBuZI3TazqZpeTtbgIa
9CupgT333BO1n7uLKmGcMxw6Z6YEmFXUp4dH6WDKGCWfpoEDwoCCWplnT6urFZLBRkbbsekvxy9T
SyA8t8ujGhG3gIFxZQKgqbVtOjklVoOmPsXGQF1NPAMBSQOoQK+1nqcwG5F+DVc3wukb2Cam6jHH
wHJXmfrl9EBUgBYa7qMZIJzoCXU/xUkJLXzIbroLv6cxrYUd9FRuNO2nhvCLGDjn6/3E6KAkyd96
uuv6KrzQbx7m0A6Po8MiTKVokCo+3BVcqVSp8Anb9/jlQPvWs9t/axr3iuy5fwq9RX+r/Q8Bc6Tj
/fdP1Hewv491hzE7qHPXANR5Jho52jSuKzbq7FUB30M1ntUgSOBbXQ3jp9LMop0fi/a06CEcEnB9
a42h/zPkI1AoeeFu1Lf+RDo7K/OazzIBYC1/l6pthEsy73OKomu2rvDPfkIvHB8rNDhbJ7DyF31Z
wOj4JgEejrdRiwaMwEcU1NiNqwJuE2T4tZDO7Gaxp6NinBmLDsgnbV77SUDVmFjixV7zvtSGdZ2p
gpCC3hx0IHtIytNKfateNBv4XoIYwszm+eiCu9pHtTfvwPCC0KjnfFVWRvJd0A6Gczd+0kk/Yovx
UMzESE+yUB3kiyuS6WRWw3ssC9iliILLgH/D+f+GKeWfst2YXSWixrgqsieWF1/UuM9YOglu9y8M
CcWh0Ef3ELMm3BUlud/NjLMkdpdn16p4zoAlUQ4jUbkPsUGPu/i0wWq2rtsT0Z3qudelzDjFDPez
q3lKQPlYhZ+Ys/piJSI9lvkrsP5QVr7nE7iyGnL2zowR5BMKGtrCvpXMM3YtE2upZK7WcaNdSubj
3/u+fJkiH8hYFUP/t4m4yU04VDGegzgoqlsXhYy0LE9cfNMMniFgPpMclX8zlvI93tx3+YTG4Mgs
P/lI559Q7lk3MxbzqpK5b4vuDGswOZ+TcK43akvvadjnOyt87louvMxYvmAqrDZT5BHUOmXm5v5I
No042KrNZDqQUNHH6LrkntKfrekBeuyqIYlnXUtHHfng+bFT34bTuxUxJZ7l+ZQBQMYC22v70E5g
XvvNUVl/U3y+qzr3l5u2VFsykD/lJS5R0oI+Lyif4y5+1vvhAWCNicyPwkOwtpUhVOE1b9k2krjd
7lSwwmClpJKHObApH3g/uxLjHPVJdXDt8jyI0DzaNT5YSf2qMyBPpLKYJ2deVkLY1s80aZ6URhZO
CFzLwvWPhStAeWWm/oAxm5w5bKQpZ+1BRb0UDcDzLir0HfJiY2URiLoylHaA5PZqX7ohmYhVzeN+
XrZNO4jdGFsbVSfXNgNqkOUO6iUmZeBw33xoGyuh5TXbnZ7KJESCBbAKrljozGTlpYz+HX7uMMUU
jdE8jS0kndZJIOiAz96QddUdLSr1JE3RhuQMg0uHUbuv5U++pZHaZXmsfvWIlEaXrDtTaqunYSD2
XX47B0FKABjFDqOHpjk2SVlunFggkPdemzhjimigyZPJrVrvoZuogoiFiRt9FQR6VAEw4L5jYq7c
wg5RQusS7790glp2UD6TA4p2PgRwaRDC9p5RTB/0gPkRQrDwXURUkpLRGbZwR4uZzKxJgCmFG5sc
UtvBzwMxUlsPZW/wnKJnruLuKK/+MknZ+syWccu0hrC6EGN8Eo7+DpJyt5u16vto2LdgIPkIngZW
oADy5cpwyYYpXEwJ+TBRevVQ2pqXpu28zX3XeAcu4rDKkHNPxQmEzbyz3epZG+2Yv9GSMHuOunU6
k/ch+AtvbIwh26GeFu5CVCM+obKb++PGNYrqzWuCS+GwLxLZApVCAlsxm0cre0m1T1Fe7pLFdl+B
C03HYEIE19tcA4ZnErObyDFk8tL0rnXEv7Vvpb7XswNQlqUVbWqd/oABDvlQiHquEd7dUxjmHxVu
aCr4Jxq3IAtVykLq2WEaMHGQcQxd9AaCyEDRcachZ26X7grfJyFT6Mj3xrfAseWura8fsJzkn1Pw
F2pFG9nJvFMkQ52FGDAzZPnCrxjFmzHuEqPq177gvy+5OFjdVgtZKH4BnUztp9u6GU55ZssGZmpO
5VAlu6JemO2XORJedNICuRcM6jK70GV9UcQldKP2SsQNtWhhjcRJjl+jJN8vS+JdG0Ax56HkEpr1
sX+2a5hH0ACDQxuTVzlkYbBSd5kThda6c+JqpZfiHV+g+E4pd9S05QubetQWBJQfm9rytoUESGtp
unGa5Vo5OmFB3mQeI0TK69rNfwz2YL4hPsGu0rARHUJi5ESTUTxKgXpecMRjyP98VzIOPY0U2REP
bTdd70tPNKL9Npj8TZsH0amI536NmGKnTs88M7+6S3Qrx9Z5halW7DuAzRv1bdKPYG3BD606j/2L
n3h8HhJLolae+DdD4OY2zZwTJ3tzYoFYNqENDCbqzgwUSQci0fUptPJzMWpISeR3cdWVvGFSKkHX
WaYu4wUlxsULxpsoXYRfvvMyW6H+pGxpqUa3GydL/k1D+j0A9CD5/aoiacHtLld259jKuTW8rG/f
1FftZC+P0cLZZbtzv9KKTlvH4ltiLeFeiLkiJUvu7OeChHdVyLJTV9FVHQifA/A2wt9Q22/NtCVN
2TYZpLTuuA3Tzj34RrK8IJB9tqJxuo1mhkclt08uy/FrpXsGhZHc5U047g/3mGb2G3G54mpF8UZq
3sacIMoHXCr7iDnOmESESckLF/lkxYiNAFjNwYgg9yxFSzBcOPTpGS0BTm/Tubi6/xBibHkMk6Vm
wwZbP3Ggi6irNCHrYksv/1aTJ3DKMjTC5BC3V1e3XrknWZt041cS/oznKkLrj1xWEJcMBgC+Y8zv
YGp0/Q3EQb9V2gX4JeHO6opxE5eVdw2onyEgDcnZJV8raVmEq+dCpQUnZwH6Go6YqF0Cx9ZFZj1a
8NA/9u5Zj0a4E8BUTkFcf80lJXFEbekMJ/ZyAxS+m+eO9LmWaXJ1L9rGZUy7u0sWm6blwTgkx7SF
jC2/CPWStck8PlLH2VTQNgmKvXtLJ3jbXe3fSlyFGy2aKLYrVnxnnHYsGGgIVq2iFmlezchymTZl
RmaPciFBH+sA33gXgKQy9hivktII1g07BjX/04w8P9lCj1aupi9vRpsRCqld9f7BE0N5qply3MoZ
6T2QjHViFuOb+grFGRKZCSBRahjxZWymp7tORkv0/FLkEQYb3UseNK3Yh501cL4W6YPc8+iLJPnM
rqh3GSag9aDlqCqrTeMU4zevjAj+CCQLvZ244bzpKVkwLwVWKNaM6dJ9XM/BC3CA7X1VGaA4H4Zr
Whv9J45Sbc8aJ4P96904ZVF1j0V1gLzB2jIMj6qEbXUGRQHP+n08+2ewvyYbQ9ZUVsFgkMJRo6xt
cAiMhL0rH+oE3JT6xbwzw6BivwxmJ/XPxqOZUsDLPDgdYiY6FX/oaNsB/FU9Saa9G78wOEy3domp
qu+qF2K8rZ8asy/+VxChlrFg1lL7USNlfGV6dvWpitxs68EuPqohPw8fSCYOBBy3oxS1nfpJEDG8
ydVmhiNgouUNHwMRfpgkHQxKcrNuwMOOYGWOrSCDSKtNY1UhoVIIs1lGiFm2aNEOmJt2boJNNRTI
23v3+V6xlIDlNHJCUqTIV8/71Cf8J4dmjuFUMpVcesAMPFDjVZzTXbk4B19m6khKuuULkyEHTxGJ
HnLoegl8N161Wj6famn5lzXBSW/nL04lcM+RbqFGA2Pntg9ZS8MztDbUeVkJe0lZ3GAUbyCCMYt2
YvOsuUuFIBM1dkICI/fi8tIJu3koWIltCMJdtvXABK2sPjkO2qXcNOxN3HXZo9O+YtQE61G3M24w
lhK+2bxprN32DUk4qTcgAR+KizvrwSkiBW1l2l7DlQFkXBk2Ci9r798my3NCpsnjHV1RhP62DxKE
Ra2x7SX8Xh4L0VBSxM7ep3j2WkS1xrjRhjxE792cmUxo16zou+fSRUknhvCC/0TfD8v8nZGKnmEZ
kFuhu2lCFnxpV+SnKbWCh7FpTp61ZteUpysEnm3fmV/quP7QSwJWPYzn1jHclzqoUCuLwzhXLOPl
mj4zsn2Ao3DdWkN9Sb2mOrMx9XbEG+jbDhoP8oSpvQT92K0HaUc14EKD69oYc5G8G8L44LN++tZP
PhIO8IFF5lxiOcUJ5Ys3k9ioFeamjNDQVl5rPzQRf+qShp+hEon9/bTDbN/t6xFyAWOITFIYk2cK
gLxv9UOOPgFPOcNdN4+tN5ughxWK8csg6XtuxaBRXXmu9b64xVPgZTXkcznHwGzJRD2vIBhIh1jY
6M4pdrVbarwxxnAfFWhi1LGotDn10KQ17Z5pInI6tSbXc6jXQ7EmoyXdp1KTkvxwcYrvpgFL8P2P
EDGRWtNSMEKVicJDYfeHNGg+KsDYwEAYGmsxbavRqhFpDkDJRIX0TTLq6jjS4SpZB/SBzZMGm3ar
Ve2MBgjo7p1XVWbI1OvsjLW+P4QNQBLfbt6RoyOpw3gPcrNn0lCPPLRsOz20jv8h7PMfynZmmBbJ
DF7pMIDyGfGHiEgj87kOiFZ2NRTqbKp6oKLo4DyHNI2gSotrZnjvpia+KnVlk3u7GvVfjRjuWLMJ
YdTs+A/qnEAt221QqOVsVgrGx2hGOEuLV8smiTqpWU7L5nFBnHHnKmYirJi3wYvqNNwX6EeUFXYc
ZeRcjqCo6bovsPpI/iPt/o47QnXCygELa25NbCFlCypfDC1aC+7FD4HtrrJr2BruF1fjCdqnDTJA
PO0rE0eqtcpCDi7dhAdbR9b8semM94W/XaFhRDN2uGiW630U7Tpe+Mwlkv9inLMv9yQmx/6qIzel
mZGGVLN11yERh1ezqdnkWv1Fj419jdOnQ5poxqy5Wn8dUS1O80fDmazVv//1v//v//k2/Vf4o4Te
N4dl8a+iB+QXF1373/82TPvf/6ruPz9+/+9/421CMeFYuuvorm0bQnj8/9++PMdFKP/x/6VFGGaK
Abhb3jbzSX1+GebFYyTMx76vftQMX5/boMoPuUVpHNUDWCsq53PLBXz03AE2BktZEnHENbZQDUZO
OwD5YgJ3W+TLWTdi9/6lnS8YH5Rz20mcD0TiBHvTkcAzd7Deo2I6mIw99DwcIUaH9WNAgUPGG6V8
bj4tM0PbNDHg7EkysjlyJVo5WUQ9jpC95eCgVFWG6Gs6SEwubFtNJLvLVFO5lJx+AcEbaH1wXIny
W9lYNsQAzyCtuNj7geR7yulRoKFEj2W8qJNUzlPs9D9TETFOSSW+erZA0I0xVF48e48ZwM+ncTx7
oCpAf2TPaoPXopi5pWV5cj2yxdjJjTc6QJi5qtOY+2DH3hG0Umlk9x1jNUfXqK407KXoalWhGuu0
oUYikK5JaGIbDugpZBaN5d3GwYAV7XS0G3Lpr148w2u3EB2e0RaYO/y1/QnaVnaYiMZdZUmDWl/6
d/BNVqsyRBKhE/P9QnGuGqVoEHtnxGeQ+5B/MSjQL2d+uYuW+qGp/OnjUGynGOFdacbFB8r/8DlI
35ph22rtOSBY+wEfmvPSgkP4h+vTMf7j8jTB4PmGzmNEuJ5h/fXytDUGy3XrpIAn49OkpZxnLs9V
Tlyaa0qXtvGLMyKTr4vuTec5tKKr00Yf0R/7N1O61ZP6QX2i6oUd1NoeSM/zEEvvvYkbV0XPqBdc
aNHDXFvJDiExpayicsxRTvZ4hceMiMP8XAZmusd8bmI+ljttYZkDCDBwLrNrniSv93MVjf4mcoOe
kAEj3DalzaaH1m0Nbb+IR32rznSFgwR+NVwi9nIka9o3HzkfLdLsQnygFPiHG12Xn9RfbnTT933X
tXzL8xn1eL/d6N1MWCLbknlbumnHG6EdUhe80qTpbbxsDUeTFn05FvUtsKU8HQtcMVKfoUhIYZ7S
KwRmcBFBEO4j0SKaJYcILEdsuxcBezaNaAmbwkmOLQhDVGk0OLH9muXQb9XKR/OdhdC0QWDZneNN
mmM5UIrzFPDYVl3i4A29s6kveFCD9j31ypOfOBc17crm7oXm4DYbA0Jq0sJgXfQ2ZELwPv3I2nbB
Puo6CwsFnuKtwXKmr/twZytExCwylA6TpNWQLx+mVbVXEQczGqZNn8YWJsAs3+GiXY4V73qt9s2t
vzyrS013sd3nyUNleNnTKOonNVVWL83EnZ4F77XAOaTyIdlBlgiMLl5OEku/ROLNKNnfowySSbc5
RkLTeGUvH2Bl0yftonWudhE0o6wWDAJc3YABZC/qZy1IgI51WfoaM+Rdme7sfRFZesz1jhKtO+ju
Yr/GZVOjwUmmZwZu00Z9RWLx7u+vIc/5/RKyyO42heV73I9C1+Wz5E/PCtdrwibXcmN7n1O3cY3e
UYoRAuMJjXTygRQXaIiLmWwxupOl4KFgnH1yO20vGvd/UOmWnOhDeJls4Zh2XZC+NWv12TvZmF5p
RIY1hkhEGVUbbaqmTs9lYvlfTb3h2esaw455qbbxrbw/5FpCptqY5xck8vLhY2xwekUvI9zZBzHp
+2IUw8UoWXRKUNAfwgD1lbaMZJ70lXvUkNEe71qMIfrolKw3fw1TY/ubyKl/ZB6p4qmC3d+IKEof
Zru7jxqIllndW0Nioq19nvbjy9AzDW26M28/PhtZx7mRNFsvRicDQC94cjE3HHk6dfxO2/7q+qCx
ZagA+mFimiANEjLeHZnr5wQTWM1ju8y7BSblBlk/xQHuuzXc++4JXrq37zpkHn//2zb9//xtO1xx
nm46lmf74rffth+KAMy/wIQwMxcnmDG1K6ffItl4GWaYEb2cVt6flAb9ndclP3MtsC53HjOE801Q
4dSsw5DItjq5FUtUnvWhj8mfMKvu2unQC7xGbN2Y+a1VfcmNSPuIuOZqmNq4YhoOnNLx7S1M5M//
8N5+Pwx9xzRM4Ro6Cl+Pskde6X+6knUztCS5s1mnKBrZ+UC4bdqm4BTALFX6EgxE2tpuxgZ6jNt0
wNPZuKta7429M0fZPieuA8CycxjJH9vGnnWeCLY8xbPerOCN50jrlw1ro+HBN0YEDoRO3v7+LViW
PLD/eqDbpsF7sGzdw8zqyd/fn95Da8zgvDr2C+Co9sol5BjSc6iXJA/LmlKzh60FKG41zKBLG3t4
UrN97q5wrRe5vma7EG+HNuieyjSPt6n7cemdeF32drGf7HLZjYM9X1uepHLVMFCjECUk81YSAfQt
IbBPtrjUBD/qOmEoUzOOdvrh069Zk5zGI7TAZF3DfvEagOyuadu7Kp2Hh6ZxnmOb5Pr7P2wlk7lT
JB/S5Sj/jGDfzz52H7sGaSs1jI17GBq3OlBkdJtgqr51LdSX+10nKjzPaGbaFcCa4ZA6y8XK8oOB
tBEvxIA/J2GBVgKxeyjIKHqyn6gf7oXomI/lx6pi4jGXrfVrA2eEuVhzjQTPWih+tmOdfyPCit0D
+g2c63NcWm9VYmQ7y2Y8n3Nzc/oO7VMa4/IrJnPb8ly7TL530RnDXtjKXpMmiV/cYkq3WYKCMSpv
szP7W9JbHXQYeMIUqbPQ8ycXpi5tcHkAcHNWHU9VSMuA7eGKo6nT067b3OdebKXBZQzhdpBzmMjE
daP5Kd2LiNdhV0VEYOtrxFUGBgn6bqjN6boEMr8zjNZB+YtxNOPP5Qk1kw7gDcUJ9jjOfOQlGxaX
5qN6sUJnlUPvuv3xowjR4spjW3fousi6/2NeMg07u4bHkwjhbLJ2+KGUrl5tAxacChn6Niw3G42W
60URqdDIg1g5nZvSCl6Zn7SAIvye/8S80eIlfjEoPdaIxvujTVydbP0iVn3HiHi5lZJQdF1JhX43
9ysDvun5xi/dFXOCFNdleMNhZq862Rt7FGubppmt7ZR5zcGfiCAz28Ve11Cttox4/RODlR61APxj
LWVZn+BO8KyR9McZE2IzpjyzY/dxqjJxgL4GyH1smAuU8Q8QwRMhwLTmCzxdowD0GEg8DNwWsrmx
L5zbyf1ZhA4zQjRWW+U9wXjbHgY7ubCWjM+L/Vl5V5XiYu7mL+xPvQ0SvX7flEPAx8SLNTfpweQ3
Yzjjk44U+Nh3AX/lpHP3RZyR3sDGuuGp3ErLpRl+1ZLpbbHmGHqptwLoNn9iOnzVCuKww3IRIB/Q
d6g/V72YYH+qpQz390XROJA1M5Sw2iQUvYqr/MayiH1cVkFdIFjrEzncxDGE0C3DQQuR6CH1JRkx
WqVvdcfETww6WnDXXIqzRZ+mRNIuFAI1YzNt3zoySjrdA6idAhh22hdMzNr6FJpTdWn9IDxGmuyX
BCbx2Mze5Dsi14sz2Q+/KFFekwxXLarGE5/sVzJrxK6SDjLNn8FuOL5/D2fBVNPv6oxbyRnxOtpT
cs1za7kUGUNJbtrodDf/dFYm7stpoGL66lcV4HQtjFCGKG5auaeOZPXBtqN35CUepSQEyrnKX+8j
nslBh++gxjN0WuqWANYDAoB4RSpof7xHnUgSr6sUS20HkCkCXgRFmxQ0w0bNY/8hkK+crzE3TEqx
utNDUvVUhC9DlPFiLQHZBMX4AfrRtNWXZ8hT9VpJnk3N+iV+dgcfr4SdnAxd/2i0ci6cwHJDlfQ8
5c38MhQEbml50x7QSBb/0HSYvxeMPo8nz0XnYOu+8Kgl/vqIahJaeVC4ZH0VlXmJu0k8GP51nEzt
pr6Zxlw8NHNXHZsi/+F19bwlGtchTE7a2nyWV31u7Zn6p9C5ouCkXjzdymAJRHcoihPnXMTDLLZa
XAiWaWT8Jjrp73//uDV/b0TlW/FNFk6GS1Vk++Zf34ofWJXLw6BdZ6n15EY9G1s5/7EG84uThlAC
SOwMhuGrWwUVCkedlYUhyVQy4KX3jnTk+deF22TT96QaJKlvHJPOF7fWm8VNE8aVYvqfSjj79xLB
p9VzgJFTHzDi0Y3f/tLxQsBnPeYdm42FtNoom54ox96UMNNzyEpbdlESLfuqMtJ33YbBUVnDkyiy
50YpqM38bA9Ixwk4hABnxufcqrN1bTaf/sgK8IfKO/tWs1HxtxndHuI9BotMVRQNCxlbfLK48Cyd
o6tUAv1R0uSUUdbEI3ittfRFnd8AEIeyS967Pty6XbW8+01wrTMiPquGdJ1AbpgqdIGHsSIkWrO5
l//h1yx+L6oswxasa4ThMyszzd+uWDeBD57WLgp3CXQZ3cU5IA+frnPENH4Dmrv+scTPhCTYPx07
/0C46lOUVHf9Io+L8eJ406Nlkfg0a8+2lEUDyjqIOh0fEuFOp04sXxXcqcnScds0NWuS0Cr+YWzi
ub+9DUn9olnjoew7XASe/ter1TajokHUF+1Muy/3d/8vLamgHV5mhiLtxgMRd47nPONwzmGzUJQD
S937FZQZdrLZSYkpzH4RSOtJrkKBsh7rtHo2ptp/TQL3I2rr4Kr+vyKab0E67zPdOPrx0n1uE4yS
c13m54mU3lXVoddMZBRxTyoNWGoMm0sj7hGd4xTDsh9c5Blynp5obbsOWk/f3iduZW2LFwYlF28e
ohNCYkymSuIXiSDCZFdJFj2KJAXWn3WMNyDUnrxC78/32vDOVrAHgO3JQoEKV9MkMIN4LN8grd2p
OG6MeDgWSULgVqC/2o44jUv13Rht/2x5JfpC2EBOjEj2kcCA+GCW+tl2Fn3nCDv51MMGZgHVUi69
5S9aSU/Iun54nB3KtAR3nZqNgawq9pVNtAQ5Lz///qK1f+/UfFoAw9WpqjwhdMuRF/WfOgGP2BY/
K3DSj2P3jRFu8GLbrX8MHNddzXGtvbAM7V5ydzNhpGvW42BOjGWQ/9DkW3BlA29vezoKsLJtn7Cd
N0/oeQAHmO6xKfP8uSljYyfwCKMnWrw73kfhOEkDLe9zSZwzFPtImSvDad+NVuzVfhOecX7wEQsT
vzNldKyFd3KqojiUJelJpIIvJy8JBTopsFEDwoMW6Y2YgNr7WjEd74letU+TnicBo7/O+p6Cz3v8
+w/Q+o/nlOeZju86Nme7bti/TxkzrZ6NCP3Jxmd1KJXNcAaBHJn2fFAbbT1bvpsDlwy56SenCGxS
i7Vl30OGobKehpVrB8UtdpKv97IpbiF5eoQ+bxg8R2QGBQyc2Jik11/XJFk7Yw7eKWux8aqDMHdh
xw3eBz/E4z5Hi8TF/Q+0mqVe8xiApp83//DG5Tnw5x7S5427gutHmI7BWOe3BwTjBMtyByRQiWh+
qLfqJOZLXnrLpc6AXDUO2B0eaePZaV6pwjsjzXbCmvJdKRieDqm+nAf5s6ZqmJxFU/aUhyT4JmO4
g7A20tVEB7KZevrgWJxcTCcM41P3wxBPT3aAsK0K9yaS72hj4X/e//3bM9SV/+f357qmYVn0+LoN
Md3Q5VP9T3eGFY9eqZt2sE3hs698GQmpgiC9gTRICM8P+EbMo/p5BGP0lqUtgXAAFHep38ATQNRw
nDGenS0nSA/KKEpv+JNrBSFoOOHJ1xG3qCdEM/vN2hUpN32RpSGmxVDfziixA4wqK5FjC1HTxtb+
DNIaGX7F2mU75QZG9DJCil6Rb6Ln48+h0/8fY+e1WzuWZdlfScQ7s+kNUFkPdMcbeV29ELoy9N7z
63vwKKrQGVnIaiBwEYLsOST3XnutOcfMD6YCs1AJ0aFYaeYCt1k20dCYz3KEeBdceS/NuRtqo0Xx
KRxusuqlwlpDss0ZA5nXBgADUkExdyz4wuY25meexRzAfB2anowcKQjcKK7KvcrqGQ3Z1ur6QdoW
OrFeUCTE4XPQxvloIbVU+mxANlmbcC9Xwkfe/SrQNbsw8OgVV5r+dfskgO/xx1R/O90kU5Hvbh3d
Pp/T46BhmLH0DvB9TMzTbUcv0px5gzCdVbo1hzyiZr4Jf2o912GdBSVOiUCEuSXpfrAK8lraYV5R
BcxEjJFuNG0v4gG7oMUZrC5O1AJqNTNZ91UFpvHteLHklem2ld4jc6NNldNK5SmcvbhIGDvOCCxr
+gqglsvRk8rRb1tx/KEVI5VsIM+uikrLHLYWQmfEzyhBigGlY9tPm6EZsytrcrjndFr9ykgSO94G
DYIVpnYxzj1dzph80lCQXn8aHe1CVPEyzZOXY067zIYx7pO6lXFKMjyQJ44otwFZOxv3HESznSpM
Kutxij41boWPrJwcTLEocpu55M+RNOJimtHXQuXzx2koitbi/fsHSVb+paAwdVM1VEWjBDYY3f5l
i+mHDJ9A2c1+FAygLNA25QytHSqyaFdEyisnDn0XgEZnQsoUSICbWaBjut46R6gefEkjplBb1/hu
oeQbFB60xoz0d/k7yFPXojH0jZDq1GBdf1u4Re1lSA9auTLlDDJ0Q0novWgw1ONNl44XrSTCbdQ2
PzL1lvF9qYNLuqE7sCmM+5971ZyiaTv3EFbJEdS47xvN8indkk0ZZ5l726V61EG7H8VoG5kALOAo
+mWPlSJv6RsFYSjda1XHQJw404OkGOoBnAYyhi46DLc5kJnqZ+ZYLrmLAkztXd/G7VVCPGN04rDR
24QZ5HpcUEesNFnaXdFOv6TWgmx0Ta0QJy3d6pr4eEt+ZR6QwB5YlF2X6v1j3dNjIlW7P0dlnHoL
EP01ApG+d7+58ZWFAaweYiTVvz1tQ0o6avffDFmx0M639UGAR7e/dbGxXof7m0CvatZU2kot0EOQ
OSovs3klfsarCM7d3gTabBFA/tYReUdOoN9FxgzLlF7Cz4PR9fDSVrVdkzW8wzK0YmOiF29I6UM6
oeM2F/XbCqWaAaOYOUxjSpgBxgssIYG2IuZgo+y9RJ4yN7IKnUjy93aJqseCljCcak4J6fh1i9oL
qqRz5oL4g1tlOoSUV31TwvQkd4a3EVnIrYCMK7Klf669PtBdj8fM9IfJArm51peixfTz52/X9KQ6
9kF/lQSAGDcLpZoUV6Noj0ks5XZfoBz5YZ22qWJuGYVfxKHFYJZ0CuS8ZPEHhWbw7d2RRrKMkS3U
sODVDnhxqT79HHbIw6scaIwFAdb6SBeqA2G+9MlnwuJJsenBfLB7ugSYbmczsQcjVLcJopj9j1iO
NFhQU4oOCU+tfstVVdjoNW/RXHnIsfo2V56ghQcraOim8UCGRG5pPeMrX5tQJT1QvMLxTsDYEof9
6aaPLFJLOAEQbHWYVbcGWRbPUJuq9JSAi/6pm7W42WmduFHniKc2wbAmZXK3SYa+PLCU/vkP4xjC
rwjOxbNMl8pfco6+txDXugUOldBeILwDOkarRHciiSsHY453eTglBw01o1vr0/3PsqdO8mUp1WxP
hptyzqNSPf77pexfz8SapEhEB8icZymY/3qQj7pg7jM15h4pk8JhcgZgdNE5Bt12cUtotY0Whh+R
lvTOzPF5zxRL25kyOt4CCm7SlBXWQRPYBZ7UPbONhtSyXjGMJ43B1QlULdSfbCTfiFPiIU1NWNdZ
5ZaJHJ9is59dZr3QfkkiALKHVhfWJyGxOOe7fF09KonRKHrsXcpT6ZXz1P+44eSCEbIsmRqPJZtO
nzWfk4JwTR5pPdfBoxj33VGeBfom64dxlsj/SzWl/kuVLNEh1Xjz1qEDo4e/DIQYqRSoxwCKLk0v
oiolNvf2D9Eof/7f7UO1GFlUuhJ7LRiBazAEI2gJdbrSUF9BM0xYRGsKHgMxe/whGJYmnmE89Dt4
ddkhnOJqt4jFpZXwVv14PVbDB0puFHd4yG47Mjxj8X7Is8xROf/+ycwqZaXaDvVg+VMLuadh/2Wp
J8w1gBzXSupTEe5zxXq5qcmjTFLOS2283EQ6t7vs//yTsKa9CW0+ymqGLB11f/nwPx/LnP/+Y/2e
//6af/6O/zzFH5ypyu/u337V5qs8v+df7V+/6J9+Mr/9z7/Ofe/e/+kDj4BFEtL7L8g7X22fdf8l
EFq/8v/3k3/7uv2Ux7n6+scfHxC1uvWnhXFZ/PHnp1Y9EZD3/+dxXH/+n59cX8A//njIcA2mX/G/
fMvXe9v94w9Z/rsGQdgydVnRNQN83R9/Y3XnM5L+d8oPYz3mKtTzpsq9V5QE3/3jD9X6O6dUSbVU
eqMcY/74G6Fct08YfzdkJtWGqsmKJWuG+cd/vfDrzxnh54r9z0opRZX+uQYyOCfoikhjSNU0k6OS
/JfDUrWEBoVJNThyyhrcBE2xC4N6MyWJfq4k8TEpCbnsU3nc1xVHAXwA5xz0aTgYTpR2FlCEUfAz
k5yVhXnbVs8Y3KeJfhz7AaB9TQQQOmpu1sXEc4gCpcZMc25hwJLPiPxfqKjKyVRxM1MvLzI/nxJJ
sgil08S9ydhZ7Lr4UUoX/Hu1JXuZmkVONcEJUmqO6RHAgJ2PtoEjAXCcjPmY3swc7IRhcPpOHwHH
0ZghNw8E4yTw/XrP4ESe0Uqm44Mhkr9Xi5uYmRrqXVpWkBDMPtjns/VFTjYSXFTHbLz3WTvqNsA+
ArvMFIY4xGMxfE6D4k7NkueQAJlNnKmBQ+yb04BRsdO8Y2oimW4jSzN2DzH0tBQMXIfynNgy2W7M
IDvFVX3EPl4DiZ7x0hJbaE+C9KAZGA/S7leY9J84sL9DpfxAr0tyZkWWGofPkkyDvDzJxLb1eX7I
oglyYPlkDHltZ6b5HCblUwVT0DL6D6UjvWIm7CjLOs2bG0xHVeoP4nyF9kQoWdCMMHtfgzi+b7Kq
4wpZOYm2H1MH1Qsqlyqd0fHxhStJiKwijErB4AU44ljnfT2y2GTSe1PtL7QWnvoi9MfquSNT2WaY
fhnM8rFh/IbL6lcyM6rT6qZzyoBeqIYCCwcWkWqF8IZXUt+SD/RQoYmK2XnwF4JJJhz9SyslnXaq
sIdr9JBGGQrxeeL4AlgRlb4gkfjADtGT7sucpdvkmqy6ecDmRyiGE+B72TQ1NZPFdWVuJmIroK4O
YxXwVc++1vQkRxlR6NZC/6gtc/esNt2vRVRcQ2sAtUgPWVhBSV/DyBsilAZ4+RkEJns2R8kGH+Kp
iFoXY8kPaTHB2Qix8HcgX1zEEOykcMrJM9dit6rap6wmTQOdW+wD9f0gs49DHrWenUUqEhqrdoW+
eoWYTOq96ckmEIwRBk0oIesn1J4jN35jqwZtPDeoS7T4MJu0d8qAyVXeDh0K3FMskDFO+6L2e4pW
pPG4tcRAwUw+LrZSmm9mYpj41ebVyq/4RdFZvl7S74mZnwTwGaUmMP1wgsBSpulTPocVJLEmxFxO
a6Hr+ftDFHdKGOcIUiukx+JOh+e4h2n6FRn6XaLEHL7b6NMsIbSPCcryfBZxW5KTuEiWnTRKRaax
+tpWEwqfketax6AKbLTjXqRmcP2qyU/Qxzo6X+Ih6yOfzkLRraMTT0T0N2pX/aoTmdTWud5msVQ5
Stj7KAot9CMiVHXkJmRiPmE9+BysClWAhZRSM2eeBHO88oVckzR4Nw3cbmlgTfTF9K8ZJbg9yu9F
ZNYuj4LMSpPBAWwam7DkCJADAU5hI29Yyun95i9NCfwYzZct568T/HSb45VmNxl2Vllot1I6T9vQ
SFJex+/egBvWJ/m4t2TjXRrbyTPWfKk4jjaLbBBZZfB6+iS6nzM9gpi9MDdo6wn8G0elVEG9X8hZ
tjEzQHk+WHryZqP0qMjFVYIcYgPsuCgLFKVZ6cyNDozTjsG1mFanH9pU3aoMnGgRgx1V6tqxmhNB
NQsXpLTVed4TP6a5+Vw8JKHX4ShgFZB5+2OMPx3MJ+6rhvxs+gq0/bAyk/NltyYsKYZarrmmyzYF
8miu59lKl8omitCNIb84E/hDSGgtdFaWkMQsTMj5LPs0YSh2zun4JuIoQ7ag0lAHYyWSEZNLxAHk
AZcoiKAlVIp5n85xdKlbM91WpjWgWCWLKFDo5XUiKZxFWu0HflkdNrEDK8jGc+iqYvyLHgRtTOtu
WRCshdl2pLOyrbT0Q4HnlFc8k7EcqS5Q90ci1binoQrYIpaQa3AHeFZOkmCL4Z15aZS46Hn3Avby
tmncRJWOU5cJbot/gwzzUrPJvXSWDA5bWVwzk6ygsE8UG6sFPZMyDXxlq0iLaltIDNhfqRonVzEl
sq8tO9NEupJNek4CwEJpJF/mNjnKU3AENqd6iFxwaDJcOK9s2IRd1TWZbbmDUO9xxdRH+oE7pFO1
n6Lki0TzBMvkkzSFPIkzN0gjJrD8dIJ54N9GYXQxyYtYlp6jbZjLGyMwdhrxvhttkj7LedbI/lTw
5GbcSxwiUlc0IhZ+0u78FrxOLcaXOAl6r1rPhUD92IVVxcl7sXfAKfdsc8w58RthhVQoKIzFnUKA
NAmh5HFeiB4elI8u6z0ZbbbbkIpRzJnqSDLDkQ6MMYS/GYFzkW3VKn5Ed+xJFhqYYk0ipssAFlLn
sBvF6lcRwZNKUHM5PHVOBS5xgWzKBI2or1B/DzsabAaJj1VX6A5q+pU8MKBHRxAaZBgVcn2lcnQV
47mBLK8Gc1pgBCwlc3jWW7M+NOOLKrfq3UJkGwsQ3hB+F8jNjDKEZ1XVyZaVxLBzFr1oXInbV0cX
t2Y2pJsIg6qNlNmVsyD3oqpJXMA0hmMF4+IKeYryjNLMTQmfsadu+QbpA7bNY6OVPRMNpa11LEIJ
SRZTXKe22vS6l+pt6HaNhEtlJWQPNaC2NobKWoF50dIxJfJ8DqH+RJmb4xBCBVfbkDEem6T9jOWg
dcK8H+1AjR1aXw38+Okx0BG98NoVpySA2KFRmtUgJhPrswcm4pLtEXD3xL+7THwrB9AITVq113ip
96AT3bTtKdFaPC2xpjkGAj67wD2Ij3MNwKwTP+LJb8TpU6w1BrGSNF9yjbxn9tDGVkNjdpYocBFe
cBjPchNSbsoDtJyhhsLOzeQcE3BZobQsTWbM1cghHgikFit2W4RnoVIdpZIhh7tN2RSHKNQulTbN
NEUX5v/zeKoS4yWDF83RC8pFVlvAJzGwzgq2T3IdMWi8pwJv6vNs5Qlv7ewusu4NsZxsSfp4M6zm
cyDh0AkMJbaHkCUiBnGGqkfaANz4LccMnUarYyRZCAi4JB7qxRINVxth+nfyKmJRehbAcM390sl2
icYPMUM3zx6AEUr7pmXipeQnLbr6hC8wd4ScU3MMps6ua3yduFyYsNSIkdmjFOtdLolHki2l9HTj
rs66BB9Fk1nwWgr4Zm0IDlGJYStaxp2qU+mZ7e+Wx++NFWjgGX4OrPuZ1q+kvE3mC1EovLUXytxE
RDVEAkH/CGQwmj+q/KRplzK7/k7U30n2bkavY3NF4eooLBvYeDvJKdiROpJVcT0AQ3wfKHPKZiHK
4qMKn5Gdw3LyxuyzlnejdGGQlluOkvsw1ByGTnZoukhKeNCPUz8eQK2Afoe7gV9QxKAItuK6ROZG
UKCmh7WjgP0ICJGCSF5WyinLmlVjsKVVuovSYTNar0KFGlA6J+S78TNwzvFqcWFhVkIfwpVfFbGh
g2KpkJEOykhcTV+TIfPWPaPj924GqClZ7oDMN9YnuFg1hu83hZZRsDHC30nPwiW9CdjwLHz0ePbl
mLqr/G2KJ8K4t7V0qYF00hLppmsPM2GoL+IcO41OMG4AWoR8CiN/KlAp4jOxM44nVu4v4stAcEMD
zxj46z1Xyu/GxC3C9NRngpOmneMvFljW80gjMiEpJ2VnXreH2J7yJwNCliSpnmm8FuNoj7B3CmxG
1Tc0Fcp1+T62Ul/RG88qiIZmo6e8wTPn8sMOuTCAukn2WSvvim4BKE9RQZGH3dxFgGlD3HWSYIb9
cI0T6p/5ob6XF6e7qt8IFpB8BL2bfFRJZcup142beCGD7ziQQBl5uE6X0C3Qys+ubPgVI7Yks1dg
KgE9ETwZVqangBkHUybLVqSjqLu4OfiXreuoRk7wpqd2fJ+VPARO1m/adA/os2q96QYRcZKjeVe8
yrOHgwnfsBVcQumkp9s5ppArNiXgeXE7CO9SwyzrLJqOyZwcSVzrJ0RUHVJovci/Btbs1jPxbgnk
gSemXT4PGUXkaaD6pFrphA3HDzugfhOn+zK6jPNJIXkpNh7LZJ+PR1rlpIPsh9ptoJAXvPmOJpwo
CFrd7kDD6odhesnfuVkaMOooVB5ZWkHsRRmpxhusX0qzJZN6YGdwoZem+ywK1lIx7DjJ+uRdFumx
bznpucUKIb2I2R4nAjqHUN40bNOtX9ef4HgM9SvJHUVmM/S4ZJWMF/YSgOTpnTDdxbjQ3Q6IweIg
/4cmvUReo98vMkMubyI4QkuPzbF+l/cmQ52H7DpcoMs1v1hYYyQAbLgd4B1nimwWiRDXnXnQQ0fT
tnXjICcWOJAA5hYhgtppiX3OtpgzmG6keyQOEGsNheIOnMxYdygyHeD3k3Uy6i0tZ+DgOjiu4tAu
zFPdVPPnZFfODBj3WrBPiIjiThqlTSDhQmGp4vxSL6CpP8byM/lVXaB1MKgUaxthgmqrT5rsKMUj
z4hHXPvQepoKzPOUMaeRj8ZINMoDQEXCOLchcTKpvOe2qluYYJtxdOfys2LHZu0w7+LsgbQdOy2+
R67XvP5VS/uaEceUy3vuurQ7Ivh0gmWbZg+ytIEAzI3YXdFkZoXdv7UtfQPORj73H49o1L1ynzWM
GJPdRPvQ1kJXzQ9Bcc0x/86qD8UqLQ7jsjPMTZ+78eLEQL6nh/zcNjZD9zl9WHrIW9d2dBGSETUa
Ejwy01n38mKDSsm6aB8xOWa6be7xjmoUOESF+ZxpO8GlhC8az5BcHaGoQk4K/7LA/woDTwT1o4Fa
d8r3IDxpkmvmXimSZ3cvfKS5a+W/SCin+Ou4g0lEvGYk7jyHzAo+LGsPTIVucogdKSLuyysZ4gZe
SHuXuAVzOwn72XSszNH7d55zoq/MyYvavVJcMBAtzdbokXHs9MrRJ69QnJRGKKod8zKkPsNFg1Ci
jy6/N7U9VkU5uuComAcXwFcTupVlc/yuqXteaZ3E36sT7Dmnwm98kcKV1ITZC5NdvSb08Fg4AoMl
xQVXYXL1413YEo5w7mJ3fp/ljZzZZKNazCgkFvepvdOsTUqIHXm9lmgvuU+RYWlej4T8zEvj2uqI
JjWIQHT4/XGiLsEldByBtmPumWKgDARtPCkWyCqHwnVo9h2pYpY3I+uFXpYi19x0ypVc1QJ6WbEn
YgjeW/7OhUurA5Y9wy/t0UvvQ/gDpgvipRg26IgDyqPFJ4SApz8UHir+4hnXEDJtrNBG5IlEgOSu
0W4jFgty8eQ9SYCLtZmbZ8vc8bjr9NKlE0PfdFOmnlW6CFrN5DCSXsBaHcX3K7Q6QU5FNiyz4Gl6
sJRnWX400djEsxeF5q597ngvZaR3R1Xe0DXvIkRKXraankDwHdkheEjpQ6RESHfgG/eQ35tfIoCi
t1pByPicZmCFXdDf9M9ZURC3iyiaH2DkByXaEzcAS0/GRUNDT8BEYRsvZQnckyWVtcwGVlcErrZV
2gMfZQ+Y2xi+6oVPZ61lj4kTFw1dXjqjYAfjPqW4Ul2y6QmVpnGSqVsejVk+1BpuZZ48mkYOxmfW
tfFN/tYpngpb7txyOOXdJULe4TQ0tSh5HUlweKSoJNakUZ5gTraGn1uf3exmUHASxyq9oXFoJxEK
L6KLeUkNKlzFhnMoKFtpcQkkmE8DsdzpUVy8OF9fuyBcps6jKoJJx849t76kf2qalwyblmjkxckn
VzJtn103ukuiayP6kC1QjyI5sdVyw8I7Z7vumso7c3Lw/ekI8F0rdQgqzUm5cwpr01GmCC/1ggeT
zLutASBf2EfEpKjfQ7sjwSon1ENDHkdoxF0ReaV0R4VOsetW4QcZbzxm5KchcrpwoQOiJYBGIMVg
XyZta3Q5g9O7iVwLF0G3F8WtyHxI3Apsf8bBCk7j8F63vPW7JGK6e2xfErgwC5/3h2aH0zN9CcQ7
tyOjqfX6ZVfsLMUry/N6rNSXk6aj4NhQBwwTMs2NAE5D2gn9vplZPgFDPc0s3jNHZmf64FGshhEi
r4PfTU/OQuQrlTe96CbMQ0d65L0gJrldHCN5kjDEtD7WAl6Q1Hnh8LskKYCnC/0ebnh4FQPVth0q
j2W6C+hvNT5Lrhx47Njs3uPwJBFCFJ6InhQbf4DxuWz7xp/MDQVNya9o3AYpQOdFiU8CjpWfUDjQ
QKl8edl0GpoBVCf2BOgQ+QeNHBVciPOblh/SbXlyiJbqHNHC3E9d77D0ZKxO9L9w3h+zR7owrE48
N2y0PCFUCJL0oQCTh+EczqdKvqeKtXP9QQiPGv9HL6JnoKsR10zg/Yse7n43JodNZ7iApyG0jb2L
LjfeL4RBg3bRzWOlbus3MXwAHdLC/6qf1MqX2oeIX55eFuVJ1oBA+CmLF51Tb1b2pn6gHUO59iHV
5MxtdetMeUVtksE1opQetzw48XCp2AdwULhm/SWzokq7/gR19I3yBEYvUFW1P3J5g30THhrtmCxE
6W1DhUC+bQ8mTTgjhWloalaHUt1HKgAp+jm0tMJjZtoS73LmJdKDULk0NuvS4x7R5peB2qjbz4KH
/oYGew87nT6W5Syaxzu6Bh5yjCQe6lZCoXiyWfDyKrIx3dGB2+YLZqS3qPMKvoz9BNLz5LJzxu8J
+JHCBrImSc+adVJqd1Ac7uPBH6EQkQfa7fsC4xzuDTt+VsUTBQl1rJx7RvtKZctX8cfk9+zQDeZA
0c0Um0M8jQ4LolO4Xu9KsmW+Ayj1WX5W6cEeBzcdXW635oOic5Lm7zoGjBfn6m+o3fYoQfTxLdpm
GT3xpRUvotL0YNh8Sb2IqhvQcEJXkz3i8OIeh38av88z7w/X7j7Y9fcq8U2FOz5Hr/ywBTeVx+2h
vxsV6HTyyFyQGfOT+EzjeU9sDj069sQkuNRn4wN5X34fxA7wfAgUjClRojxhImBwOp8pGTlklKiy
k3UDmSCQlAdMh6yjEydBFLiQSqWaktcCZgQwaYAh049uXtaeqZY7aBBOELc7xdaMDu8okelZI+8m
gQhgO4o0KB7WnUK/q5A6rHltdiqyiuX+KiftLswDwNUIEqy1L9zihEWhQM7iE/UXESfSruUIbKFA
sHq7elXGh2DZQXDj4uHUu58mX/rMXgvLzgmePYkhF3OW9kvqUzzhU5SpaiuHcxwrRi54FPgcw2WS
bl6T+D75FZguB0GSMfnjxmK9M1HoUmHzjkQualscYtlO6ScgHAAkOJnIOwUpM9FYFmsN6UduW/tT
cxnqk/WwmOufBOkOBOJcQU1XQQm1nOcTOxkejOGlpN+oLfLWkL/71NrIanyYtMmt+ydpSPxnRfmw
po57jUXvHBfLdhSk7dzodiQdAEuOKhiS+yXeREJwt7S/GsYT4inhjoIlHFwEGikDTb/IUYtvEzoW
zrk1k2dfmkQxcWZLjJRASmYZIbBFV5x6u2/AAQrDsTabM1QxEIWZDVrcEUnCMr1++pWILsVc6Riz
9Lu3zuNoPNbguBmH2oFIGXlpsmNNoaF7M4VqrEh34hDdKeBiR0i0D/E5AOzWmekeFfjjFEiuQbSc
thxWJDGd6R25sKAxkovUkIag9Udtau4BG9V9stNYrCdMckOQ27Q2clqXHPx9ADehLXF9pnuxS40d
RDQ86NhW593YFmAgiiXxaipKraCt02Bj8RQI37Yo99+B1DYAM+4hwnR+Vgf3cZ4/Y7tmG9CEVytC
NkGATTBbAvkYFNuU3Y3OfIFpB34+2LpOQsyN3WUDwWGdvlttiWdy5U7VgvmnVqloRlkk8S+RK5gN
ybdcKYZvVcK7/mmx1laJ3NntEHNsgsVtxNNnZeYHlGfkSWFFS6KnbiYFbyY52inmt1BlU0/RfyWK
wbkQuVkfsuLUb0TLchiasRlVMrkE9C9p86/ljw4vYLIlQXlK4kreYsYQuO+HxWfs5NHg0w6LTqtS
mdPEKeeKGU/8BX6ORVNLwO5l2pqVyl4iAwaV8wddDq+h8N0k9ZOROMjJDkXVn7r+VVNyUB1k0JSL
gmuRds5QAyiwjKtUttJZlcUNdaJuExAo+H1qwAxaCLWNQqatXWHtK3SczhJIjJfx8COT4vgZGyzz
NVAhMS2I7xlgWNcRWo7O8kgWJEkzaBOAxtTCFru1ORVbOf3AzYMzmneCIVmPSPYzamLtro0wLSuF
zkCXxC7i4Z4yhYqJCHKnI5vTltC+IcP4SiO40PMM57HPQualI4kvtWYPEla1tFsyp8yiEra8+QSY
Q1s5lZDWKJFUgwpWshp1I2oxZFJk6Na9MVo7hgjA+vV8N6gge60oerEQiFJKsNHPGH05aTU51fiw
72WYQ9C07ZmcRsxz1YjdjLGBnCsJExzxUWvhoim9pjJdas6L9QsXykfe4cxSAcU5XpMmR0uh7y0w
mINNRwu0SGBNBMqblGpfWVHQuqLtztCmeltilS3ECgdmu+Vqp+m3dTXcYdWNnD6A9pcxdBU0BXMo
9Zoi/9bCbpsn8BZ7ct0wF0GpRT5B8B797AKaIIMAQscGetVmm/tZlD5LSvkU66Y3mioiRgAHtjkt
QFWjnqNcQIOVMAanLVsSPvPGKUt2DJqlFRKkfa237OcCt/NoPo8mpwWr4TGre+3XaEa7QBF/izHV
xMrdrUphl3YjxyCYCwsDHr/IiBaJzGRl7kpP4VUXMuA4uF4TaWBmINOxxX/B9piIB1MTchLll8oH
APuopQG94Xz+zBriHLQu3SemIRM2bcxuaOSfaSYVvrFqqWU4t8MwV35TZtQEPT0CeFyaw9D+KRgx
5+Me5iQjvSJkxZTAAMaXMJB2UOTBV7ltlxVEmE9HbX3txtS8LXngGZgIHRl/RmeyzaVD/mz0APxy
wp8tNvtSB9YzJuRIdWR0RoZ8Dsz5u685vSPQZmdmqqyPBTZFY2KswJsFQIMNA3ECC4oedZgtlvyt
FZ5koO0sct+wMHdSVHOwK+vcAe2kUbdyAgszhWlDsmnn8HFqKJOb5KLmMv5KfBISo3NPBVvGSL8F
3UWVnI3D1czmyzTQZErJERzZuAnlM7fKnRRn4Fp0ck0s8HMzLZpg5k8amslTrGSnhzh0Omn+PZO3
MEJM4pWJZw0hPrTW9Gy00zfxZLHbqaHX9u09cbYH8NetO0tx7RdC/qrHNAoY6Qez/gz8UY1RSaQT
pX6VspJEDPRtogQdhafQ1gdYSFhSoYkYpq/0RJiotUcCBX0gI4bWTYWUzzMB8sJVqPNXwBetS1ZF
zAZIZW2dSkI0qcdapI0Tt5DeEEE+ZvGxMFflJILNDgc61Li2dPKKwiJCEukS2MTM09cLJkORBtnB
WFdtqa1tsWqeFjTUnQgEbUofBIXIySimsav0RFcrmsmqmi1OUrMHyvp4IeuKduxYPC+dVu3DuXhu
y5K2IG2aXkXJS8YTRovQG7Hbs7WKZ1NnoKHgsXDVks67RnZQDUdexvHoxpH8IFjCGwDqFXsmBpQE
fazswQyRuZaqz6ifLqMi/Yq6/l0z8n0itlttoh7KVW9QNAdmQ3KsRCa1ykuj0QFuIsUTag3jyWQm
m7z4pRgkl1VT8danNCWRbOzHpL02BR2qtMamUFVPUap9vhOR90YkA1Mq6VcRxSFHc4tttkpfAIzA
niSKoRgApKoUallIe0pMOWzrZb0RiW3aTnfBDOBfqi1Uy+JjLBbZcYy7V7YQ4GNK+TsfrCesq8K+
b07ILzOuJzYG8td4ZESmzaoWmgzfox0+RjzKucHFBo1XEmnowUfrZaMkFIwmrqY12361M2pmfukh
WyolLMhJt34XsNC3DG/LeCq9cmw+5gCwXKwOnKGTB+aQd+McfhhpKLjMTyS3lmnsjipu7c7QbfLl
P/KIgHCG2i4uhH5HtNRzI6XSThoCukFqIUASnc5VApYwHy4pG4abRuyk4cIeMJva0dKqj2kMMEwh
fJJr+lh5OJyNvO03BY8PXuFmZ0CBIyq8vuIPvy4y6FKZX6qtvuiw5LTT9wQCMu0L27lzjFLaxpyT
8sbk8LGQOdsb03YIIgIc8si0R1xrNs/XrF5rGZMEwc1vQSHcDYSTdE31AtT0C0mFzICFgQW6KoCC
cDhSCM9KMzkLYx5dQvmTdUw96uwB9QwtkhRB02AZ7/mkqiCsR9p6hD1oxI6TcW35DN2PmWh8EnyF
CoFXUjsDAWKuGGPO0PGk251BADdMgGSba4Hs6ub0aIWMpbpKxppNfjuBq+814iKvLWlUt/PomUvL
kQkCkQNNlxE6q9sUxLpXFTP4kKF4zuCtbuXVgQS6wp+E8rzEJftk/SGCT/XY5kcHzeCL2qiHKLll
bSYxUrSuPxBkeKzZ0rYEXgjwNQvAjkgG13qNuU1sQQozRtgzbIlC8NSbhPea30H4f9k7k+W6kTTp
PlGkYQoM2zsPnEWKlDYwipIwzwhEAE/fB1RmWVX34v9737VgZTKN1y4vgUDE5+7HQXl1hn71ENNJ
kDpbM7ZAUIcr3Ol+A159FXrHZTulwdFj0lwivLgy+V7WPwFHVDi2z0n3kg5NClemo8O2bNe+769k
xwl6OPXCo5bHdi8llnbHD49FxfMrH465YvSXmFNDnm+rU7j7jYYpMNaIc/OcJsfyh6f8aqez+pSA
ktla9rBzLPc95NzrCDvbm4V71y1Wn1QSaiQUelDhkW6j9C2yqTZqTPKzdW3++IlLIUjiqX3NsE8I
DjWEV+21PJ7dkjtGD7SiPYClsdFC3ry5tPcIo5wsvfgV2BvVPBbziryjvvYlrBm39uP4Qz5G5JtZ
yIavSyoF8uF9GMzMSB1s/8ZBM7dySNknV0quSDN+Kzyqpa04OLk58t/Q2dMpkN1+bpk3uf3LBCOS
XslvUBfutZ/eYE362YlxT4UhYOXrWDON7TwmJYmcvo6qyQ64DzYm6d7ckN3kUjhUivlv7RpwDRBN
O8a3+M9WOj5FLXLi0S3y5DADMaesK0hwQhGjpCMpGrj18l5XuBCpFYO9vHUtRgVyyrnfhXNu0296
ebPzqSVrhdmrpWq2vjZO9ZjMFgJfINH/R2tg0+ueO7k+4hurPMCkplyzQA7OfGs7sXMt6oGKpCRi
xLksz0tvbgoTjfRacnjOM++78f093APaa9L2Wjct4rprW/jN5qOl3C9qniiL8InvVsz6VdYBRh1e
2iq4pKS9zOghFlXOcPD2lOAmzFgba++J9jU01dbBWsUFUS2sI/NjnNAp04ZYpi3Elb4Lr11XUvAX
znvRrLhPwwlaaw4TERlY37hH1653U57nd9MQ8axK+30lkGGkO18+o9+hLm2UKxFDDPRPlY1BZuTJ
sBt68zF2ZBGwAdfoThEqTdUOV5lMHMvGKNjDXf3lV0N9iQN5tmtHnERfvi8ToTNX05gh4rPlT+Tl
7JphetX3ePP4rDu6no9eKvvrbMRwWGC2K7A1975fcqwAC8UYIlXXTYzRkPMZ8QPLdOfCCoIrzNMn
kDdnKQZ6HgApWELXJ1+DGvBAOtpwHXl77xgPW9qAMnNKVctOQVO+hXO9PXCsPdS6CG6SlAEdDoMH
T+X1rWZKF0bwADNruER1hiHL18xUGnkcceGCzEwunUJqC/0PDNjJpdS9PuVzeLVxv+9SGeUnOcds
CZblS1TBxTcJG+6UJX3bumaL8xaEiNtFsJK98dJQEAZJtiif0oizVp5m1gVLmipfklbtEpgXHO3k
Up78cKLceq2zYJRBnYpHpn3WJ2zH4M8nd/fZyU69WHQII8YSxPp5CwMLSmjJk+Xi62wcbFP5UpTY
iZ19EwX3sYvCjxB+DAo937fr9d2xLPUNVROs191+mNgqWnHOYctxic3UKMAm6g8yQ47k8OgeIKEL
l9pqOsW7TV7YBXG82hyp9/6uW6e4gwvye6RcFoOmZF3jsZTLaqLmlWq/rCSgPC/oWJRvZ9yVLFaO
Ty2Vx0+i6OAms/r9ZA3kaytzgfy/1kP0Z9ZKKgBVtEvAI1JwivewDVq2OiV1mP4UvncUvrNYUfCd
tXgBNUzqJs/kdrEDMKcLeJjAAd7v15xPBJ3uWne3OLMdhjJjc3an4h0KnH0u7CrZWwqHKaxRYen5
TF3cXSIXpMiiJ63YEHCaKNXzUla9oKLxJif/ByMGH8BqwZ1HKMhx910YjA+zzoEygoPZVk4MuVGn
EOZTa18MoNWyITKUq9T1XswhBt4ybiGcIKP5gPqeJeODKoguMvDG90FlIHLjo6+E/+67jCNqx3t3
sSNAvKLMHfr5fdjmUBCBmfERQXWgTOdKeRaONVehXzNeKqsZFTliUxow4p14hVMJ/Xanl5DvZe7z
bKzpSwbgE58+u9YSywv38e+VJg8K/reDI/3kAbOrdL518/GHL6LXqGJOWDrhjK/afZ4690Njoy30
mqO3giuFaRfWSA9bdQYu3cdf0DXhpgv1c1/74xED1r3CJGAlYNqDUb/RFF7vnSAbN5UXjNtY8bGz
V8Fr1GyGnoAqCIONbZDzPHf57RMk3KejobJQsXFqVPM7jTkizix6h2Q4e5l49ejkZS9d5fvEhPuF
6uZNF5A3gd0HvTqi5benvA0yiMvef+v6kAx99sQ9uVww5kwaau/Stoh5pU66U8bWPfWDabvW8cYg
9e9zD39SEPQfQ8p/myKXOUdu2OCntJwVOQFsxwaiBvrgEBRo2hYjkGRwLhGk722iRXQESHzlgNxv
FvcaeNl8iCr6pMYIhSQ3NucjO0XbGTpCzwsqr5ONSOhYhccC+waqtU+c6z5MDBIKwmrvcWlFMbON
OuZylOXrENOPRDOWpfJdCUlrV5JW3UZT+bAInGdZL199ZhVstfxTOBc7O+XJ7aOLxeMQnzL/XVrr
h9a09MQn8Y1VqV9+ZtEBuYe5VfD2Zw4r8XAf6Xi+B7tGKUpsUeUXMDedy0zs/ZUuTwNLQFsJGB/Q
kZhf4kLdlB1NY8p9iiIck0LHVCmKlhrdUR48EXD1YT0rajzdg5+eR0Z7AfLgEqruJCE7YdKgDcSv
QmezxKGD4S/CZzwsxGx7PCjaY4Kh644I6NIhG5ab2DfLpU5+qSGpvvIwO9qdCTdB7a/eQ6s+Sc6p
Do3Up5I6G77PqRRKFrth/Qi94bnOluSRkPEjL41L2HYSBLzhled+8qyYkseAHHgy11FCB6YArWmV
iJWlQRsNU7OgZVBzbllxeWxhBWL1pQdjnuovpjkQQyDTCF2WUU+1oXv6LYI9grhOceDkoeJ1saC3
0Rtedcq8nLoPm2Nc6+2WfOwJ8jMviHsPh3+LBY7gAHtDB5OPCGmfSBinYyEhBfktC3wcXb14TxWX
KQnTeFO63gvLwdwuI0cNy913DpvJsIlwEsDRI1uLXYSnRJyxcZA9F0aW0VAT6Kc8TbxNHVhPbcdB
fczMFYj1Eds45taSrqCMt1ISFzoBViBpRlrXacBUBDEFbUTgtnI2r0Flz0ekA+uFAgD/1kv5wLKs
X46+W803CyrAklXEPQRm4LJahnMZoiqkEaEX/N/x4f8CYf8/gTAwi/+vQNivOvv1HyGyz5/59f53
7stnOOuHoRtKy0I7+FcizP3LDYljAbV1LF965M7+CYSRFQsCkMFwpyzb9QPewT+RMPmXR3ARGgTr
ikuQy/3fRMJsGfwneYVIGH0qju2FvDn4IWHEu/h3vkRkJM79GmZiQeAZU6vHUmjHkPjx1zAZ3qYl
GdwZOh+pzAkD0+DZm5776r4X9GLHI6dQ4DvkK8gLZfXwJe/j+ATyge3oXaBTHH4jmZ1+sLeZAxyp
D9QxSOv33mn3GYj9c0QucQs1bTmajHpDBVEiU0KcGAaxPFQIE0PdiJ23GiUNp21B3bmCogeJuLjx
x+ahopSMI7mdbycXvzOoIyy1WFyxWGUpKgvf86EsrVwWpMegO9f4I4s65OFZh2R8WZE2ljD3gETB
IrqSKAN7eKaHjKcpra3jzLsEcpXclEP5eXgIWjQgL2BwO0008/klXryxfo/InW4hWL2mA1O/3Cv3
yTSeSFr80i2xIUNWm2JQdZgtPI9UG+Q7t4w2g4aIToXrqeIAtyflxnCYqOne9bGO9YVkSJkS4B/z
c+oMTMOhpW/sdp8WdLKFSWDz/ru3YYrvllYJLLM0fap1ScHedhtF/ZNoWrk1NSxxZ4GE3bibyh2Z
vrv8LWB9n6IgBoeTcJpj5LzVBc7TMl2Iwgk6ohyo0VswKQvhE8Y8RjNHsDwUDGaEG19WCT1DIaG/
hB2H9iU/z2loZy3D3mUnu/eNfOtyiEwMcTeUUzMdBrvFoAUxs3s2YcbYHTgyMw3xyxHJqxjrX7VO
KXmN4W5K3F5EhtltAuPDtjg890100HmI4SLg17R55G1sutTCocXLZgSVr83EQU7iFcmg2Qpn2QVN
6e6SJGbAUVMTVRMZ5Fcsd0XXY9tBpuGwRgtx6361pUAbhMQL75O3PPevWNXaiRiT5bvYXiguI5zl
bho3789pj8wdop57isNUVzcY2iWPcj18i9pdZEvSVIZcT84RGbhHeAvxF0fQiJM3Vg43SvyGRxj7
Xm4CinwCCi9WAG/nAU3Pyte6wnGUEfyIQqJuUrxYBc5Gm7xT4Sy3VN1HXBUIu1Eb3sUOZq91ikMR
unyq1awPlWqQ4yjEygfGTwsTdsBXbjOT8/SfKnhl3AcefaHWJmu5FkvUhmWFiUZYp5EJlW2aSzqz
AYjdr4QX7pWlV/zLOms0dNGxe4buW/SwZZ2vI8ELNNKaq11UF/pmMrZl9C+xsbElvvO649IKq5es
oxd84W8L8JKjCL7jNhmbk4MTgNa1wdoajHJrBdDGRtA7DlIx7uWCd8L6WzglKPUQPQkYEOkAWEpS
sKKuVZM1HT1NOGuR+AwM1HwOsqTlWmpD7I8eJNIWfG67HTBwukuI0VYerRDBHUmGtB0GLZ1EjyEv
C01m4kapiufCcTq41MTcp3zBETOJS5YtDBgzOIMrc21vGmefSLsFV3CXTEQkGfpgcnC4Hj0YOJs2
yDlMpds5ZmxPJSUTyuRYY9vRLPJHhpWnsmIa4kjuQTWrkelUtp9z7lpCkvzaAJXGmRKHUK+2ST98
bKHG7+wSDm5tW7Qn+W/eJ92pnujRCbeZJoKi4qbbFNFskbIkqYGVmVFAMoR0QaR8MEVQ1Xugx+c0
xjvU9ouzs8YqWKXEM9EUVtc82Mhy7UjJTY4+Dzi98Jgcywb5K6x+stkfdjTn9Meu5k9ZtYRj+tbd
uCEJsMRlVj0DfMGf4G6HgC3s0LDMMMx4DJLsdWxuKeOpj0U4fIyLeGuy/OsUYJKLK3EtIbY8JTXi
LWf3E7GDjzxanhuKeD6XSnqc2X3b/G7ecDNle04i9Yb2mS9oXsk+s1PmOp+Vg4Bi6/CHQug9ev54
0P6cQWp7JSKMOJ+mmK+nHgsYrnuXtye/I2YEOXZxhjceD7fshzsNP5PQJXoRY9cbBdowTp34shbP
Onb5qBaXwWCAlkKWhTsZctzGMylWpyV76G3rGA644fgkuFOfg1DjGUAbja4UE34ZYZW1nmSUmRc/
o1V2HWGUwnKVjDNwv1iePvr1R70QNJDOdCNEzCoWFceSTfRKYF9T+GuKCAZHS21QmUwng+gdFBOG
rpJnnla+t81SbsDeioEMUy/tag9KkfVzfQ1nfkqGlRjXUF1sjVQsjKK9gz0+Moopjp0L2yL120dZ
qfwpTebsKpUBhhbZD4HdHwMUJTITzM8cjot7hbRHCKzhZvf4VewBQNGKjZid5rmo3D01jM6WgNYG
cDAlMZU4dkkF9SNm1eocNM3CsklxFd5tN4aosZQ5QYixFa541VjcmSU8yjChHafqbroYG/J4HIMo
hx+8DhUtHG/ayY5LhpUpX8QjdynyYn+nbCp0ep1xXuLej8eb1q6Yo0/Ld6YA7a4z+TfR+temYlrq
ULaV1M21KyYfXYrBPr2IEs+1+8VjNdgZXzxxaCId0YfE4Kdmr3aYaTnRbR2veS9zQ5QxluzCmQkj
BrWGqoEE8FrOHr9N7uZSn3zb7TeAtTHT5W+o7UxGaOKITHVnu6ULbAt1XoVLuUvK4A76KLefSplT
NT7jKYKGe1JKDtdjTWklcWcwWtdxtipmJ9F+sBOfHDpL84x4EuMlUF4BWH6eb+u2pFqVeEHZTtdY
T8R3HBIcTjJurDnAga/Gq8oRZWhrulFVsgXuCVbVK455yVrfhS1XFumHnb9i4LLSQpruEXqBAXwb
XZInkPx4btNQvqmSee9B80Hw0MSj2qACnlxVDxmguo0Ymy3PpX2Of5kSKnVyKEIgMud+pOSrdqbh
wJ7Y4XFyxkdidZsmGJ7t1Y3HYAespCG0oLmGxlDveklblMaCU1oYeYBVJYc277fKhY0VtBCpnbVT
GimX2k6cFqGHRdwtGvE0QrVJMgyQjKKib4TobFpwdi6VOySHym4duOFhmyJ4x3OAo2EZNPxkrzzP
pk8PwgzkVhaGaXKpgz2lv3Fm77OAqFa85K9ajfYLzU6sfmH0XRb0ORinwL/pGn3wvP5hWhp5WCaC
xy01iEA9ADjlHSZnkw4shwEk56Lo9g4a9pmGsl+tG0JCqpiOxE63K3xkyVDUPSfIkayH6yYnb4kJ
Fdd4MWPv0a2ZakYOtaitRyzS49Dp9KfRC9XJ0l7L7p3T9Rjghw6eZuJgaMfPoPnMHXrrtBHUy+xw
NAHxoSphY6dAkpEY7EVwGUlYh3G+JTp1CoZCMNGV83HQirDiOuyULSZwJ1xO/CRIyoqkEePol6DE
19vnMY9Cc2GWvuyHPmVrnpEdG8fObEVqo8+w+6WSGTBnUn+ASw13U7qW6NBhyxLvo8EVhdyBEqs4
4pKF80fxGyAG0k300S1EF+ZkvtFWZVMsqh8ZrLNLW0ghejl7yjYMj7mukxvlJNa2iMik5pC0HYXi
BG1l4zKkRpRLidHyKn2C/kQ5CGd3TXl7Co90axQZijahfXYZ2VUODJ6XGTXFnhwcRjbOd3+K8KbH
P8qEEL8GFEtYDeR58yWLGNemUh7Yjld4ZVjOS+QBwBAGglIH/Th5kzn7QLmkb/j14mM0FV9Ztu8q
a74d2+UpC8buFgEpTtktdZSYbmwr70mm3Cf0nJVCZ0/DrkuA8yqKOGyuBYoNGqBzp8WL2JO0zN7o
cyOZU/jYk1V4DhPCLE4fWXc9t4EE47F4w3mY9Ljrpuh3QfkdW5n+tfOXQ46nYBu5zwOGyXUsVFD6
0gCsIfPs9MbfFGMnH4hMsMWLREukfCq+u7rGSa3RsJZEv5eZukkQ8EEPzQnnoOJRuskjwjCnHoEa
mI2HpuMPG0VUKbWOwVFEdTMsqmdPWV+VyiCGa+8pycP7Hl4lfSaIxJJtYq0aOuhWLzyJ60vD61GF
5B5p8PquAJfVGlcRyys11UqeqpSb2sZ0akRKmIbmb9tY20C+MnHC+Bjp6ywwfzdYegZ6tg7sJVj3
CpzukwW3vvXYyiR4t5qGIMrcR+mNa4RZFzlMxB45izK+kkkn8hY+Af45AtTI942LV6nPqlsQ3c2D
j1ladQH3k8vpt2Pwv8VN9tCb6EWp5TbqrFtnYnmrSvxpU5gkpMrAIei4R58Yu7tw8IFUdjwT5toW
TMpt0PcL4+W0YwPTuOZnDPr4FrmYEHP8wVQuPDn8hW9K7GhY9w4Ty8ipGEaGwzJxLo7ID36U0JHW
NYLQlJqRM6xtExlrw/EO55dp5psxn9jeAygCoZLXp54GJYjda/aW0EMREx8rhD5DYsOrmuJfyLHH
9WcV184zVg/YIQS03IiZajQ9TAVSZqQ652RsFqJiqp/SqbYvNqltcgo/5xrvXiXFTs0Gq0ADKSpd
mIviGYquWTfhQAIoAL0Kut7CIBObh96XY3IZ/KK/ZE6D6VJ3CAqNvReWdZOXeL7gAa8DzexkdzQH
N5ZON6ZNOcea/CnKnHbTJzPJ+G64TFF2Bnp4A2TkC/2lzI0t5x1KA4aMsaYv0Vmff/WtbdmrPWqb
pvG8y6MaUQj6zcZ1xuxo2eYqg7o7UlXOAMOUN27mfUlymBphNacbdyAUPgUccp2IrphGWM/FyIZa
9eM5cQr1UEwz5kSLMgHqwstNcJyl0rcwMNm3d7Z3bSPqjpSZzuyuCU8hFznrCkwzQbzY9hH6x82c
ZMfe414v8T5dgwJkS8g51lZPUsGloBz3RYDGOFMjkxKlitAd0MzC4CKYOuP2SmgHZWSbgLne6akJ
T2JuoN65Fge7ypL7aZh/Usfe7+DWEtdhY+e10OwrE7/H8EIQgoiKMDYFlLaupE8chDa9boIrD7co
6OKzb/VsUlaGXWkzsmY9UXAAUXM1TgNBDLv2wg9tESv3egTV9NFGjd1J98lyybqQD1u0E9Gkw/ID
Yk1xhG5o4jUEUZfqOGeIeyqyED7aQB2WpCAjXcScPUAmXu1Y76uCzR+jpXxQ4qbOk5ccVNDGcpzm
aHB6XhF0s+2nXFeEDg89xmT7wTXqNon7J1ljrEBh4ugVQoT0asmGsyIk2vcKVH3O0V2yxyD1fnVo
+cVpuDb9YoyxQmrN3VL/Bh4PMMMU8ipSzlhDhluMqU98KMo3GjGQDgqq4PvuQonaCX/arkxpD5jD
X2UAfyzNYXmiITRnR/FHlVbcHER/D3KiuvCed93M/kQ4pEadsf+oIvPYx7/icfoI8TgbUABbZUfx
PsXiio2KA8Gb6vsX3eNThWr2EOtgxwMHCEHD4lIVFD80Fq2znX2KgOpsE/ujUJyC81HUezcR0c7r
sxdJBlrX5c+eEyCP9nzdjzT7jtyF1iQxZ0vdOVRak8wnxCAjsVskkYQCT0BcIdZR8IG1W1nnxirc
U2CDmhjF21CNxT44cwFFOCO3Wqb9VXEEZ24Io8X5Zlu4+8wUFEcbewcBe3Jicywfk7aVxzbK3uEC
PRjLWQ5uSjVymWTgaNiR3YRudUxjdmjV2rHitESGhZk5ebMyRDpib+4BDAqhBcxiyfYKnva+7IXm
8aGhqg79XiIQcaQEbUGcfS4fEj/qDgJT+cHIeQcqvyYRNnv3r0UYvy6gQCDJTx2B79Ecm3q9wVmz
xBxPp6qt8G/P6U0/+vdFs+p+OrsrCvuJ46rkNX84oQoJFsTn3CRn47SXwjagZ3ayTbd6zUY56p19
VLStEiraKbG/ZhGkBI1abzo2tWrYKce6isz62vou0ha7QB9yDZ76+DCus86s/o61j7UJOaGo0V/S
8K3tMNZ03sx6QNeDSbgE0wk3o9LBfSosgH50Re8kY6alTXy23/mlNuarZfLboAkJrKfW1m6/esHy
0AkeIHEOT0dQ5EXinHw9T6JN1hmEeZi33HrmaUnh0YThY+JpCLLVaQ5fUscCtnBeGBmd+TTokOtP
g00Bey5IkfTJW0HSB+t/oJh02OH6aj1av9dAmMpL2EsKkiDloVfBOLUmd7oawJhMPPm9+xbO+R1e
6N8hYRVqAwihcltDRPe65ItDuNIU6WNfYqxcwuItyIS1TSYwTE2ZPVhTRkchPTZY3gOzPPh4K7cy
ru2tmZvvNQvWjay83xz6JdXMmo2NQ7InAlXateodyw0pQLqzbG44nvWskXzOP+zAv/q+w/ZU/lRB
8o4ExhPQV08Rt9AxpeF7G1o5YSN3OGIv97YehBiKxVm4Er87cm9yxg3GWwtjLX+c4FG5kLzp8BZr
VdOzrseXtCVRkyJuhaa1sJc6+OL6McErrUiD6+Z3b4K3ULT3E6v7bZTUCG4ZEbgMlRp8cjG1vxZn
QJ1PZnEqpg6jOcKlvVTZcykkO2/ZHqYufJRFG2KZZdpa2y7BKa7vFdkkj6njwIwlNNKP+TsGlnwX
Ly+zUMzZqXieOvi5WDYj8BzxhLXNXYUyr0SsA199MR3yphcyeEPoOuXRC1PVBGQjI5Uy7mjjIcYi
qIHYimQ+Unn5bVag0eJOkKMj4Z0HqGB4KVMw2JbmM0nYvczjfGy7/KkVWCz0sjikMdsNBUZkSmJe
3bjhvjX9Wm0r7GPb5M/2xAe2xtQ6twH4g8uF+JMrOZVh7SPd1j7gtvhGT/UPNTIRg09CMHo9DFv2
sp/G4ZkTEN0hxsPduI65oiw9TezTcXsxkoyitmN6TkCUHOY09D9LaCE7jHOYo30+DeNqTOOXICXw
Xy5teixKyt+DHAFeVA+fhVlhBBAYfQk0jE8EdyheW9t/GfizbmQMYxmgNfEk94XBYLldIk7tQTOd
csyFknTL0VOaeAheLSWega3tJxPduCoYn6N8b7As6YllYYQgVjDm5IxHTEdE0yOD9ktS86gLKxxn
uV/A4SGXFqDCR0Lrw6IBULCcV7b6loIipdCS/DR9N4EUm7KxXyvDOClY+4Erg3IuBwYXqV9yeTnc
16lwn8pWnloO1hsd9sTw2BpmgeF35p7IrHmmWxecDUbdjfBHpiaN/A7qlOHuMJwpnu7BTYC/ba03
zynNniczJw9VQW/AwVumLjPfFSWMcsV13CN38ASonGIh1IJFeOZ8sEO74trATi+kIusWupREEg4p
mLzvbJcKprz33izlTYcSww94dsYjJnlnhI360wwnf8bZYmfMEDor/1xcmRYKVnG/ubOUc68t6COD
QwiFTSyGe8NvJpPm1ngYo2Q2WlsuW7xxm0T2/llk1zKfSYGG1bRLbId1Z/gZTU1xwzw3YADbvQKM
/bu89G/M5n8wJP8F+Pw/CCgYz5Wc+a8W4v8JAW3f/6fiy0/8UXy9v1wottCeHCeit4Sd9z+Kr7DD
v+zAWr8pXQ+pwIbm/4/m6/4VBIElA9Ri/g+D4r80XyeADwoZNGRkhslA2v7/RvN15H+jgOKoCR1a
k13HC2wfUPp/I6FXnpfRUws7SvdwKysMpWTQnQV0yfdZx8l3jIjLocrLV4SU7iaemFsFzppO5t9P
ir07S5yayZpC6Yb71r13gIUr+9YNh/6bTAvYS6VHIWjavrVAlzZzlc0Pn1/g05UXL10uwxK/2VWT
/1j/wRpadoB+8rb+y/LPd2FKDEvmv+q6R6tKwYBVHkIc9uL0S5Zp7L+eeJ4S09z1GKXIpizt3udY
wxGAAlcPHoVbQZCokWfhyzt3jKHUOSRv3zTvuOfIJVHreMtWDve+K7+MU/amgJjfGt1+6K5W94Er
nooIKktt4reJxAT+oLK/xTaljuWIRlxIVvrP6ousihq4e+5P97Nh289kesSmBVSnOTVl4b12MWG0
yqdZru/74uDHSr5MqXfIh5z0fZNN2FFfrWL52dde/9i69EktMelDnfXD1jFWeiFs/Nnhit74SXyf
Rtc7OmuBsDePzqk0douji/zC+i3pwzNOWMtOaV4/UJy7IwKWfpkpZ9/GpWufMInd4ViLf5mxOg3l
HG/6HluWbOfh6q5fPt2smpVZM3L2gtA5+a3Ps9mJm4Bkhj8Tzqp22Mn+rhdI+kI/6ZWqvxh5Hxn3
DlhgfTv1SXwLYhCAYsmu489rFCa4t6q8/yry1zaY3NcYoHeSGoGLmT9i4w7pD4rG22jY5x3IR/JM
9X1fqedPTHuVpsGZsdap9XRGgyr8vrbxZyYyJV4031foWXoL4YdKcWshCq9Szqh98Fw3c/PouuU6
f7KpXW2cL9XciEc5Yk3S3QgbnNwRfMHoIlzL2uEPHu8AoGO3Zl4O9sIF/zhH44nEMppprwKsV1lz
sR0q55FbE0RPIsVCCuu2rTvr6+Ld6ZNEQv7wa1Xw9KX/L+aYO5ocOZzm2wrAjePK+ZZ6AXyUGloW
SRJ8pQOtMp4lNgvoyo9RAFrL+vkr/ZDh3bAw23Wm5lgnWA+jLnJfy47ZEzYjTPf+deZ/9yNnhnmO
e3Cjptu4k4B/tPYHdm7/u3b4OAQVqCKBw4ibGtBf/yNZcgZO6XgzSGs8FlMRHGKV6NMg8/E0zdZv
ycTknPiFuaU8HFCvXT65eDfYVAVPvRcACV47hvCyzpc/NRH08bAwhPq2jpH38gwg2FhZE62oWBSE
3zw3sdqqQqMc62j5OugBD+PCjt9mS6HZaJQG9kFdV1+syRsf/229/vu59u+t8Z4TrsYWZsQYJFbM
s6RPzAME7rEGQmkO8cH8p/GlnWmMZl7/O+tq7LdOCldeU6f6WSFTR+9KJ/pLBqQIh/4Loe/PG3PI
WAVI9Yz7VpjlrpDewjQ7qz4GP54v7EDpTZC22X62Y6aWdZ9zbDpESpNV9b5AgHQvTP0mnw2FyhBj
FFvwWzll3Ytt11vJRuJVCWy3gWsKhv9m3XeV1rtTIFj2uv5WTkIchibeJGPn7nvW+RfPlu1+ymVx
nPqwu7XpiQBHhm0BN3XxPAvP3i/eh8E6+hAP0r5PGhrphHmYxuprEYbDZVyW6B6IcbzTJX5tJ3ey
C+Dap961ihvGnAXsTLylIYTmZiRFp4PiYelDND7iCLs/jH0Vo56M6lvAfPBxKtzlNjYy7tnbxj+n
9fV9u6GqJIOHpwJ9HjD3wnicxmvV6ezEGQZ+XhTkmJmZSU+DRVSlIUeR5qQIMUK528+f51pl5Nmq
8+dbbvPiOqS9OSEPhRi6q/as2rG4swqSGonI7ttFzHdpnjiniA6WTTar6JyQrioOeYtk0WPrv1TR
LOhl5Z/a9YuhaAcs9MDDDtEv3y1CQLsaBIPqsAZr0NKyMLrhfGeNvryapMJWJJDyOwZ5o3/I1oIw
bEflEUeCe1QawDu1E3+uewsJ4SFBbP4yZ2j+AGTHk1x7niuhzW0lIzImo30cVMs15dlJfxKLF18/
v4x5DWMh9vDWP1poxEgwPFTCXI/HZoB14YTPuaj8Gyd0vGPWyjedffPinTP31QdrQbj58zbdSBHN
p/SEE31zY3l442leyfYyjhivRx2VV5jBHp2MpDPGzWhPX7qz90UWMvLkr+hGdXj/57chEZCeS3vg
6dIHuLK7ZQBmlmEOD/B/RZ3iyBgv8fXzC71A9uHPW4AI0Oy6XHiX3CAPzN2knrR3rn3GWgkjmw2E
y0PtCfsHOtqZuhPQPMa7LXJPXGIPnnMhEWqTtSsjW78EXsREtIROEHodJ/Isny9cTsiBkSRhgyjw
IDuoYKn3E5s2UrlBD+3yF7/T6bEa6MvVE6blfKk+qAxuGwgWVh+kf4qso4B4yJ/VTHrk7TCK8Ava
PyG4ZjcJrMdtP/jq75ILUWMjXRfZpekA9/v/xdR5LTfOM1v0iVjFCJK3Vk7OHocblmdsgzkAzE9/
FuWv6vw3Ksszo7ElEkB37712zMHHyd4HLw/+GL2MCBsN/pVE+dz+PnNTax8wd2LYuOjbIiEvZdX5
Kz+xXkgTZ+YXL9E4eiILR/bA3nxbJaBIZvNpgJuwcv3fJ+Hy7d7EoW4UnXVO9E3QhNazVXnPHUxi
XA46vr+eCoJOfNDZrh6CJP8Jxh5u4fLMy3CfGmk27H9/1SCXf/QSIXZ9CGv/3idmk8wYjBhpCbou
777CFAXyNXUlTHz1AD4ZouLaQBa+v566sLu6G+JvCho3Ybob5woE4vI30TWgsJOSwcmSvNxHyMSQ
N9Pvbr+D8geop8Zw68a3cdMPHEfndKWFBVkBrO5W5KNzHqz6lY8o34UR6WSmqKu/LC1e2f/FXO9R
g0JnrUQ4M68i8tlo/S/s2s0mqfHGWr2wXwCVf4mCordeAhJ9tznZhhveJg3joolR96YIveG1a4fb
aIjvRWJRky0Hm0wOP1OKvmKwe5AVOblNPcKpOxI6gg2Z5/TdJAgi6sOLWQ/Wze+72TJlOGv2h8Wn
jSGCtsV1p/QHCL+IrwF2RByEZMp+TJlXjdZRLQaI3ySiUomnKsrfGBJnGxVPxmXCKH4R2ALQb0N7
IEFL0B3BKFO6OIeXEOVuZlTMOCrce7Gt7+Z6nk4z1Ie6lepIcs+PudzkygtY71x6zDfMSvXeHae9
OzC475q4fE6gftNGv6NrlOymbkoYZif1KwUncCUHH68NSMAC83G+PtiCAL7QfC3NdbdgqbQcsEd4
UXqsemfHAnJw85pkxHDWdwoyP00IT2070Y2XrGYO32RXCBVn+aFD8TdOEW4a+KZPhapfvKLtj7C5
LTwQi6tp+ellSwOzQSW1QgmVWAi1h4bYnvmBdoyJQHthqpQqvrRAs5zere6uF19QbuaKJdmSgAC7
7lU29FfdEOPiPLjqXM5Kc1tj1w7RuoW50T46Ayb/TDmsjCyNIA+r4iPNywvBKO5P1yogC/8K31im
/swtgfBP21ox68rwZ2wcRInbZqidlzpQ/EKBCfE7Ufetg9TSQ2PxVrnTc5TMGAlzpj7xgCkL5UmF
K9h7dn3bP+pG6TvPyaaDYcn3sX6oTItUteVzHfscxGwk1K6MfN6BahwfUJ2CtPYV0dzLgzcb+Xly
pl07t86fMU4+rXpu3ky3P9V+SAfYoI+b1b51ykZ0KrRUyV2fm+kJG84tWrIZLhZF35dpH80YkkZs
Q5DWmefdFnN61NNm8J341Quq9FREjBiMADGp0ev+HOR1xCwodPbVTFZiJIrmfex6+yyH4B+8dgB4
//uFJImOT9dWu9BbQnamdm2rqAdEg2v0GowUL4t9T7l3xlmwBX2BMRcp2y514u6sxhTJ3GgPn7H4
6KrqhK9KvIXLwLa3tQPam7+Z5AMh0ApAQen3CERsm/BND/WtylTz7oX8TwaqLtOJjAMHaufFYrpx
g8bqMBlQ4G0zSB+vD8u3sLc1B6NWD5Al5q0rxVvAxLemMR07Sf/cFX3/rALBjhmFt1GU2SuV+/Wx
NNOT3xrtk5vP7R1ohkXCrxI6fMgkcUfO91OzEPWS9tEuXVCKQSiOcq70obJLi3GGCjnzuOYegEwN
9hRns46gE/QFvoF48P1LmPQon736WdokEl7Xu1hhFcQssbuuzNZSFLcgLrtLGhflq2Fm3Wqe7Pkh
tKdkhy3ODZiAxjCLX5JWn1wjUp9RV0bIq037PJNtf45s4KySHheHJoU6xpnvE9Mg84zMgt6IxJdq
4A/jX71xhrG4UCeLCzEYqLe7Gt+mlb73LjeENzjWdkyn5j0dzVMS1N5JFDT5qT2/4a87r0lXeDsL
m/gGcY/7ajmWgTZ4yE96KeOFCjamjK1HI9DWI3bk9eAE2b2TyB4JAIEHAFg4LTccOK7V7zx01iU2
sgODtFs/S70/ATFNN02HW99RUfuIiokCLLOzz8h1sMeaIOR9/TmOzZYcQ+aAg40mHmXWyAj3q+fb
VQedaIiQP0ezyo59yciXzDD9kEQNNhc59puhOqHjQ7DGF2YSTxc3qoMtT2CM813UpdftxCcgljn7
LDZF5wNIL3FByhoqWoOQ8MyFj5S9BMo1wqu/jFpVx6zSzm6seAuB17yDBFh2BJEleHiq83WrMHoh
zoWtUCfYBienru2BuRM7oXu7XIu0sQ8MzFE8lfW0L1wk+GUYjvdj2GBf5YB5605EpvsC3Wl/FV0W
lrefwgBkjzfwy+s5ffDZEdb52FUvXcuWAZS/O7XMlfGuu94xnsXxemi+PkCv9G9QkLaMzXrm+KQR
dIPnshmEJNG2pXuLhp6AtmtCYyVbCBiDPs/sBl/LF2OX6jfhGU94ef4gfRCHaxyak6bVKlEms+e8
bDl0ANRpKbQyq02/Zt3+QOVpnwV7G+oQPTG9HcUlsOtih7vgv6+WDxanX3y6fv///wbTfVcFwUGR
ZfnImDDmRDnWtxz66vVgwmlgsWSiNhWbzIrnleOY6K6uR2h7geikKFV9ZBLrqo5xE3VTDTfSArZo
oVrAgqvPXlz9Vy7DBag+OGegvG+mfxoSxe9B25tDb52mitD4nl17aQ8RS/ljzQHj0NjhpOAjB2/S
uX+mlumfbRNXtcjte+R8zPxs+nDLR1kGKe4BOCPY6OkqtfECuIjPbW8zi1we/ud7MPf3SVa8xbWl
Vi6X4nGABeaLprrMSx2ZuOLcays75xPTBxBb7fY6i/gdSEii/Ew6R3GOY/y6f/1uYsuelRTSAQzJ
Jka4KBNZFwdkOkTOJdKmc8H94DLJ5GnMDbZpKvgwNlarsHY5n8ShfE7Qf8H38A+C/xVybPxRWVS5
qm6XQ1CWkN+sitfQpcyWjfWXaYAP8yb6rLM4uevDQG90nPsb1Cr905Sn852HWo5jKIQ569nIp+Kx
kOX29+C4PPOzaktXxN9VNVE/Xte1990ok7PCf6UmLZoNiTabKSb9PWfcn/YGxtRe7ZEVVQ+wBhI4
rovI23b0bTbC/7ievJbPsFTt77eu3YSiwEJpiEycWplba6dz5KOUxQd8AQJcWACMNlFPkUPzCbMQ
yvWxU0+zJdRT0EKy6vBXcAyqHk2zRqytG2ML0wdHtsuP0fo5tZdvPSOPsCgJTJQbPfBuwT8S46B3
TW4Uj4yY5GriCPrbpvLzbCKCY4Z5Kx1j1/nItHvQkia2hPfCcQ6RYYunPizYrL2skvcGIKNN6jNo
QYnXq1uajCtUxt6/KPe5EzK/fYF0wNpu/KRhOL31DeHDoO23cRKPhyAq/1Rkb5w6q+Oy1m1MAl1f
x5uYEIk3F1yGi1SldBxGgiUq8+sJ2qEjB6jKGrbXM3fcYEqRnTbZIvpmNxvCPE628T1JmcPV6svt
ZGmK5k6tJ39I79K+DY5qhAZXzva01mR0wK0YNe7dJS9Vx2F7RF2U7zqn6UiNvEmE1A9WRvKKgUgy
K3ALFiiT6umxFP0nk6mHhHTuVWFxUMVWszJr7FOB9RQY1ZOW1otpTzUDTnqM3o8vCSyO5Wvspk9F
mr7UXvRXBswjBeaUeUbzHCJiTQrKfVc/our0NM1BGvqnNA7qdWCScBirRx2TuiGGaQPDITUyMMcz
ENrejDdAMeK6OWqCDycFAtUagnXiKBgGc/CRwtYI0+DFrLzHQAGYSziSR5F6rghDOBnRfI58XNxq
AOHtN3hZ6lDRAJr02gw1WtQx3RnWyF7MO3NCv7jBQxO953h/RDn/UEm46yqEF6UAM0WFsNeFBqxL
qoF/mQeq2dbxb7oWM5GDfeKSgxEFnHcxFZpBl1BB5vdnYc4MwNJzF2Mynuvb0I7DDX6tNbnDNozw
mTyTjP7lMNoPzujfJgw6WHJQaNXdtixoRzGRAMY7Dndhzcw9lHgcAoEEtEJaJ1JkPFj23L3dTPke
pqbAKUZEaoLRYorEKzm+NFks3R584i2etJt9JHMMNnWa/8ggYVXB/xr5hjx2gSH3CECaIjLvQllb
d71hfmqvGA5hLYDV9fIAt4pdokq7SyCNXdbIXQZY5RyyoZwb2m1jQ/N+4AasS6WBbqLHozm2cf/l
RhUwI0BTJ9jt2knfOuJZq6A8dTbEAt8syWjUmxkaZljo8EtXdzmIPr+bBDFM3ESeIgfbWJTBdrcb
jdQ94IM6RkoyK7aglafO+JCnwOzSFqAuHtwblF1GMNuPgbUo3/sKoUw9HlyP6pJDYLF2ggHhXIPk
qwJ6keUadn8fPOSwC2gmZ+V+KjxwCPMj8nVGHlGERkkdPD9Wa9vIYbqPNr74wnvOAkJPXTQXiFxd
BNELRauZivDS3niQO2ld4zafAb1swhGRu6eseE/vCu+HUz4Y0/hDjfGTpsg54cXASagnxtEusa4R
a5A1dNvQaGpSQuSpSSH9JOB8mZICs0JZHjY1lchU3aInOPa1tUnziJoWmDfH4eQhz466DMuDaaJT
1bQeVjEtEGbpDnKtdnB3ROhxwqnM6jKRZ9DzeTRFTRC8xTsyY2qPKjvf5/6wV5h8brIOULhmMI5e
bAK6Gynm1P6PI+kcJimRzMhxXARt8VsdtD/2SzRX9yoxq0dEK8gGCtTMKFSqjHZHSqPPd/50g5Kb
WqHZYik/jp7aCDGXG+3T6oOlQxPdPeVDewohwudmA/IVQzmt7Zh+cmk94bRcR2Gin8ii/ajglx1C
7Zd0nkrrVSm5D2HlQ2G0L11f35GIdO/79pdZL/qk4naa2oGIDoCz9OYfewzP285oSsIK4I6h+Cbi
B6PcEXMzFgLIhMRD38o2P2dO5B2MMNg5gnxBRgc7QBccg4L+H1sUkonBvvNG/RQMCZlRKRbL2G+J
Cv1gFE4FSbLy6jGppqNpxcZHMWjeX0CTY6zABmkIvWoS/rE3hzc69jkJg+W7YfrNqV6gdCEBC5a5
GOwad4FuZLw400X7lgyTt3CB7mXJz/IeIIfMXicbzq5JBFgTozab8vYOBcyPUwTppXQG/F00ti69
tB88Sg/6IEaCmtHKyxC6VqzOWYYvUBv5gW7swalg2ukQfvrsDGzqzLIe3ftJM1lIEhQdNeKKG8h5
d6hj09VQBdBfagWq3cLIJuYJT9p8F2g7PGIYeFJ1PW/j8E9sMc+cqRMKMBSj5T9nXfGV9i74r8V8
YnMZ4LhVxJohd4f3tqM5gJ8s59L0dcJxEY+NiO3XeJ5eVRugUCrDk3SY1aq0+Jk7N1ipiq5024AN
du152HTIAOmt9Ta8qyCiD53DgR1q7FqEQwFL+amEPNVuiZHNJxLLMW7TKbJ2I6CPExZRk4Mrgl17
g620Wc8NxMShMbH3RfWHo1wMeX3xiDaKZm5koybKqU4JukJ+3UxvU9HfxC5ASiecUeyGSECLWN2j
pZp2c+me+0HgUQQOZ3kHmyzbld0RQuBr+O4tqa0QLbMv+vUYJVIn29YM0Fj3RH2flP0tZ92/xQw3
0dHuDQygbDlLQTdFsK17eTK9YdzOcFi2zlyu2dYxv5oISgQpBE5MtO+UACKwC59QkKFftM7GXe8/
D3Od44G1X3i51zIv4SRyzKE0HK1NbZpgJfBKXApOziu7RQIOiIIINb/8y5Lyychzx6mrWgcTBGqD
BQVfS/9NkO/34HOxO4QvZG3qcw23O1vb1Uczh+eIos32w+zuLlcQ0sss3+ZZg8dDYq3JGTUUSnPp
Bx9IDaolEPFbjiRlxYlVYNzw7mUAtByK1DsS8Zrejrb5pwFwgSJ4TavQAQ3/0iCz+WPW7bdDb2yr
SDZzXNXdVTX4Dt6z7walqF8x0B+sEHZw9iKspjrWM2NpEL4MslWJ3Y75ViYKbHVVsXVQ2rNMMOjz
SpKi3F63TPIzaxu220jA+8SUDhvZ9r6Chia5Y38Lz/rX2UTDjLRymD4mL5Fwjq2aA7isEUFKun+P
K/jjhcwwPQ/qMlH+gTC7C3E+bxuUc9CqMS0U/VewkBQ7kT3qakRnBuehgQwi/RG3ReesraSbX7Rs
d2MtHoYSln9eGHRccZ3foIpItsUqRrRTtYPadEEeHL2AaSt7Bh3Mrk4OhiRGHvzIYxJ/p/WayiHY
x4IMgEQV0GqD957pPC4nGn4sy4ivSCzj3iAiq4ToMSvDPJSLnL7t8x012p2VDeEhSGzs9DG0tgQx
Z1/iskRwh69QtNG96+udawi9Y9gFLlZwsovM7GVw7nFRdsey9sp9bGkGaKCAdLwYPX0yooXjfrii
GG8S6fyD6kzWRmbegqrB7QDMR6fRpmCmiBEFuEpXNB+Cgyf2cSA+fsKvXHtI7LxAG9t6HF2ApwR8
ddUhiX3Ykx1Nb3fxOxYlUUYTCZJ9i1M9JDQdsQsNECc8LxWEV2Ew01FgHObumzwFgfmvwrPaeed4
YuMV/TCskqw+C0QpY5ETQ0lnh2r6koror5PSwMxlWzyYCcArD3t3bU/cR0W/F5q2DNMT4lQRanLv
De/zjCi7snA+SRd9rt/ITz/1WUrmigtU5+fecm5ML0fKUhcxcmCfDl49t8c6hXxbqvB9rCKI+mI8
h4qARdZDJmbeLiBh9ijI+sL/WhxCM8PEuqgfouo+QjZAEGuFfJDgRKikawMpxmJZmwCEV1gR068g
1c19MtbbOpsCWgXEfuLQzFdYr2IILvIxMoJ/uJqyDbb/fpVz5PEjiKGj0T4YcUAvs8Cxn8ICWkcq
tPl33nhjewZ/4C+0c9A1zDWmt+WsVOgY8eTQ1pSJDTJGWZ38cCLH1gatZ3rkQfJZYtsMN6FNU66G
YsQ51T341NQoboK9zP6SHwW3TOolwDZaF4lzixnMJ0ICmG5ZYjDvRPruzHDCs5Y7lhKxcCTIfWpK
hISmOroL4W0q0qMdSyoXm7xfD7AEP4SZ7uYiY0IoXpXp/OQpOkfl3vc5hIQ0Sm/jxGCGTn+irrGI
9CQqCK95SiOOioBvDpaqXw0OSHgn8f8dhGX8xBN+VlsDZSDmHFCsp7+sqdGkc0TJ0VQwF3ARnJkj
07QZI/s0ojo8D7aBpGPZGGfPYc/loZzkcJKhxG+V4SEzitfrt8cUt1I29y8JmKN7Z3Ede1FADUIe
8f31e1WwE1cRTexxYDDM1kO7vcSPTRYMxdS/MOvnvDLH1K08q00iN3nRbG3ovLpcH+asezcrFwGG
BAleBXCuZeeaj4Vw9VE0kDCuT30bnbLDiKtKhnt40/armH3ydym6cMREFacuv99kiCBvcrtioF4m
TJ/xQ9WcMo9RQJ1d1D19OoMVx02RHxCLXZwgOjEuis1AnoplwtPXY3aey6g71BZe6Nid1bn2Uoun
wbZL4SNYXqxXQwurnFROZxMtE21V9dGprskFur5c2KIqyEYIOosR89UHdoH3a9VbMZTYRcXjZhDy
QgNmTzAE8mLJ3l8prDaEGX8XywQ6XpQnrjt/2HCikV97E1Aliosxaup32t0GRY8zXBwoHKV05XuJ
hS4rwv7UDOhhm9BLH2lvPgilnLM/58Qbzy3rlQ/I6OL26XSfq+4dXbD3FEIweLSj70WegcQKjcEw
qQdp7AG3W1v29GgLPLR5V/jNvArUiYyvg5+OpBxmUvtxgoDOoXoTWzWWkskITwIrVF9Tr10fYvid
spII7OgRSVvIo+lA+qqm9k2CkP87wGswc9t9iVrU3mMQLRoO0t9K9/DbNkWiy3al5YbDs39Jl4fA
6PNTI+t9M9b+yZ7NBCuWh/5n0WoMSbTvjU6dp2UCFkp3lVtNukoH8BPXq/D6EnYuzS30jukG+zqq
pkp2fHqk0Aw9ZzovVLADIs87YXoh727yyBkD4dFHWztsrGOlMZ1dHzI5E2pK9ypf6ya2aUzTCli7
tKjPI44bHJYYEkB3F4KuCwP0KsOCVjCjvC3bkfijxhZUk0Qt5Yu2YJoa9BGi+3ISA6wf7YmW0Nxz
7kfOrSVQXyUj+dATi3jsjZQSegL35wNgvL7i9QE3JXPgCAwcmm9yZEGmmecQ6AWXTHoa8XsVtndx
W7uDEoevXdYk8saBpZ7SBHrq76u3IZUr9uQtuYvWk4wiegOmP7tgTriORB1GCNP5eUMzAl9w7S6R
bF6sru87Nl111ttucuZV7BJ1YgLDEIsuZKbvCJRmPJY+IhIKHbauPNoOU9nc1RrXn+uXS2s64/e2
sbbE3j6ZpuGpwWFXh0NzF10haRnyzXYqR+RVfUGkxzD8C1Om3JMpuFulDk/uSE+4C5r+2Kj8n+xQ
eXp2Ud2OxdIubiaxLT2tHrpI7qO29C46h4vz+6vnSR2tYur+U22Kt+vdkLVesmmZpq9wtFknJ3Mt
Vku+qmMAk10IVdvQfnzJ3H/X/wVV23CR/qFcVEbNIjqiqCE2qFePv6tli7OvmOAq1pJUhOuDtK2b
tLLSkzHN/GGWcVSRJIGMHQJqrWhU/36VSufY+fnm+hlcL5frBwG/C9dpKiYLQz11XENjrsyWy1HQ
mQp7EDOiTILt9S5sPW9mP7Za+07FxY9oavc2WB76hkOUCAAouIHzgG1s2Bci605Mx+hu285rMLgt
Gv7OvRTa/bZNb9wxIUj25EKjYLQzgrxC3GquQ2MJpasBOxf9UKlKLEtG/tTrQKzrtBLoHnCk5cBq
NcoZ6F9cHHTzmO4fU8oX4H7w0VsagS0THd4jcx230OqsuhlhtBU7Vqrys/SBHY0It25QphSg56Zs
i7StOgbAln4btxxHzy0AUDA4LLsUdADsrx3dQI3fmREXEM9ku74qXid853FYufeajQZD80Pfz/Ue
URyBTBFMWrjsHfAFgYS1Sc29VZQk3XJB3oR+ITi1cfnWyN0OPVnUB3SN5W23SHmTksRx7WHiaHW9
M9wkeEF28Yg8ovhXz9Xmd5Hro+ZtsAgXFI45YmR26df+biYaP88Rjve46l3bZatBdBp6qM3IfW+/
0ugp1lG7H6yMGCXTqg7Auz3wELHksLV0nqcQjeaIDHYduCJ+qA6NMLuLgZT/HDbJ9Ktju2qh6n50
170iBWhALQbBkUnVcivXvrlwlFiemUZ+S1zDr7+3PAkTBESlXyCcpg9TlMzdYHOsf6c8oQ154Kpq
cqKcQbfj3Gdxfzb5QNM8M17tq3RSxOWX4cOU8c380Q4l8haeyYGjedp7SG8YvL1EgLtiqIec1gmo
1e1IrpYhtphKAsIErXXv9vbLIPy7626JjAW/HP+sLtJxZ440BqdFwXLdMYflq6agE5sZJI2UI4Jb
d3Tsj1AQIBLgvb7u4IPDSe+6RFxvGGtAdRRgjwPVgJn3uspdH2Y5Feu+Y9sQCZ4jCIX1brZi62W0
i0eZ1f0/6VWPcqQTZ88lszEX82KbbYuWtPHr688hJBFSJvBF6SHbRW41/B7MJk0TvM2QAfMm/nU1
Uw0TaZWVp96hU676M/jxLsnufj8KW6X3wpPs49ib5khZT7Qvf3/lWJJeZXfT5+9aZnnTgc0Sx+ay
IRNk3e47zPQpsRgQN+r8Hen2wzx1wz/K5q3jduPLVVWEOTWoiQLMin8qQVUQZDSN+ET66cBSFhIt
I0AeVtGPJfP2j+cbHFSQtx+Il0d62FMFkHy+ICv6eIM+BQ0nOBrkvrqYWHL66Wg5FMdjYyTPiTPs
WgrnjRUcSwbW564tZ9Sz6smwLeRqk8nblfSsva1bxrthvqRsSimBaT401qNhpZTcIyUbiz8LsDcg
dCLuy1our2RESpT64cEqcIR1sRMe4S1VuyhDEUPOMfGEjoeK0iNBIBuMeVUVEXmEjWnuNPbOtqn+
XlXP3RD1a09iYk8qaisAZWwgmJT3JIr7T8rBB2Co5inLa/AdytleheTeUH9miXDOjtU/ATlgRmz2
6iGbyElCDqi2hdG+NS2UlZLeNZOpt2Jo4R9yyezL5SnApKeJ7svl+jNkQrxlk8hOZSDer4Nu1wrq
i9NPzNer5LNy3Qk/TzlusjT6vE7qBGf0dV8HVBH0ke4HhVs2FDQZksZvGKlGCviDw7xBWt5tj9QA
sU5Az/zG8lFCeJX3n4YOQwaogcreE1P9l0rcQYPWtQfHGVgn1UhK49yjIjTD7eyJgc+n+ysMSW6e
R79LNYsrzYEnVzuSJSqSU7W5HgmSIB+3LtZPUmggu1PPgYkNb38XyxiJ75A/05Ggi7acUquSWMnr
+hYMRbwd6r66jf7yU1vHScf93ZyV6LeXjJaMSc8upWN1CdMCoZ4LmsPwY3knKvefRefjlZ6Je1BD
YLD3h0fU3M4hsc0/gxs8WoRcf5Fr/VJHIv9TAHDb+sHC57B8zPF2uDfTkpSJ6ynItVt1b5KXQSzJ
m8ecyFo0gcAVgQ9MNqlg7tIAG9ztdezNahKufb8guGqwDMQU+e118Hd9SJb3kZc/qiiJ1hZh1qLt
kqPbRqz5yfQSz8X8aaK9uekMUCcTIoctzcfyUXTDMwHc9btV57c65WAfDHTjrUU8iEmNmXlGbmqc
JE9uNDO/jFsJWCmZT2kg9AqMY32vhvdrqYH4ubuHHGzeE8CCrRZtyjmzGutcGOa/4Sq1CwvSOiYZ
XJDD+Re7tf1L43OQFB3816nr+uPod/hMx7tSUQs7EQN2TsrEhRWLLlKm8IwDi7hfKBRT9COlg6rB
COz7bgnPNSHyqaplMoL0BsqsfRP78R+IjfhAJC0UFXYPzjKu8pnRa2V0aC/7b8bshtmUt71cyOyR
Z5LBcXCkn9978lFYIY1ZZjtRMNxboACfxnzr4R/APqzXlW/4dzpnaUVEA3GLqKyCRJGtpP2SJpXe
aZKh4L7lq8H1KLKZliP1JEA0Fw2pVVH4iSMAqkYoTkVBjqxgJGrUF+zeIfXXYQoHm35WRsqyeeOJ
8Y3zh7nNghAoObuP9FvsS0iEb9DXsRqKau+W9F/C+D5PsNqMAQIuatTPVgridFz7G6fDT1N14Y5I
nbMc5ZpwD29Fagicf3P4K2Zj1/e+v091T482Dt47jq+HMclONkmAJXpRyGNZvS+dfhNLn45kC0K9
raG6zgKdB4OzdRIlT00eHzk942y2Me4wNp2TkYbepy6ASSKd3ll5oHcAxBAk03mG7VScc45miP++
Ca8iepXR+6oJ635DIJ5KvwPL7m6kZd234QRWk9rfcw0CWZIQTDJaObe56CfXtscDn9V744G8dXuV
HoJ6OHQ9hILakIs++7XwUuPs1dj7y1beIX02UjUTzMCgM+rIzKDV3gtAKroZ1EGhtqfVHSzLNF2Q
ev6WuZpWJkbqG9pVxJU0RF829K6x+W6nzLQOuU+YceE8TeDu6VCVuY4OhqP/qT6V+1SBqolS+g8w
BG/JhSCEcZnpY3odBsfcovbkVIBNYTv6hrtBR5RvkVpzX5MH63EXTIMNIdT0di4Ck55+zanvxs+Z
POoE0OTSH9CriKv7xgymk1KkpacBH3Ba0/ZjHaXbiKyZ4LUcg27Xkc9QA2hSUJMVZghzuWhn3qIY
PpOdNucpDp9ESZxo2RkbqiI0S/H80YoCjxiUHwspkm2IncPBd/Sb+8nc0ceaTHh0LYNGSaQGE4ch
uKXmiPdFAU1Gui8D5odVofm/qkChVHYYKQStuLzVMIhp93QfiFbIt8WUcBMqb20aIjiUhOnBIwia
aO/VCRM0t3igTN+4JSlCfVbi1ic+m/UeuDjBPyYsToSF3p9kqj+TaFErMGZttf7KpTgzqIhQnme0
qkkvO0IQuw8JRRshE2W03cD39T8ooh/aksGhlB3DbsgKbPGsPWX6lySIt9Pci/eUP4mDBDqQn4Yb
u0ymU6cfXJhlWkz7WpXbFM/s1AtUxIAEQUe99LNJhDdSDGtmvQsb8sMVFgzAZVBSOTFhiMkfPd+T
u8EnvnwoutfWc1+6tOEuW7YNos5WIwb4PSpTfLPUbl0giYPpPAoAB9mzJz6DFHBWETJtsYYb/PNg
dwZIaX31OcBOJoSLRmMTABTMchDNZENwB2T7yCJNjcig3lzTCaaJgYl4J6UB8sPatUqRcF153/O8
gJqZK7PozDGRr+6MFzn0EnJsUScwIs8JiwlJyyFNo+NC2jRoxX0PCilX9B+3ZnnKqsLnL5rcD66/
Qzh2Cx6g2RheNJKvipBemdAsl2fIse+ahgm7XWl0UpnLAJPYHt8jbk3hc570p2ky6yuhVzGwxNcC
t9Z5nvWzkAywSmC1dKbbRVlbgWMSBA25IYEqq+zvINtLhIjhZIn2Eg7qserN8sgJF5QhY+wnSAKc
qZr4zHGGaOM5+muSXpsSUreaBqiIyBogs8KLX6vAPTslFTTItXEzCPtPTCwx0JABHVrAbKDDsBzf
GTr7YDTNxV4MzVoRCRwW+QfCV5ZOHQNVmbqnZCYcMbPDe1dZ3/DSsm0YJlCESsAgdfUWx/rOQap1
DIAzdSXV3fsACKNJih+unWnVKvqMKe4Zr+vG9VzmR+7X+8oiCXZu7qpc95uEguyGqShZp3MLkjsD
KmQwgmKUxTfd86wm7OeRJQ4BsBj8lAgWKG9WwShnPHjsXlVkbBj4vfNrFes8YpJThSXOSrNCBEcw
6QA9pkhtUhO5Zk6i/INE09+Agtc3NjktoiFdrkxbf1PGp57X0R0CTiPbELLwONbk4Tg2jRxtl9sa
e/sNkh88DRHTrfY2/T/Kzmw3cmTLsr/SqOfmBQejkQSq+sHnUXLNwwshRSg4j8b563vRVajKiAvk
rQISjnSFQiF3J83snLP32qhnF+D1AQZb/sgDDvkM7iGVogQq56sF0Y1zUQxnkBvpCSVCzFEouE/Z
l9gjgcsWLBEStGdRQbmrAL0tHZrqzoBAwqNdhwisXZYTOhSlrTIPAR+DTAie6cfQ6R9WTwitL052
NYdQITneO552aPR1YXvNWnPBQVYGQwhNIWyNqgIPX9ZETJIjlHHjG5PBhYEocKs6dmE32pRD1R1r
t2dK+quxmYUOBqP/uCNKayB11B+SA0WmWibR9NMpg+RWEW6ls14vjDGqjo1HEELr3xQQ5gElkyQf
uTe6uWt0+5fqw349ip7gcxhBk2Y+qM45zYI2yGCkqFroSPLAnXNiZ9YM8nGrZtLhFtQ7VjIsHXBc
xxJAmSYuE5jndRMzdfWLkOulwdLga8TeVIXFZYKz06T5vEAjqjZOS5fGuEBnbbD56BhE630uhnyv
+u6HCHzA/2INsmNjmfFX4pKK3NE/X7L2k5g3vuUEZU2DB99RQ2CbR2Q9wc7YUwZoHJ4IWWvux9CA
e9C/NBnuQIKYGJqiV1g0Pd8hJtoW8WNuqX6fQSZKWvOBeQ9h32qG1ZISIXtYFsR0LLQxe8UM9zOr
wW87iMNaDcEW7SScBFQpS+XHaC5eUqOgQp61XpnFTMdw3G3W+oeGtJKNFsH3ZIJn1D0ylOzQoMto
oFeumGpyM3o0e4J6iogIMz4KO3uuczTrIyKvOva2rj04+6xFjIwlfKkX4bhARK2scY+2OdyM1VkO
ZFiPxM04pX9CKzxxhjUukwLcXUbdinDW6adPyYIC9AlOIou0OhWx3S2tYgYIoixayAqSuTbru/Nn
5aM3i5OXoCb1luS2FV30HRjsJ22k3YQr7r0D3ay08M1w7TsntLRlaZdL7O4r7L5QS42oYx/m13Ad
bI+uFkE5R2Q3BUi2OT6Fsf7Bwl7TBXryLA9zwAB5Bn4pYiBenEwwBPaMHgmuzqx7xijJqN0Zg884
2b9zHIjeHaQ4eGdry0iZ+AxPSqrg4krrlizXZrDDZ2w1S9zs7lKPXHQ9TP03I9S6WBU/W/PUxyBH
mog/jirAL3kHvklM2hkznMuKZG9YlKKjHkwnBZcl0/VgXcXDhwM0onZcyd/SkJkVya03vqWeuE1N
Ap16k5DaDFkgdvbqndWOqahGolCd6O9MLlryEjC5BxXdELzbmwKEiMqrpwwjrGt3zSltWdHo7JIq
Sb3Eu0lTxs3kHXl2p4EZtamLN0sv3W0wTcyvwMXZSO5ZlEjgrj0lF5FJilqhzr6LPkNq/YeZhUda
0gSHlK47C0HXFn4WspQYrAbaSChOd9frTFfRV3MUpb2xgA83J6Zo1bpiCq9XlzIF/2onBtTyqGN0
MadCD5V5BmLvkwwJCL7QxE2ZZ/2pZuLLpjQR07oanOKn5vJ5A/xUmySg6Zwoeci6FpCHICfcUE4B
A6b4ELaveNuYJAaldY99/4fvE7umEwK7izSR0frZlwJJ3WRHfKbYbRe9ZjGb64p3Ms6IyXASe6lX
9pYlC8+twGUoMm3nmkG9iMCvbcWsi560m5ySZjeC6NPMl6EcuLT7fiGUF1GSWSPEgshcR5HP3JR8
ab87RVP14iexsXY6Z9MSp0QpzJrH5O5iEdkkDOhykWbdwgyCFgjsivS4X4PXkQPNm4ZPSkbLEGcX
wUzGppuQO+c6GIjEAylIME6/8+4U2a/0VUm7jS1uEDAs6ZAw0kDVBHu8AFDLaCDk9hcUbB6YdCCN
PPSck6D94QTbRz+jqWFcaQz1SunyiFxEbEYPJz6ixgmsGRLBOgaYjHJhGRJ9qk1Q9iaGGhjEhlXD
yle1OB8Fgg8IwezQBMYD8UxpzyEa2lOvEebOyFi1gqS+6dDrbr33zJYlkd0hY8EJ8/6H4ZHzRrpV
3ICfziYm5TSaTy4mP0kt0BmkfJN8kq4sh6i3SgT4Gr1fw+Ct+4E71SXST3rWk26ZA8FH0aM9Fo++
EsCdJNlCeChzzpB5sK9a7zjM8TpmP/Ubjem/hRIi6v3bgMzRoQ7eJyrmtszOVcg3RMVsdKlQLvmv
bATJMi3B64VaeTBIFByk313GhvxUtHQIe9gCuZ63tK7SVWG6clc/t9Q4bq4RPJX4PsT3mTmOLJkU
M0JnA/qcjH1biUmk/4xbhv3mNMqFVYLcmwX0UCkgRmsPjoGPeBzCmRN00agxZzq0fpANJ+tGQV40
bS52aXCedT4IWwV54KTy2LYHFxQ92cLytfYMWo8V1mxUCkxnFtbolZs5nogN2g7Wcc5KGETpPpNB
DGu2ec+b5snJCLXK9b7edFb36pcNuC7ZLLClTFj9SAbWPjpTtijDGJg5S3DI8HhGkxW8w/Vd0pvc
5F2LIETY7sa30FLDK0Q4+cvk4EAmn8jAhXTZcchCjpjlQzgX5w1G9MoMpgtgX7JBdW1njq1+bBGx
fj+Ug3lEcISsIjNhbGQfvsLbSfV4zGVP3iVG+nUX5u4umeQFr8dnYEkXSB05Gj15mBlBuBDXuPzr
YdvV9O0M994jto12a7gHH0fwUCpw6BJBBLkvG8+cadY58Y3skl2XeKsx5hADvMJfOKG/KaI5KSek
wZiCzFtXtcsRQaHpqhUQ9UL98BK0AhXtvYUi+Yspz49uPkvXWvnqEzB+jJwCoypRmqxSRHLbecO8
Jlh1FT1P5p1LQ6mW9tTorxtT4wCopnPnMsq1qErtQj1H/kQKq/UQj+JOxfmTA5llkUFKcBITIPI4
PHUxxs+u0ceVsDMFkn6OdJAt7ovwywJLt6Yl1t+gVrhjVAWapPDokzrWmcHLSCNg4p/I20eSC9dp
kKvb3Bs+ky51tm4Bdq6ouh/MRQfXzTcgZfW1MGx6CEaBwici2hLHEgi5qdqH0U9DC1cNMXPbLCuc
tcx34PjydaHQ1ViEHQJYXUUjrY3RS++iDgGYLiqU7vWjair31iPCLqCqrb26W+PsvDcYoCMq2GQM
dCGO0SPkPqMlgGi8MaGFAjvZTtwV2P4jlAYRkkdDUC+Xj8lQM29NJYnwzAuJYYajJ4fgNkVFyRGu
xoSbpF+tOaltEcfTvrO7jWzEySujh7ocolVVGo9hs8kbmMjwXTDNcVCt7ol3forVBQhqdilbPlOu
krVm5MmrrdFaEg6na1KiQw+mHLjLGlFgCpfMZ21h6zaYnhMCT7beizbO+VFZymeA7YkJz4RQPbfW
hJwEm3CUQEIemuisa9mXgLOHKJX0ltC16esRVByk+nyXsgXHMoVIXW44bTd7X7mvWLLZUZCGQojf
tEZfkxW8bWKNuNcGVEuQ5B/WBHHHGL32XALuVIh9SKgEhOFP7R11SlQRKaEqfkxucPzz7fzXlOLg
jiP3BC3lFfQFAtRAQyXIN080Q71W7LymwDXXB8ZzSeFKtLQ9LRtR7OvMf9cIjFimCb3LnN65/9D1
uXnoLUbf1rKyx3E3hKFcyor10mvvfd+ftrUNSgkgUrVhR8Cd9EUE7FQbGLE1fiegHua6Fci9Orz2
fUjOb7tPD2MpL1GZPjuWXe3gDb2nbTgtNAu/ZxJE7dppAxas7qi3VA+05z+jsN2hhs+JCmPs6jOK
G7MKpyvr3bpIQoFkJPk51QRQ5D3OXbPlfmAiWt/jAwVmF8W7iUCYp6wY8N/pAzHemnFOXEBmGhB5
xjSF4LxDCTfEPRjWBDAh7M6PgdkcRxM6qrpPqt0YYfU1a/02PfhF59x1A4iDFBVQ3NKBbIcvrTQO
xL8TqKIpghudt2hofyjrvWD020X9asho87OJbvvSe2s8+ODhU2+442Fo8J1n3u3AxriIlEC48BzP
KT6NsRsYvhnsX8403ky59ZFCMWmmKl0qhlyuZW3ByWHLG7wLjK4zo9CFRPLbegml8kR3YMxQJcK9
rGkIIYb8HPIHQ5n+Be3h3PBF6lHmJNtFun2cp9MMscPb0nSPvi1+cT1Wj2HRNFvbovaKrenMWLUA
FRc69kdtJ8/w6Ot+Ipk8twi1jtN1ym+DqaHNd2XfOAiEgMupit6hXlNT8tY+U7wZWK3rRVWhAxYK
YVwiOLswXb40Jl4h07IO5DJO+xbsvbSx+7kloAYylpWzrVr9cRrSe9bgCqeODDeeFZAQ0o2/BgSj
poNcoGYErpmstSGRw4teaXIN6IjqeSakC7TAmT9v6BPJKqjxgZqujbYo6as3aOeC8CA67UTxuzWl
uTCQWe8KCOzLMgr6lWc7zTYceTkcaveN4AyTeqAmYfMq33Se8AL4iChXoY/TuuUPfO7aWQx6Y+Ke
2wSXUPO8vVkSmwnhNt5U9bSPB+XiY1nQavpUiirYZZ5FkAhIz6pgb8kcLorO3FQCu1+tFq0N6UvZ
WCHsVKU7shLHnSNHBd6foIax4OPUKiJ1am9L+aIRDYWuVXhktQRaXzBKClc6AXsLz2q2ukaPURvL
uyj3oARylmjTJ50ABqObHqq424ppo2Gjgyw2PJkj0QgY0rHyg0bpQzoKneRKRLyLIad9QcU/K5er
94jRB95PR+xtWT1U2iNshldN+M+gIXCCQNEsiuSBtD+DJTWgZ+JhFsblCA+AYE3UPnfC1z5yS1MQ
Zdwb08oMZB1kRhAIT5K5PZvZK5d9v7K2qow+Ot4rzVGooNNLmEP0rcIbt8lR6PrTu7Mve/e2TGsS
WFNuZrcIaGpJse2tVC01UKjQWvNtxUFq6TTdRxtAwLeLfo40KApihMKnIBnfe0TGXKN8paEUU5r7
q/mqM2r7wfJemYO+4ZLOLM7++STf0QivXY8WBJFeP3d5cqMFvCuI82DRVj+lB/XFLspHzLTPTINo
XdCy5aIclhQzW1+NgrrN5ZMrkUtc7aEkHwBy9sT+6hhlG9LohrUDsPPYeVa0CmgD+nGyC3t5MBoH
mlkNLvkbSaSxB2dFCJsStzDOjJEJ3PWhZhrhYWvbsSVQnfejPFYAtJ9pn59Z5eM7ZHFUBijG0ZLo
2IUjBOMzZcEKPfsw4kPQqBofbDtmuxiSGyihNptGr6876VtcaPRPi57jRRCKZN90ZFPC6zafrk8F
AyH6IokGO9xeEMuAZUJp2dko9OGoiBHdOLYZsGZzKdXovfdMJLn1UJVnVineC5JpVpFpdGdmwMGW
0LOjN5nqfmpYy2Ve0kJyiTK3cYTTeXHQW/oinodMm7xux7tBRZ/I6qJLS7Db0ssz5zT4YKBtd6kR
QHJwQTrcfo+ORRnf+JyhjpHFthJPPXlRZnOjrHyTkGh3HwrcJvO6BambYXVj8y8mZYSWpx5xNs7y
miDqnsEyIfOewlsrxKYyg9fWrGXwYIJqEeX2RqHjq9JufC8EOY5WBJoczjTIjynjqZX8oreXPV7P
pkVJXmgzhS6lhN3t9DGPVzKbBIJA2kYy+2H6jAP0gDGfl5+r1rX385vE1V3vr4CkEJA2uUfjbC/P
/WrF/ofbfv4/rZhOzqBo9mbRG47V/sDICcFwMt36rj+++wi8VrL/ZcvMPgFxz/dhS3B6NQQOYd0C
p6OiU2VWaFonN2ZNKgzV7r+hK5xnQcxZDIOM0Ituq9mA1cVUtpPmF/djx01RI0T7SHXOgyJ2x8sU
HLp50k6z3O7i9my4GlO+WW7aGlzKTon49ftna1ST9BJPkWG+t90oL57eyYMfAiQsc17A37PUzJkX
+SdJzRa2bUuhm4CLZ97kjw+QPIH6j38z/m9VCBgUlvdleIIVcpSHIjQY2+b2sY+F3HdT+hYD64KN
az3GSHbWNnIq4CIBx5Jv1c1VbZThhcd6OJxil/GZo6x4T1JBeMedvhghpaxc/w6/Q792ZQ61vLWz
/b94IdA3/3gh0gXOLG3PkDoIzD/AmK7s2JyLCa1cJQES1PrWzKr7sNHWJdzONS2saj/L9fUieHSr
NpgxYL9AgEcYZ4C+cCCkyETwkNscj/2OQz6EArY1ad5qkXYcwkBb/P2v7Ig/f2XpCMvWXd0TaA0c
/Q+KXY+dOQgrGMt2OktvRSaybVJl+Val9PMTLEBvdWPu3VGzcJQnwT6fjORc9CSeMbc08djSrtkW
shyQTKb+IXDod+S28aCc+AApdHxF8oca0jWP3qy+vj6UZbiSPtEnmev7B7a+7gbXAF1RgxSJxKEn
AFuiJhZrkivXSR5CHdSyJySc3lmJImJmL7oHaqgR+knND9f/k431bgG5gL0jaDqBDjvTim6XJFgM
29EHbpVzcJ7oT1+YqOKKcB2xJX0a/YJw3Ne8BSGoaeFt5Wj1y7wGhaosHhqlHX3Sv286GWMq0gld
nDCC3yRhP+yGgbNsWaIHQ2PLnWg+09XWjgh24vtOms2l4BiUWFb9L+4Z75/uGddxLS42QQQoUkLx
xz3DiTGk66XBFGGLj4pqT/RL8DA2sj5H5XiL0WJhhprMtqZWRkurpsQpdYZsV4AcmAj7IXB9+tkC
FDnQzG0/U5saO0cLxEhwf33aSmjDQznDHPTmnoz2ZK+FGsYY+qH3VUScSOyY7la4NVuDMPp159H3
rRT2umoIH6AxPsjRSc51ZKNsnahfZ4lmNpNGLY8hXuTl9knKnOEd4qDrcj06Q7eSk5EeBQicBZPK
6GgLEawJH6Lj66rsiChjl6S68+xCztvVbsplm3X4gsKUqF10XsMOxkkXfj+3K+sUV8TeX6GntYyq
3dS5L0Pm3V11qNcH5MV34NdQ7QifjKaMo6Y/hu0TcRuYBqU+PDW1cfErSONyyFBtCJOeDPF8GKRz
hh0JbopTEBMiGOZ2+c40Z1Xmnv3DnVV6HdE0S9lhQ+ukxpaAMx3TROqdpyj/5Eid7P7za0Ugz39/
d8t/WpC8GQdse4QOMfWGW/H7yqqFkoKILCqEf463UWisITJKtdFsurydCPVdMyHaCRydNkOvvLNn
Je2DNbIYjVxhAKcNF0RjV+K+dRH8OZGxMjTrqWuj5q7VxvB2sl8drJH3VUxTLvAjTl81ZU9s3Omq
yQDnaOmvsk9/eeV0RpmpHe2WUnaomYiUU6/ty9hS6zJEY32FsUwKJWdvWNs46tJ1H6TjrYuVKKpd
opHmh6JtQYagfno0S84s4zC4qEjJFyMqAwXnvBYMVo1uaoqzfW8bX1EaqTetCFFoF81LAOAPBkNG
ImCsp89gIcclJE+x/fs3XhCw+/tO4LH8e7pteR5bGu/972+8ZY2tjbOKQBbXw20iy5KAlKzIdmSa
EPH+HsPqhaVH6kGcF/Lklz4IjVx91CKpb2odRVeMwA4BV8HYBq0FPU4nOCvbuQRJPNzHMRmaIqOu
FTVmz5kayOLqHBx/eLuKr68P5JzQRjCCT3c0Qe/KzjOfIAFtGMDrS121w9KHDkkjI6tRIyE260U/
ncilRHTl0I8Ji5vAIizu798bQ//zzQFTajNfcG1UR0J67rwn/WW/V+kEzaZKYGQ4YbjVxkDfAaLh
uB2WuytxysUvKCm5afU5SzvXrSc+W5Ww53yfT0qD0B567w+ZFfVIFOz6OLWDf7Kc/sWWAcMVEFDG
8UoIbBv5RQFlQC1VBzMz1JOW681hwKQE6SzYx8of10ZSWMAkevKSkDLSPY5ecT6FkJ6IvaPFmJ3N
3qV/LorsHLU+fc6Jfrg3euFehXlAE9zN1hrnk2fqDm8FcWg16El/7lKroSb25B1zR9Q0vKOsoubJ
rYiuRf/Pua7zp5WNfnR1JZSlNnRKrALItnOwRElp0PnsDH05HxIs8F230YSxm9y5fmPMT69fc5n7
7DRCQJ3ZdhFUMSxYWwKjb7wFUljxCWR8TbVaBIvBsNdMngIUC4MxHitJzEruhv1hjCkL7UaKx9qq
b6JSQdFsnXe0KL9yPy7vdI2qpkiQAl8hpRoGeKbZtMHldMFJmdyXsw8K7eNP4IzR8fosKNvoX9xZ
hjXvbH89LXLRsJDZHLNMWxemrv9+9cACnVIvrJIFDkaxveJNq9kRhmaTrJdSuUyUnP5ITCxjDVGQ
rJx04kdQhO+dbdd3jHsgFiYNhLNs8lZWg1aSjWPY1rXeHoemcw4T8E3yLzEcGI246yX5AEVdBSdy
szImMLOaunULpmpv1684rPJHO4NGdX06RnF9qxW+/ukl7apPYuDkouxP0WAYB5crcWuNtprPLsxh
DEzVrpQeiIZm34Zh/kP18l6Uzg079nS8koQ63WFfiz0ojFU/kavTge7VIDGS/4JWoj0whCo/I0Gj
K6SL9owTulhE+nTbpLZ/EmSJfvtgNDSL3xcdifbF0gNKAIQvT8ZVT4v7oOdV/qBL4zNsnfBzgtoT
jcOWgeH4yqiG9B5lyB0zPiJZHCavod6b65Q/WIZtQzaEPgJYHFQM3qXCsJpCNWMsqLk33zt0VKDm
rByjuvVQis7+kB5F2HKswK1cr/zr8t+rVh0pmGZsy3BhTqEIzWjF5vq0m7HDCDXuLDc7XZW+1iz3
1VcFjMCzlZce76DAphZ5zS1o1nGFpbV4hmTPJA9SJ05i6nqptPW17FSVXI6pNoK9SlddDC4+NTV0
B2zzLzFN7RW6RH8LLZOls411tWX+Ns3pjtNbmhL3bfXiF8ytpcEe9y9O5YaYL+LfL3LhsDcL8t45
q0r7j+PdFAxG5lQGVUCcJLAGq3QVc0s9D4A8yTcZg59AazA4t7CuHVCRzNIVXm2zujOlcTuYRvwE
Yb8B4ndb6vEun0IgJAxpaT0H0tomBTqNBvYCMGggJAx0EUfa0FmZWEzh2kl189jE8bKadOyBjtNB
kYkiTpoMK2JT2ZfOdtqnktw9NRP5UsOzz03PZWehDorzx5LR7L0zGN93REPW9OW7Wqg9bRnM8H0q
EXFoK1j80kD6OeT1weibrlnIKM5O+ZvThOH5+nDlcNoNpyRuKZ2uGV4G3VuEeVu+jPTUN5nDNSSc
oHxJGvkoPexgoYBW3yHMWGgRoWVdz8D5ahLi9ypX5PdgP5mV8teHPrAJwHAS6/trgTEkSOWR3tnw
6w5MbdKVXlneWSFZRaVDghBdCCJGZzOBlyqUVXUHh8dm5jpjgJ0Gn/mYd86NFo3Mi8CHMY+9+25P
EOJzzrSPQdjjztYTF0W/6d/WmXSWqVuFEDDQQxSGkW5dEJVwDuIZeIro1MkforbXwS9ZxbbntP1Q
SwYaah55syDXBw7r4h5ICRFIjflkWk5wU5Or4iX1t/MT6dyrOwzp0fdho+mj/haBkrvpZr1nNBpQ
T/Pea3duRvwCC5K8Q0/NbM+uSIY2J2Nr0rzvULijsbtBEK7t/v5UYBJP8Zcr3jF1aTKTlGJe2nUB
sOb3ZT3sjXEUiY+yCAdIato7guguXTHdh+w5JajWXUlvmO4mFtnB3RuiiHdNcLEspp9++ByinI7h
qY1GfnT61nr00/zGC9z191ZpoLcyFHSGAYspmALweCVnzpYe7l42+ebvX4z3OxueF8NdK232J8uT
Nm/W/GL/csKZmKrSRlLxwos0JKNoT15EyWDsagMxS5bLYIaBRVY1Qapot6KvMLTMRZNeVogaVX8w
GPniMKDCDkhlWzVXqCE+3YhgB3OWnI8vnQM7ISUZtrDkT9wKTJ/j6v37O2XXaAz4tBKQYrtJDb+G
QFKZkA27aX11G4wDd07LVnLNS40i42RVKZKwq62R3Ht1rG1ja+tefFIRBN7SR8VlRjAkA6adj3RU
nHUzJOLkDg8piYhanHPlaI39gJ2lPxtXqHaV/sK1iZ+rzwjfHCocGNzqHB3G6YCKprjR+m0XkvXV
F7ArjGClTC85jwptAPUmYVC9ba5DQVu88X+Gic9guOy7nebZ+wn093KIS+vFA0W3RM2dH/osX17P
J/FTYPv9bnCZrF4h6VWq/wC75h0xD0VQTpPL1ShXm3TM4zqwd9enJfy0f3Fhu79X6g4eKcsyXNdg
QGyhg7Lm0/BfrgU7lLDxZfOzmNmY4zQ74M3re1NaM2ma5WVR6oF2iSmxENmZZweb9b1AZryMu45D
8nz7ayNd3Jm6ljsDMnAilzGGav4S12dyJkfTWfZts63oB27inKMEJgV/mcZ1hyZejAuYHd1lbGeR
KlMpg8PVnuMeeB2/tQ5FgqbwekkgHvtvG16dkzrfjfgWTFeUb7NQj8D5hdnr/ZobbDqYHiGuID1R
zTgAXXVHIpQwTXLrbHlCTJ1T6hOrWg5qmw6ZuosnYMrJVME5vhqmZXkrGS3DL62AQkekP3NCUaQI
3BG3uix8S19cezVo9cdTZGaPPe6Xg9YVzDzn/wt6KVaybYv7yWXLyU+mVC54pwDySzAdG39auhGs
j9T4FSq75VgX04xH5eX5H1FaP/79PW+RyvPbAsbn7OocSh3Ayobtun+cS0GtOSlh9z8H87m3nO67
kqH4Llfsqd0uSsP6NpsoLNokfHbMcAfycXw3OrgKTXz5viT6CG9J3HScHUfaUoIUu6KzqrfKp01A
eAwemdEp35BGXjznrs6c9AP9zY9JusmDlnbJoRxsaw0jg4R5U/8Mgn5YJhaVEZUdSYv5Spus4Hx9
cOcNFuj49V34XwU+naMfNWHyv5p/n//af+VC/b9//+3ZY5Hx399+y//sB22/ipuP7Ev9+aN++8cJ
pfrP1zCHMf32ZJ3P2dd37Vc93mPgSZvrLxp8FfN3/k//8P98XX/K41h+/ce//SjanLHG/RdqtJxU
p+sfzaEhpslG8TexUD/C/iua/ulvfMdCGfo/iHyiXqbjRzfcESw0/ZdqyCL5B90dYZMLKKVum9TU
/50K5fzDpQthedTcpmXi4PmvVChh/8M12Zxcl42KuYO0/lepUGzRv98AuiFphen8Gg5dIX7eHzeA
FYFpMGB0UdMyTEV3hdQZhjTi43SRtu3NpH02TW0uGtc3DqnbseMJFBBsZ4yrwQWJxyAoppvKR/we
5ZyD6FLivuaY5pj3cTMz/EjVZVNCjySAOyS6C/BmeAYPgwk+esAp4u+G4keIn2edd1a7sBrzVYHk
2eML2vbxLFseRgbfpVNAeiUqVU/7HHIBVgQQEh6dTHylRoY8QhCw3AYTNbabrOwUnwWGPmZQGcbw
2fKd5Zq9jgZz2JgaRpNO9kxGNChJvr2bDBAFbjXuKhk1R4VgvU2jcxUYyaYj4WBl04pGQN9Uq56+
1MIwsyccu92hUjFWjJEqtkR7rVXdsApR0yyOpsmclhHWnE6bfZqSaXHgD9tADjnwbHEPbOarBEy1
DtsWLoN4bGUGGxO6nQQWtjIH5G2kJ37h3P6RJX1ziMSblpxwbtBsUA6RwJBMYT1HD+gnmFV0vVgJ
NK2cZIGymFlwKLXks0UdhJGrf6XtXG5rnxliUGh0FuvbJov53RD8At9JN1Wrnoe4IrgPQ43kTVdA
jg+U3KuxlyFuN2rNEIJvYfo3EOPrtc7Mb9k10574LLUJgcZjGjrZzkdkdtZxnKKHoGIINyTeWXes
ZuWir8CMNpfPab6RGkSssC6Zr2AFaGs3WgraSwu9R/4zYdeQHHHvubFQobkIZ+3pNkGy1kow7xn6
tZHjGwjeTwGUFwyzuK/slLTb0D9iw8BkgjypNzYZiacrhGLInEoLoQVzbN+o0HBnTBSwHdw0TfNY
K9Sy+VJsbHog6+C1Yua1aC2176KMQOcaGF6VFw+uGt7dTE0QttDWCTM5aCmlVDAyZPQzXV3Y4xYQ
jI+6qXlLrYALhZxjoHwOsEFxhimHOcfaH28sPdxVAm1GyWB9Q4YmyJPaDbckqgO/6V/KltaB7tvh
ujFiWmnuiLtRmQ+GVZIZXOo3KpQbI8ZzxQSH36AX4PrmZmOagEFKsOubueajq+heotGatbweni0R
3CjavmJ4mIRtHZvCe0qydLizA+dHNsHmasGLjUSFhUgNVhUUX1Qoeb0MJsAm4Cym4+BYNJTC90q7
MydwO43Sn80u80+R3j9oI6biMu+P4QQpMq3lTU9W5s5ukDfy1oE1fNXTXC27nhxgsBT0z2hFL92u
cXf9fph6FMaZcYwyBTWzI8GzaYv8zL69MzLm4A5hi65jF2s/DLZ+Xo53WQ43MBRgN21CSMP6XuPK
MVRMfuLgwbGyMevrlVzkmiu3RTQRwmVBsGVw2k3yKOhL7vBx3jmx+hoydMeEZllwjGAUYiUPVo0I
XRo2fJT1eCK6PL9wpTW85uA4qbw4U2dZyWiDhRyIAJHBMretlY+jF0wtwA83wL7skZZh/SxLk/Rb
PyQrTtFFnyhuF+DpQwYrRNdS2rAoBrW9rHoMQe48KnYgm0k6lZ1o9p4rnxif3mS2Nu4aY7ohXyNc
iqbYKz0ERZetbc1GSwumSx8+SjyLpotvzgGATcJPy8fXRDsYsota5Ou6Zjrplo2DTxDmujDalywu
P0P+yj7ESVQE5P52Fbc9xE5pZ7dgg7wV3vp3xhzFiqWHBGmVLkPwv+gECHVp+dhGArPVPMFPaFRA
JSIMIt4RdvlcJYdsSHvmu75cxYyu1t44qI0cKDxaU18MEHnXRsaAy5rXhp6PjS5qvKPA+ekYUcz6
N08bp7Xj9yFRyl24SPO1WRD4MooUy95QvIjWvwsSp1+ajjob1XCANo4ogRdTewhtIte4ROCkN2Ex
9gvGo4R3TPYiHZxLDVt2G3pfJUEqWzqsQBad6cPTYWSlXn1ws7Bba4FImMgPL7m/C0dGI1VJ5xcV
HHgeQFDMhi6IQbCflhQEU9Me5Bwr7phRtAGm7a+FgQJLa7qtzfbop+XR5gsQgcI11dJcw6DCoheL
+yNaFPYASkEDrA/kj2U8BripHZtch0YKhGOhpbEGx6szV74j6P37Phd3hLyNRGAABencaSa1Og1A
sWW1vdUVU1SKRaYETIv+P3dnshw3k+33V2HclR1xoYt5WNgRX80sDqJIatxUgGQJQGGeB4cj/Bpe
e+WFd36DfhM/iX8oqbqJolr6pIJvy92LL4IiOwuVyDx58pz/4BtcBHepbn3U08cWykTrUNSwIuF2
E9WfMsEA3aXgUOZlSnHno9s0iSzzEpATIlyQ0dCoW8MHjJabdmnKhjTFMhJr7ASt+F1efIDYc05Y
hPO84fzNA+G2kuqnfr/LHC4rxAyneCFiZet7CKeKfUVbvQ/NPIDL4l0Zgl/P8KXCGbHK8XkSUBFU
vWrS5pIBkUZ5FyOuNBFbHCO5pO7mqN4iJaWY5zu4Ua1yRcUR7VdKRRDmuTcVcQs6SWI3x604lX1z
Ju+SfKqiP/JBgQxqZDjQGe/lDImTZkedOEuyaUqN6LqldqehhjJrctGaUkiKzoUOk5og0uwuqymu
R93SrcWtj5CT4euzAoL8LPaDHkaPwrdpykvRc3A8lqhXyPU7NzZldN3A9JpyttVSxIFr4OIbT/sM
6uONZrSrip+tJIpm/S9oPHczCUPtadEoIWRjHXN5Dqmp6wCh5U8f0GpYZXEHFD1TYMEhyiYGcEgk
JXVmaHu+aaRdBjdBs2hIFMuEBul9q4LmEjsBgCr8DNVgvZYNbK5wcyWTkZmSipNBT5YFJbyScf9d
EGvyiY6wahjv+ebdXevQo2K64KXOlRZWCyfxJZ8M9q+WeXmbFM3aWqTi5JIToQaFgIhdE3tmKFUt
atSpkY4NTTQzO1N8Cy0PedPaW7u5XM6xBkAGs4bVoe96f64AwpcGnnjXH+yIomsSVMxEvjJD88Zq
qRxJ1oWSm+aS3mcvVBJD85dUZV61xgp0EVpH/QGJfgxo3FttF9YXKUbxkoDKI9/XnRnySgvFh8Dc
NLSEOIeDLCZDMGwtAoVQJ32jsVTQEUOFSwZPpMtNszLbZCW6LRoJNYpIPYXPUBaynOQXUo3KdUjt
d9qFAp3BprnShfgyFehZ69S+Eh2Jqq5h5Ip4b6ic9GaI4woO1buJ4yTIGV/yyTfsRUJsgkEXqZX6
GjW6ZR4WM9/LMf+ULdT4aEXShMYHwSi82ywQ76tKeCg3ao20JzIsbRgAS4zQcEcY5ibpFIuAh5a/
kH6GtW3eGolgLtrOQVO/xf+0cgM0sHC2yhRgmRmwrdb1ryz/0pVM95zSP6k4VtSu193gM/LUGpi9
tY35HtGJaCkCePGT+i6nd3Muw/HcOAHVsi567wnVHaZqiruU+l0auFAUq3apb3SB91k8Skjypka4
pjD+MTVN0JRQGEJFvt55IM9yU+AA11Fa8DFCdaxOutQNCoTshslOpvSib+JkaYA2AlEUqc5brY7i
WQ1HjJZ/5cwBplNy9IDrcVSqG+hqIoewDGqNqw/qZwC7/YaKIjp02MsXsBxqzOngY6pTX2/9C1MN
S/I27Vx0HEwBYNoi3w0QSMWSRgWYEUcx3swb00bKPZlKkhhdWBIqV/AR1UWCnxA0RceFQ0zXwQlr
faV3SD4ZWTuj3+/OOyLrbZpot3kSlBchxPGZXpkisraac6XU1D/EwHwjXBfAnJJU8y9UaFNVHSPj
rtVvXNjqDhLbFw0SpkIVAnhQuhb8o/IokihSlPhg6gIcggDNriwhFMW2VKXpOsuj17kYtBfqpr0E
M/IA1Klc7kTrJnPycNU1qW2WOoaYqoaQYNmCKcHjgNofYFRxXkDgW6eesIpCc92FjnOTpqk8Jyt5
Qzf9U+cj5hEneDNtMDjZABVMAukOyc6ZarjaFOwkN69aa9cdKbi5Q4gW+lcDM8uBCw/A01Cf+uti
mcUXqToz26h+oxqhyCWp5EYjbYSVKLVXQlIA+1WUJ5Qdg2tdIgfayDdS0WGOEHjGDEm/YubVwDld
WfoYssyhxMTi3Kx6zzoTQ0fJIgqXfNlgBW/KuHR68xgHFfwW2Rn+//7CDFI41LV/k8XiKrbAGbsx
vvAbqQEaEnRvM5aRU4k6F18RNW5aDJsI70LEYhBYJaGjxWXNO2MqW0a1rpwaJkiartJg8ynTMnme
0yjBKPyhpXgLohiUeh2hKALwf+YrMhlBwDjgeBGMsCiI1sqSsq+L19tcy+mil9Husws829xdQBu/
rAw0foLGLCZFhUgDjfv5Todp7zpc6zwjnblwoOiP1jQZtHDdfkBNzZ00HpKAgdG8L8V6bXRv5ICw
B1FTbCy0JLgjcm+egT4wEBWnJpeH8WvaHOH5RikuECDjKZh1mPYQNmSI2GGEnKDbGu9iVrJXQy+v
OGcQEq6BB2msC7nbfIQkl14WpU7BgEBRphkMSLRypSJ5rcCSPEc4F2a0fmuK7nvML7hEqaDms9Kc
xU2xFpGjVrhMBsALkVoWIE7u1rpZI1gnmI+NgJEFYtodpDpWQhI8CQ4QJFMDt1tkxXmbsdAzRGZM
BAk5ud86BhlCxYlaZWCTmxyH5rpGZ9dnchLTU6dmoaVAXA18TGPCZIokE+aQ/mOeubtFvDtvta0k
oJUpF68j1GnRxKEU0iw1DUy5IqBiSwbUcNztLpAgex2nGna7nvghw8k487Caklyw7FapfxYAAOA3
19vJ6O4HHBJxm8VuTdeadR04N23EKS3qV3pkubMybaZqJaF3n8wsBIBhFlDaTaWLAAD3hRUbn/zw
Nre2kT5xM3jgOjiRmdg3/xJUn+dR3D3tkJM9D8zezjhDELZUIcKlZXVeim+tSnnKTeUz4Oil3MHY
zET/s+q3AHrgcgoulpc5qRHRoIGxVV+aCWy6uqILgq+hiKjDptWtaV1Y90x3N9HR3YVnleazygiu
VBkgeLxBMNFpUH2Rut1r0wBvnTi3dbPcWVpxJafqOqqEp1aVPiqCeV9qXQvBXOLiT71nkrebdeY5
iyQsHlsxtC05gSAPFghka2gmnwJNvUEW0lvCY0k1+SZOBKRphIWcZxdtafJAAkrUnvWZm7Q3QXhW
n0YbD0AgDk5qmSASUHxGvcQFmF5VM8GESxXGNEwMPZxuPIqYov5YexGkV/990OsUU1+/NrhmRA51
cyHrc1MOa4UeHgBx1N02WDmFu09pXc7MWL+nOr/hBiqf+wh8kycmi6pGVDXbkS0Jio/aCl5n3XWe
8F19ndOgLIPXLg4lgUcI9vScTFhwg5Vcu5e+it0jLdpN5L21TBCghoffnRIG7yrXcudNXT1RRgdz
rW5K8qBPSq7UkN577WyQ6K2jLbK8BIUkiTTUhcu01PGPbRYxJUd+K72thPRTppo3ThFdWcIuAVUD
21cuDBp1sJvziE0TgPFY+PiURGYC4a28VEWdph8t6TYiJjhWb5g2gZYHrFB+CtrkHvNHf+G78VzH
vPGyRWixi3MKLYgv6IQETFvoALnw+oBZdess4FYErRskmYoDY29GgKTH1EHZCGB9MJVRcOjM9L4L
Qji/PsIyYRLcBLrxiWN3G2RNL3oERLLWnNcAQroJyGRjqgPgn2iAu0Lof2gX4D45TQXhkrRLnHno
BZWOEiyMKj/H5A4g0FTQN7DcwZuVKopSQtnZNKcmVagAuYq1JdIm8GMNaxlrlbwOrGqNCFCy9jUB
zTYHxz8tLdZFDcwg6kJcW4pPrpq1MOox64kQioYZ5nMFljcPnbu5KVtA1El5l4UQO5RGDaknwL8r
/EBf+Z6igBInU9pINZqhBswevFMwOfnccPx7YbA2fO/WzUtz2ajqBOEPYaXCqsG4FhqO7xGBqh6N
Ima3abO52UjlBiY4ZadUiz8rnNZLBH4CuVtT9osLBXlUTEd8Cea1nMbWpUOYigSLPkh1aQX4PdPy
RfnfIOYa0lKP7ndp0dFe5/4cRZj2XtCb9ZE22NRTeq0f4J1lk7oJoIZnEXpndf25EIxPXaTfuiLy
AHJ5F1FvnVHXkbzuPZ6SEz8BZ6am4UI08LKIC/PWQqtFBX9609eGJlmjaDPZbJYSSmJXSNj1Mmi5
MRMqdeqimUu+jPBiy3ZLNMS4GyzLZlGTzgl0iH9YAuztwLkPBFiBlOAdFBTFO9c0qVqSoW9M9AA2
EK65bGYa7S1ZWhUoI3n1e1dJZnGRYK3l6tX0I7f+GDE45Cj7dSXlfjor/ByEmgLrFBL+1GjdaynQ
d5dRiuFHtKs5Xcp4GisozMRmfFFabvPa8blsq/CoJrWLdgDCmzF0Qoi6oKxgYyAXOg0MAT8kGUZZ
ISK9XPUFQvzu51nd+xH4vT5/Ms+TTbBIRG2zwAOzmMSGN0WQ4LZL3HvJ8i7ktIio0QjYDCLTCjDF
m8GwhNpc5QTOmnvmLluir0mq4yTvzE36GLr6+6432mrBzeYud/QWLCSthCsjpXgvewjdOpV6haMD
KM8PlH9oGaS3+KxNpMhAoidNkATN3Y9gsWCGV92thzzOpOyTHRMoTgxBSlEXgAg+YfZLUhBhFknm
MDO6DnotndNp6Cof/PQNN9yrqFP8e0OrKAaT7tSVwnEJXryxcAFyIJNKm7s2N5RZIDTepMM/Kt6Y
iywz5knSoLpf9loA4qKz8nUkXTk56PyuCS8dEIMQK0K0zXPtGnejt0khxSuMNj77vVBwSkDTTbRe
RVV43zn5YtOrrHFN9VZh9qG31VLzyE5aBNQqZNFEofqYlhYK2OFu0dQmxzHqHtwOjTW+G9u40CCj
Z9DmceWB1O+9NTAQKvXymms7anuxu6biCehbgxYodJhbdl2+7iT06pGdB5mlubhniFS26zoJpsiz
U7El8lQS8qrkSQnQLlQW8AAQguA2b4LqwqnMWz/GsLMuSVVqdUOsaXg2tRN5ncmd5MhrKXE/wJgC
SoAyhBWvFZyNYgR5otpEa1lBIFMv5lWwe4JRbtyJBuL4ZQQWOaN65DuWPuPdUv7aYe7pFfUDBbQS
4UqDMwMiRHoJZBlIlIBhNV4z/tKojXcepN8ycjj7TEJa1H3aNZlHbal+7aSJPPWl8p0O/YGTtvE4
ONjyiqNnaEtQURKFMkBnkI5AlbxLg6Re1jJ6h7uQ5W3k/q3mO2/zKHtoPosultwQ2Fei9zaxFBBK
RsbakFDva0MzXrQERGlvzmdBogQaBNLeKi6ssnyfFYq3RrOjnMvdbhHqtfC+9ZoLpym0uQpXaBEJ
8D6wj6mveg57rGjVbKPVQIWbDqxmhZShhAPXRHXK5kOo6bS6EBuNhFWtBtsul6mAIVv3utoIsw6N
lTBGojd3w8sEQXGvSlaJiAkqQjbFVXAtcfuc+VicvNmEkBcDZyNcYXrRS95QffM3Jt1iCAUZZaxJ
Qh9tBYD1XVbVi1ZDILDbnLthvPUtpNQTHCsmtbUxZ2EmIWha58q8sCrv3IDfZeDHIiCOv8alkEqP
5yN8hy2JVgbqeR6F3TSyDbFRUb9Hz7y1scKoUaWVHrSdQuiqhJm0g2Wep6h3+qkvTbOsEbmS5Cu9
RjeFGxYk6Eki9T0kqf1M7Qa9Ty1eb7iKI7xHXVgUkZ4zegiFJ5XoXwNXoniS4kdV3AUuZT7ITjOl
demOO9k7Nc4efTxoZlj/KhNtR4EFeSmUu8CbcMdPrpMNMbfR/XeboL1Tqkg712APLvSaGORtEoOu
zZtErV4bSXSfsR0n1ibmihlHyVq5ib3Xqhjh6yzD2/XAZvnBKqsqhGLCTppqicHr4gyOXOT7rGTz
sUIoey5UG0S2qjCda/STUIDiuvXW8iS4zKL65PU7WNkpgIihJFjmrptBlZcI7hDIYHmnO+UedWZ9
Gjbde8VI0mn62VeSW1dDdRaVAkKjBlvFNx7q5GnXF/5QActdz5/hCHdrVDr1/ugaKT9EbS7lOLhN
mnBbwRuIipj+T7n5iFQIqHyD1qcCj1vUawlsYHJfIhc38bqyQLrBvDQLqieWU72DbT9PjehK/8gF
RBZX2cbclhJVBS7KbXRbpdojZm0k6xhEWs25hUGyofurwt00E1jpj0o492BdTbDEhgE4ydXQ9kr1
A0u6bWMmNqO8pF0XolTOPWT6NqZVzLLYvJYwAbMEFJIyHDq7BwlPX9CQ13EkQVEJ689BB5gGelvT
RTeAeAmoFuFXifxzTPmk69rgutyj4PzKXeDP6a18LRNuNv2XLEwcdASNowPqBdEo6d4Zm3VTJQ4N
5AqKYEXXu4Fys3b84mOVYFq1q3brHpTSUqoEeVHFSzHcndNAPG9RrL9SzfyjaGWYz3DFQI7aWgg6
cKmC3hA3e3RvahchPLWGpBU7+aqyNqTxuUZphFkSqZddZL2xX45ePyV/AL6CkuhrpQLwaOS5xNXF
yNf4TIAD1VR0cdJUoPp15zqxDTCvW6RKijcc3qu984HWivlCVT2un5Tl0NTz86UI5O2cRtAFgKEr
0lUsD3eghLu5hYcP7gEiCqOAI7O2ed0GyhtVJDfGsbg8T63yptarj+ghuIW+m+DpoVPmaciAEP5b
5CiQdLRUwL5zpYq9aVwjzBCbaAPKWk2j3rlWm27exkI3dxWJTp+mVAtIEmRvwN0j0IQId4HjchwD
vKYANdvMybaoH6ySWNSnECtZ3vptjGQFQLpCmjsOTW9rV6x3SvFWdDdrkilxAX3bn+ZIc2F+A4mo
MgRgDAGaJw0C+1VbXgB8aAlG7KeWo+GCZDDGMiCSZ4EIWKtmhSPTjTONuzEmxk5+WzYxnQMfTcJN
7cxgRBBTmmbmmbJ/6cgV/QVEnwKRpmtaQ/mIzZ5VDC+BS6NI/xreEABj59oqifqNLCxiM7zzxCCb
ZDp3fKQ1nLmkmxuk/MWHRotihAPokdK2N1YsihUuWxx5wuYKs1VnLRBIyLJXagvQvwcXGNAw5lKM
fk5epu+C1kDouLjvBKOcAfR68N6nYUGXVTErirWIATkid+7Af1BlmkNG4mGq4sofcXY4x7RovhEB
YcjTPFkDi9Cf8MvxYxFVJeTL2eRPsma9p1+ALavQfSpz05kbio64eLJ0S6TrNy6+dFKMWkSlvVGb
YqmUaDfJSCawGhoUqGB86zvSwRJjWNqZ9VMbfo5Tf6sHzVuJQ71TK39S4NRLftHhFDrTU50Lbrlb
kG5my6DKb8UNE51Lu905PaB32K/aWheGayUPt7perWOUAEDmYeUKx63j+/BtAM2+3cgV5esdVVgv
fU9Zhluu4rzLxOidrxn3gm8QQnwUbzdNc25kiksOCdF4R+VpAlTFORd3Agd6Zs6KwAlfR3LBO+P4
2kjKQ2kaa9/Xtwj1YEVW4ATo5uYK+gOln5wKowrVrC/3t8xb1ARzUUvQw284J3wNjn+jiqtOE2m2
dv5iFwtcLSl2FiailGklswQ7/V5DDQKmpoEqAyYHeNl6K0pQcxWE6pWYovAcCTmXtt0yxlMQXRJj
okZowolp4VO12pyTNpsrJv1TpbBFhR3aNPiGcWenCV/nIMRDsAqK/FTT0l/vQgxqm/azYKUPMRXb
SVaS+VaOKF3VtYbhTrkNY/lTuiG3jPqaq4V8VkRlTNmhEmdiRRFt3lAouhI2frhsk5xaHY3/ZENR
TS7LCU52OynwVobo0KCzNguHSxKOcfzxRscZIUyaWWh4j2hPi/RhIySgkCN3xSi43P+HvCu4RD0S
20uoJZSSgFEaZZZf7Ap3K7v0b7oMLWFtgzVE4ZWfZM05l+SdculZ8kz2pK0lSygKbyJtopX8oVrR
8hNwg7j0keZhx1JHp09WzBFeALzoy+ebTx7J8iWEWlrmG5tsBmFYyCpOrNliqUyMFHnxGBGNKANF
6zrXCajOK6+Z1b0cCLKrl0lbfkx1Y9FV1Jeq9l1phCVY8RrvTTQFcl44t5+bAvG+2zpBkT30ooUa
4OAcKOatWsWcOXIq93oruG4acMF0Dcc2/D+pv6YudnG1P4NWUs2akiZmGRnXWoVxIfxMwJqUAGJf
925kh+p0pXnAsdS4m3smkIcsRdVa8N+DKtqtG1if80SHr0sTjb50B00BdVrqRJnVzVBG9mbcu1eV
FrwpOpSdfF15qkudiimKoYui3i3oUVNgb67iFtXjtiHQAfrNPKMiyDNrVcl1SG/fSxxFk03nOyuw
kbKnNAvkUAjKlvbeNzA3yFXxLlBEOvDkWOdpTuEDlSOM1NGyo580DWUdYSspkymfOCvQk7sd8Pv3
QvMmpl5cbcRs5obt00akjhSg8hZL5C5lGj7uWuEahUNcht0S7TaECmnM3FSRhxidgcFUR8+1bCnv
SCWK4NiFs8mDT5mvILgebxZJIL6BP4rUuIKOSSZU5wA7lSlrlB0t1upqUzr2zsvQC5Zv01DRJxqU
DgrT6Lx0ibqZYsiw0sW0eq/1rXzfSOj6OSDjYStcwKKZOy26hI2IPLnrLS1PRdoocClRhVgzx537
3swLeVFH3UXYlEg87jbFXAasZeyWRURM4/29q9JWnJWA7KD0NA+4HYKwMoJPYOCU3j/1bdFchxL8
a8TxvGWpiiJZUGSXRStysWztzsSldbdpFZjG6Mdh+ZbiqenJuCc3OQXjqdBf67FMWxlVDcg9Rlin
wP87srormTNVxHRsgpKUhoAu+mqbIlztElVeeIX4rmzNLbJ96lpSLHleI7Fs8d0EMFkhQPMptPVz
FP3cqzzuPqphr5eyMep1VQvJKo5wq62qe7WvIHvRJda/oCywV1s2BRHE77W4+HQnjwl0Gd2yDWUG
g/p0YF3Ekut94pJGgVf7tHM8VLF7ibFeLgQeOJ7Du9e5xd2zqLTPGoJBQlCAMsqCS9zSuKNp6It7
1+ouQMSIotDMgsaTSsWb3Kp4v0G7wlQG7FbfRv9XFE7TrrBoL8GfcqeCaj1FNDuVsr6jvQvOSX/v
+uYyiNFc53uhEykuUgNBBCu67ByEXsSKxd70DVQ/+ygg7jn5V5RLu12nUw9ydFAcDQJaFfdZlrk3
LUn/djW1dEF0PuI2OdNqmkq64D2gvnsXmsGNbKI7YZm8S8UL10aAhhyGdNOSrvpkh5gAhzbMR7l5
I4tBsfajj6LfBNOfxxP/zkjhZ6Di+TGOGMwxiOevQGKueVFxj7HGEdj4T/3R9wf6c9hjCw7KAHq8
f6I97Pl7AwQ2D1w+gWpWrFcqCa4CWNigxQXS71/Ogjhyvv5all9ppiwbeyixDN+ZD3s2O3/v+3//
q70EZL8c53tPv/0r9BpZkRO/vya/AlorwuYxQDqLpgYB4Nn3117pEjw+JMhVIDFs9t9uCiwoVSet
AE16JVroA4uGBZIdJgtL6tkMAFCHASFzjUGWQgOJ/tvNAHCnE6dAtV4Zhm7KqqVJkiGBEx1Mgc4E
yYpF5QnmpiXJEoIMv9k+OHURqAb73BCN/raPy7xp8RWfLwL1Vf/dTbq/TACiPr/fDIinRkKYE/1O
l3t0omqqQOCGU6C/UuEyMgGSKUvsht9vCnq+8WmhQH9lamR4VN5RDjJknej6bBXI6itLNkQJJpTE
Kui5Jb/bPpBOXgXKK4gzGkbLHHrf2AjyK0SgxJ79Z5gyHoG/2wx8faKjFOVnEgLtlaj1kY6oz2l4
vA0U5ZUscwpQ/7QsnYPjy4T/RjmBLH/Zmb8+Bbr8ai+/pOtI/piGJA5zAkl/hboWk2PqEgTn3/FE
NE49EXX1lUwwZJtLOlzX/Wt+Fgkk9ZUoKuwSXTdVYF3K7xcMv8bnX18FZIYI2ZiKBlOImKcZR3mR
9QoZIIuEwFDAbmq/4RT0wlAnnQeq+YqcQDUM0D2aybnwYgo4KBGZI2FSga6bv90q4KA+dQr0Vxx2
LHTY3iyF43DIRuB6JIoqv0Z9QRF/u+wY6cVTp4AbgCWS9vZk1K8h/1ksEDgxNaA1/M6QLMiiyu83
By8Yuj97TVbJjJgC6scaNwVFN1hXz+bAfCUjwiEbfHlJtVRJ/f12Qi9mdlIw0JRX/fLXFFVE1pJr
0vBUFKgUgObuhRHwUBYNigb7D/xTmcGf+KO/llR6nfmnfcXF2+bPCN4//INDUeLlAM/I3HRprL8y
pvd/2bO/v4z9pe7Q//yfB2TwfUXk2S/7AtGzHwd/+4XQ/uy3h3LK88/6Oh0vH/SbX+Hwjytvm9nZ
o9vO9/WRr1+qZ9H/p3/5Iyr4VeE92s956JpIgv+3Z3nBcf/bJXfwKH8tAQ3+9dmrODzRz//+2Zsg
5hjin3oVfN2Ib/GD1xA/bu3oB3/zW7yqz9nRazL6vTt8TV+/8rMt/fNvf7/UTxs39wbrieOWoHDK
k85hcSTbwxi9uoIkInt0+IeDEsPPff3rGMD62R/h9nhiZQV052lj/1HmRWYHR/NgiOaJE3EXl99+
ZoVeyItd+3PzwSTbR2+OC39fAybRR+vE5IarkDsOX2T5N/WL/HlkH2zyf5/Q0G+IQYz554jRgcMK
HWwoynp/9yX86b3vxMFg0Bcr89mb/ZODAqnOazsaDNvnA6c+7GSLe+FhmL22CjeOkwctszJ68g4D
9cP2VYtTh5269tNhlH7Ml1Hq5+f1dpuUD4H3eBZ/PgOccDalExMPPuR72/JPvrz9oGf/YXY7/Y+D
oUdYbFOSjSweyuOoI6yLaRzG0OSfP65GsfPkV8gABO+zP/ZHbnR2mP7DyP1r7fsdJ3+OnWzP3m2z
p8HJ1ss/njrybOc9cFIMFrf+Ilso/xa6/+QaAViQFIfH66ehl+8/9WExa7CLmBAXnC1LUrZB+NBH
WCao2hXZcFhDGuG5Ub6LsUg5jNTPhzHCRrxnhy/t8GE4svnidP/517e0H4ab0Bzh9S3do4j/Msf5
hSd9sRAQpTxM9CHd+/lhp3/538X27On//Lf/fo7KcjbYd9RzTv+Ai23UDhbEN1Lfn3/sS+/hOAWQ
Xib/vzDuNo8Ld3CSwEY/fRZ43qNZUEc4Wa/sJ9ux80c7Ozxhv+MorBx+/PV1cWW3WHENl4M2wla+
sgO7HkRhpDfGeNzgaNAR9vEVR+nj43Ax9G2jLbeIoj1lbkvirx0Nwxn9gxGGxl6FOJmWwzfXK7Ce
+tTXHln3YZj9OhsjtO9HPZqIvqF86tN+OTcRPchzuzwMt3/ql5fCnw8Tt+T0T4Oohmjv4VN+fWF8
vcu+qGvQZB5h8G20dezgMFA/F9QgDz+e8NBU0zL77HIbR4NFJ0sjhIu7OHxRM+h9hU5dHnflkz28
P41x1t3Hw0sIkpMjPOpf/kd8BgjwL//zjEV3dpP95X9Fj96w9iN/twrxJ1PZ+zLyjqodsjLCqr63
IzyfhnsclNDpM/PWebELe2THqWtjUma+F9lnC6RnDqPtd4s6Qlyiyuwd5bGyNsIkzykzUN0dHILA
Dw7P/+vb+9OLvFvu4SynTvInL3ywH+phxNBHmIgvMfTl/u4BkKc+NJptZ/ekL4Mgqik/HPlbbYp/
nwLgl6LwP2MJ8OE4pPzwLXxBOHy//P8Uc5YdFkq/6UdInPaV72H4k0ZY6JNtgH9x+Pxhe0DPyWs8
zonV+6Nmtc26rRNXBMPDuPs4OEIY5OHtrMwHw45wIsB/c+yj0nDfZT91UmbbKLQz/zBQPwu92dip
w55nTEP0dBhoP+wIC26Oo9/ReUuD8OSnnXbbR3e4jsfI1BdedDwJPSrr1Lld2Fm8PTvP+7EH6+xl
I6v86arfIrOjx8HZ1bt4nfrIS++BIiv958NQ/YKwRnhzS9Tdo3zbDsYdITVdbrPQjobDjjEP2XY7
nN2evXHq7E6zmAxpEMnwoTx93BXyGnY2mIQ9EPLU5z1/fBEcUEE8/XnPCzsYPm2PBT71adfb7GiB
ST2W6ORh7eiMUtR2cFcDXnT6yJd2UR2thjEuD5de4ZbHqcke5nTqVNzBbbP940ceYY4vPeJ6sY3y
YjvsKYJjG2Gey2Yb0nrJnMNYfVTbU1FOnZEr7ESYk8G42ghh7SqO7OOy3whbhNJnMXzYMS5S11v6
n9mLU25P+Dp1gsGD1PYwVoxxNN/QZx9mPcCnD2/x12+qN6BXYAkPLmfgLE8f+JYi1FE+tfddPHV6
+x1NH3+wJvZA3JMH3kfNzIuG9Ysxbh13iT0MEnvY7MkPXNnBg50NMmHQwqe/urt6+zQ8PPash5Of
FxHc7suuOzxjH9X2Bjenjv3Wz5jiQXIpjwGZeItk5Pbp7AJf+ad4eG0co3P2juTqkXWHhtMgYsCX
PUzRr29tIjIH1NbJhgt6jFvN3TY7rseN0Qrn4rHtwSlXwzKzpEnyCIWKL0C9K/tx+3R805MsjDNP
n/ELLKyqwWz3fEb9x53sf1ytaw+q/CcsdX12wBN4OQ3Dw2vtY80Iu+oPQtiD7e2GA4+Q8/2Rhcfn
2gg3+okdOYH9tM3d5/Mwxi3jqrX7+s5g2DEeGOvf4dyO0U5BNSjaes+ftfeIPvXUAZD2ED8Nc5Ex
7kN3mXd2aUf+IMkZ47wBTTssS45xWUENxTm76P9z98ftYVL395Ux2rvnEdF6e9Rik3qS/Klvj5GH
r04ao/m6tpPh8pV6/7xTn/WizRzcG492hqSMkO19ORYv4iNom9RTDk997C99pW+MPULB68LubN99
OSUj7OtLe4gGlcZA9JJ42PGLLdJrHZw6yyR6oLCP1vIY/VEu309etc0Pj7jf1PoIZ10PaEIbbhDf
pDFAoNfb5Ogu27NKT53gGzsjawy+VRjHpXeM8bHROd7bY9Swb2CzeUnCzWjwDqFjnP7Qd9yJ7ISw
cRhqf5nrJWxOne57Fy/do2LHnvB38sCoob2caUQ5Rnhm2wPedBhnPxVjZBj3wCr6tPB4dchjRKS3
3cP2G9PRC96cOtPvvG0R2cML8xih7ryAbpF83YiHx9yHJRzgR3juizKycxfEwpce2OATcM8d4f5w
l2R2EbTfiiWKhBzU4SNPuPd7T0/co+d2XhwG62cIlvl3RydC/JXB+71+/x2azjHB6htTBLsVK0zr
8KknfIX+fLDP8KjxAlDWud//dOs9OYNgAw9OV8YAGt97EECEyy3F/MOz9zNmyJaliGO88y25vF8e
3vm/zRBbb7nmeGdv4A7Zw4oBWhDyGCBRjP+e4rN/A3vjc/vzwsFhaxko+I0By72wSy/zBk1+lKxE
3eiVw06NIje2gMDmI/1zIc/Lw3j77f7lM0aoCt1xQf7GyCPEkks7KdyjbOTLY//wvPnH1YO+RIlT
C0LPn7+PAjDcn//TvMeCH/j1g886/Obwj98LRBPb7Yu+g5c3wmubtph7DdKlMfbJktvK2V2Recng
ecUR7obn4CoGg46B9T3PM3s77Ar1Uh+n7mieNT2Mst/HY6Cv1nH2dDQFY9SLL8ra9gZHqPRj1OKP
8XKXW1B4Q/4UpOvDpPz6mfmaftthlP3UjgEMfWMfIWukXsLz1FVwZ5dP3tkfmX3cROgFbk4eHAPD
wVknj1GA+doI6p/5bB565HBHVyp5hPPuPRnIGRXbwXGKXtzpk/Jxyy3iMEy/OuQxoHjLvid9ttri
KVoMIqYqi2METcD1D4ek6fnDk1+gpDlG+/uPh/LsqswH6+Xr6CNE5v9yO7+b376bz/7rWf9qwZOd
3R2vTnQQLVExdM0AqIQOLP87fNW/Fwu+dZR+54AdCuJO/47AzeHEffn7rztyv2r20hODP/16vH9H
lOb/B1WU8hs6G7261/eD0T/wRey1Rf75XsQUEvCQIzbG0bgEG/kCLzsGyOVq23hHoKde1fT7q+bH
KcIdaW1xdtNzxLZ7UPlVT05EEeww9H4v/lhe6cef9PVYuytenGfqCOfZlInYKyB8QxyHSPK9/cVx
8qeqEVOQ6w8PaC89nxpI3gpywt9rjnwZ/x+4gfff/9QN/Pz5/9/ds7aB1w0KI2PkOtOYmiY1nSPN
sBFW3Tw4u7ODyoaW8nxR9KJ6p27MJRITW8iVg3wBSbeTB6aH+tTrJh1G2ifwY2zwayY4s51y8MSo
SR4+6O/lGD8OHTeE6mFRSbJ+OOzzBTv/WgX490ld/hoT/r/Yc39k5cPwlZ3+wlDp81gI+wNlYmcP
sHkPg+7Pk8MPv74k/oic0guGu2OMhlD/tGzn4e74YRHtx0u4l0ihisQyHgw9xn3x2q5sWPTfKJKP
0Vef2i23/W9djcZo3kyP1t4YWhOzGBOpo2A/RjvlMO635ZXG6FWTPB7npGPcPBcM++gKnChPZHbl
kJo+htzCiuLVAPHE9fL0Lb5msxy9RnSsTx/363Rc2VlPyD6W4hhDjquHw+a96kJxeNr9ITtGdeUG
qlgR98nMoJUjj1HdvStAHxdFvg/b19vKG4aqMZqeX64bl+XjUd1sDEjsPYB678l+2j/+ffxgH4k9
jMFK6pvkX+ZnytqM82/FRfmldmj50wxG3sU7Dw4jlzPgCXsNvS/R4QXAYgyhogl6N17u8pGZ430z
2COpeVjLv35ov7377if8MKX78TE7gRp0pJIlj5GNT8mYwVQdpmCfxIzROb2zh7kXpueHz/j1af6y
yeYUmsD8D/tLeIGMNT6ZEsymYBu2hxH7WdHGoECC9ylA5vMBw0qyIiLNfvi0E+anH7wP/oeh+gdX
JOPHl6B/3J3ii1ruqRcKNtDf7qVD7e9/lJ535vRPNIQKfxc88ierNRNgikcE0jE6dZPM7ob6ImNo
CPWV8EHZYwyoyTQO4mNNxjGAUfNHEslhwWOMSuSXtKwX1DxSZxxDGWZhB36P8/vWeW2MUFRZllAU
BndcoCmH8HJCpAKVROljsDSkMQQSepgpF/RB6JbMEc6Gm21WHr73PukdQ7DzbfZ/VYruWCNq5JAw
4J61KuBoN0rEAS/Pg3kAV8QNXDWA7XhzSisFZN+AfIx/BQ2yalfkxTWwuT8CCqCmJ+ekJhbZAQAA
AP//</cx:binary>
              </cx:geoCache>
            </cx:geography>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'Einschätzung der Gründungschanc'!$A$2:$A$12</cx:f>
        <cx:nf>'Einschätzung der Gründungschanc'!$A$1</cx:nf>
        <cx:lvl ptCount="11" name="Länder">
          <cx:pt idx="0">Spanien</cx:pt>
          <cx:pt idx="1">Schweiz</cx:pt>
          <cx:pt idx="2">Vereinigtes Königreich</cx:pt>
          <cx:pt idx="3">Italien</cx:pt>
          <cx:pt idx="4">Israel</cx:pt>
          <cx:pt idx="5">Deutschland</cx:pt>
          <cx:pt idx="6">Niederlande</cx:pt>
          <cx:pt idx="7">Norwegen</cx:pt>
          <cx:pt idx="8">Schweden</cx:pt>
          <cx:pt idx="9">Österreich </cx:pt>
          <cx:pt idx="10">Polen</cx:pt>
        </cx:lvl>
      </cx:strDim>
      <cx:numDim type="colorVal">
        <cx:f>'Einschätzung der Gründungschanc'!$B$2:$B$12</cx:f>
        <cx:lvl ptCount="11" formatCode="0,0\ %">
          <cx:pt idx="0">0.16500000000000001</cx:pt>
          <cx:pt idx="1">0.26719999999999999</cx:pt>
          <cx:pt idx="2">0.27339999999999998</cx:pt>
          <cx:pt idx="3">0.62209999999999999</cx:pt>
          <cx:pt idx="4">0.25030000000000002</cx:pt>
          <cx:pt idx="5">0.36020000000000002</cx:pt>
          <cx:pt idx="6">0.48759999999999998</cx:pt>
          <cx:pt idx="7">0.56969999999999998</cx:pt>
          <cx:pt idx="8">0.62490000000000001</cx:pt>
          <cx:pt idx="9">0.3221</cx:pt>
          <cx:pt idx="10">0.51619999999999999</cx:pt>
        </cx:lvl>
      </cx:numDim>
    </cx:data>
  </cx:chartData>
  <cx:chart>
    <cx:plotArea>
      <cx:plotAreaRegion>
        <cx:series layoutId="regionMap" uniqueId="{68F6F65A-81E8-4718-8F89-13250C2A5020}">
          <cx:tx>
            <cx:txData>
              <cx:f>'Einschätzung der Gründungschanc'!$B$1</cx:f>
              <cx:v>Einschätzung der Gründungschancen ¹⁾</cx:v>
            </cx:txData>
          </cx:tx>
          <cx:dataLabels/>
          <cx:dataId val="0"/>
          <cx:layoutPr>
            <cx:geography viewedRegionType="dataOnly" cultureLanguage="de-DE" cultureRegion="DE" attribution="Unterstützt von Bing">
              <cx:geoCache provider="{E9337A44-BEBE-4D9F-B70C-5C5E7DAFC167}">
                <cx:binary>5HrpkqU40uWrlNXvIQokgaS27s9sgLtvsWZk5h8sMhYQiwSSWMSDzKPMC3wvNn4jKnMqo7Ory6bL
rNts4gcBEuIKd/nx40f89XH6y2P9/KB/mppamr88Tn/7ubC2/csvv5jH4rl5MBeNeNTKqBd78aia
X9TLi3h8/uVJP4xC5r8gPyC/PBYP2j5PP//XX+Fp+bPaq8cHK5S86p+1u342fW3N7/T9sOunR9VL
ex6ew5P+9vPGPtTiWf7807O0wrpb1z7/7efv7vn5p1/eP+nvfvWnGiZm+ycYS/BFiMKQUB/RkFHG
g59/qpXMf+0O0EUQ+X7gY0wZ4iH/+svHhwZG/4HpvE7m4elJPxvz06//fzPwu7n/pl0Ylby9eqLO
89zcvr7YL9+b9r/++q4BXvVdy2+s/94u/6zrvfFv2gf55xrfv8DcD1BAQs4jn2P2nfE98E1IMIc+
GnAc+Tj83vx/YEI/Nv+3ge/M/639vfkXN/9+86fPvYVorB/k01cz/OvrPwwuwO6I+ZQjhCM4+84F
AXiI+YgjxhEJIz9854E/OKcfe+G7we888V3fe2+ki3+/NzZGPzzXf54jsH9BEbjC9zknjGIfLP0b
IMLkgrEQ/lBEMcacka8//SsS/dPp/NgHX1/jnfm/Nr+3/Gb/77f8zWMxPov56/v/6zFAogsGKBT6
JKQ0whFF35meXSAcQHoA/AkIJwGBFPGWft5M/wfm82Pbfxv4zvjf2t9bP1n/h1j/6c9MwRG6YJiR
KIoIQYwGPiTZ36z8ILqgBPssZFGA/L+HoFdr/ZMJ/Y79X0f+yAGvHe89cPMfgDwfnvWzkCK3z+an
3X//bziD68fi66L81+MhxBcc0zDExA9pFEDu/c4hHroIA+4jIEUEEZ8iRL/+9ltA/D9M8McO+ocP
euevf3jfe/et4n9/AB3F89OzPmfx569m+xNchi5QxP3ozJSic7B877LwIgoC4iPwGA15iAJILr+F
sD84px976bvB7zzzXd97bxz/A5LJUenxOf9T4YxcQFSggAdBBDHyntQG5MIHIktoFDHIN5BT3rni
D0zoH/jh28j3TvjW8XceOP374+G//5exz/oVwn76aop/PSAIvYByzqc+iUL/B3UduYB44IxhwjmU
H+E7L/xmUr83px874rvB73zxXd97d/zP/4Ai71LVf2Y0hFBAI8JwyCPgWDSk7+oLDhUg58B5KZAr
Er6Phn86mx974Ndh72z/a+t7q1/+B8DQd8viT9M2/v+NgX8sgnwTg9IH+7B4VZF+o4P8fu/rYgNl
693Q3xOj3ny5efrbzygAmvRNmzo/4rsU/E16eDfi+cFYkKkuMAoY4QwhzhmAGuT38fnc4wXsIqAA
ZVC9AJiBmAJQJpW2xau4RSk9kzhy/uefg8+o/tyF6EXkEz9iNIyAyIVB9E23gzBxuZLfTPHr9U+y
by6VkNbA6BDepX277/xuFBLdWR4LMCJAQBCmEfQ/PlyDOAi3B/+jIURQFrg8HnVj4yaQclEOaH4I
689uzPLPUvrzsinre6fbbp8NOVlSZLO4hOt13xcqMbJ3Jx93PBZB2T10ciWb4ICZ0Z/CoirSuibe
3ivaj20hy9g1wl2+Hhi39ZYU89bM2cegUeWX84lv2qWxUf7xfDF/bZ08uEtE96PU1WIo2jpuCO6S
vsPFjRCjiiPi3Q75pI56cE0SznO7iByjyznPV5o4luCmk5eyxmhXVOioi7LfQNm+UOrBNZOLqzzX
hzziMTgrvLGD+NhPYXWYxvZx7GR/oti7rris9nLKPg6zDdO6qfWBCK9f1XZo4yqUJq5tHd6Ihqud
qfATRnOO40iExYoKGySlWqu6IvddhrO4iUo/0VpXyyjrw7uhIMvSlFU8KDGsUXTvV/OTlkRftdi2
mzmTOB6FNgma/GI74AQWXfuJt4nDqrgZLCYrdG4hzqJ1PQXthojy7aYwsnSb9wFaF6W8tE6lgvjF
jcsISrIaB+tgKo/dNGbPk23WpnZZrPVUx2HrzA6fD3nTmt3Yx+HoVzsCeus6aqM6i1Gm6KqRkbsT
UZNm5bDE5eiJONfVeD0GU3gzT+GJT/iYiUoeBp1nB0vLKinrHsVvz6gmevKbUn/wyvuWDvg+y/tD
Xkze0glwosKm+MJi0XKzKDvXrS3L5Uk3/S0aInTXFAXdqJ6tWzKKlGM5XLYqcisHi27bRlG/QWRM
hpJBhPhzvZJ9kSeeprdSOXWFcW2Xqgv6daPQTeOUdxVaGruxs4cSizZWsuJbD6SfNJqwPSrqZDzP
vV3UApM0dNyu86GuU6t7upRGqG2AiiBREc0T4fE+9kLPP7Sy8z/M5Diuw4HWj5Hsq2TmU/sp8x97
O5VxN1V23XTzGuHQHbLZZcd8RFVCwhyvpCHzlvhePOeDerSeorHQ7gPpLDuamfVrNKiVzF0f847j
+7oT5aIz3bRW0c7B38kG071zmd7m3dTFePDKzZBxfdVh/SIRmMOT5MbLMYmZVEvT6y/5XB6ZKeze
hL5dVUNFl1mfj2sTlnY9OP8lLDqzyaNqOoyCrXwb1NeY58WicvRaEzqmuV/IyzJs3NYOBFYEYT4A
AxsPMvOv81LwBNvGH2IU1knvRepWZX3SV2O9yEc+fzCjiY2e1yYIKCCTjbN6snksZXPjD8Re/Qav
fwCCIFbg71AwBGmO4IASwEAoikE3Pff/BgVb5xtR1cOL6OSwBB9mKzGGOhn82l5L/tCP+XgjwqWz
Ut4hl7wGphGAAgoLu2i9aT5WIZmDdBbNo4kyt3V9Izd9GExJ4Qp1LHz/VEpSLnk/4mVBbjAL8Lbz
D0PUi7gH0SDu9UQP4SC6uyCQSVh7+L73AhRTPFVpFU0srUTtP6AqAtuM8lM9eN7SqCzObYcXGnD+
jgRhuxjKsFoNmnWHoI+meOhoHecTqW6dR4LFTB4n3bnLzITBKVfHvvGmy8E2HyrGzNbOMz91uZ+l
Y92OKSqR2NadvNbYr/auzqp90+pqz/wtUzZfmJFWl7NmeAFh3aQToU0W95nFW9t/ollYXQ0Vng/Z
FGZ6ofLsaTg/PwoUPxVifPR7Om6M4VMsxWB3TTeKtU+afmE5LTeSjjYdjN+mngoGAK+hXJHQx8nr
eFirT1nR9pvXKbdltTOFntaeZWzt46bd9K2tjn6F1CL3xKmdPXcsyhytucuyWLieb3IxqWpZtqSP
NaXetuHO276etefLCZFMxthAspOalenseSjujOcvWibdMWqdO1rM3NG3Ubib8iYhxkN90vWXlY2W
ohfu4ziLelU2M171o/SvSX54W/f+7PBlnvHwxoneJlPf2XWI++Km8cbp0IT8si5tsDJ9C2uKBLle
ezPJdq8HW8owBfTe1uOVL2cRhwKSCitHu1LGeQvEbkuvifaIIbISbfhxFJ9IliKnm0fAAha/TRPz
ft8xIhPPj9TeJ44vi0qLRZjxIpG8i1YuKM0VElGWhALxRd5UaBF5giWvXsRcstPb2zDeFJs6MJBd
NJ0WUTebJDLC72OaZWve9d66yuZs93poyzBYvk2BzLVKu9Ij23Jyeeq6ob8eyUZGaunluchj4bVL
Sbzgy4SqjQpzeyomcqhK4m0zEvnrKgyKOEejOYnzgRIeo76GNchIFySTKN0WllOZAgPKAMzH4DLs
DrUryJM2dIjttMvGrryLurFYNcbgdBzquCjn5pHIVasaEvuaFru5kvKS00Cmb2gWElQsWGHgBYOn
0O/EPsd9k2gT9ds3i3iyX7yC7Kw6utRRAcQHV5/GsGYfvCHPYm9gj7Jp2fHtipTBmo1zlniB8lKS
RflBqp4mVAR3VailjosuCHfG8XmRD6VdUKRF6oezfzOOI00Ifbvg5+bBD0TqNX2wFyZmHQ9uAxXe
9kHlYoVMcflKHVgffZ6sVFdM1C9sGsp4OF+FFasWXlmN67dXZXX+wUy9Ob0eeEsvqXY3Aab+VpYy
usrq/omXHk2alsg1F1Rf1a3t4jn1Kg+vX1mXMiVZzEPVpJ7m5Wqa1ZC83ul5WZiKPHcpqjp1HLJo
EdUkcZTaZyZfijw0eVyR4lh0wwh0dC4TEwUZkFeI26ie8H4M2ntwUb3iWZ+lftSqLwAtoRy+1IUK
U9pJnaqIzzHSEt95lj4VJeoWonUqCc4Eoq+zp6gJbNoSN11S0u2QR/hRdIHaudoPFw0Px/vejsds
LC4jEajDdCY2VT6+uDIX8YiGYQe0ji+GYKankHG2yHuR9ihvF5MspoPfjkH8Zk07cLE3kB8SOuli
M+oofs2UdNRHsNq8A6AEIpSXkI+jjaemYKuNr9KsngsMKBTdqKz+OFVVtdCF8w5OMu8Q9UU2x37L
mjQPo3XJdQyZpk+GenQf+9m6WIiSr8MCmdPczm43S3/X2lxv68q++Ocg1yEDvHtF7xEKgzWZ3JqM
TXPZd4W8FWUexro6NQ6JleudWELR0N7zQXVJgH2zRiFJg47p/esBRRlbcf9e+mlPoqMz+VgkOMzK
rRrwCgBkQ+rWnEo+m5OeAFOpCvWyj/rpULWZiLsqBBp85vJjL/t4chlKRpNHN41u78LGDtt2qoOY
Wtclr7PPrV/EnXUkIUUlgrjGY7eh03wlme8nDChkyqQuDpYjoD9EnV4XH5OLWQEkB7n5UvX9fd6h
dku4FybzSPReztpAWBci4SSPee3Zazz6O1ZpDMgI0BhXSjWfy1oeIqLIS291yqPHhnpDMiHB0tZQ
t2x1UMMKpnaBGVDabmzxXcs0vBDzk74U+tLiAPCVte6jIu42E7OLh7ofD8UopnUVDCrFELyEIro1
nTanEFdu4wX5p6m9Un7QH/HZr9NQe3GYRXolMwoWUNN0VZK6j32q1dGdD+Hs1XuH3crOFn+YCvEQ
tHP30SfDrqW8iLE3lduqpcGumrCO2VSVaT537mYs/GPF3TzEGIq+Jx9t/UL5ywI1aGWqMDw2c7k1
bjFSXNyHTJW7JiumxGMZA5gzw57VbZbSkeO1mqVcZ1HTfZr6Ae3zkT0q0TYP353keT6Bd5Fe8dCT
WexsinQ2LHmhmqQ843xxPgywRPYBypeVcyiNiixalbjo93oqcWonND4U0edeqV0+qugjnzygQsjg
a1TCnaIeyw3WA0klHeoEqvcCCNyEYZnr7lPI4Zc8J2IfZ94GCDW+C2rdxlPkNs7TaIV8Vl6/Hs5N
pWPdxmv1FddyXpI8+sh6BXVIFxdYDLd9Mwy3mkUnzDN+zLIKJbqm7Vb65Y5az96QeranqcFlPAst
trToxsQv2vnSdTOgsrDXSJIHiC0ebfNZmY1CMlgDP+XAeYi/Jr1tFxVQiqXJRpQMTUbSYqT0wMVA
dmPY3uZIFekr3hU6V2lR5atXZA7ORbHdzKY/lEUj7z2/6pPZofmKIydWdgDiXlWbgiN6J6zZES/T
D1kvs2TAPtrP2TzuM2QWU67MGkiTTqcZz5fC9z7PQ9HEg5dFT7obEh+zNsbj1BygTo4OyqI2BnLT
3rOg/DQQCIhwxMFyKl33qZz8nWBtuIuaqk2h9nzuznWh6JtwFYxZsEBRR+4DHHixzMZ6Z85lfKTZ
ws+L4NpjJrhubZmOmFWXWOTDSvSuSCc3AlvugHC8Vr/z2AeHwqs2fdkeaVWGH5giddz1tIyxzux1
JA0UYBWqHjKCN23hr0dDzcM0dUuckwKqEqSXJBriydbB0wDNqh+KqzErZZzNutoO0hVxNTXmSmRd
trL5NCxGtcOC+2UMJ74o3IFkLVvCRfjaOnjb13RCe9QsymmOFk1PSRLIEmrqVof7jrJxDwu/AIQ3
czw1cjhMRqttpQxeTQpM2LHpU02Dc0aIKrGVudq/pgpviKJ9g3S0ypAHzKm3wwnSQpeaAck0Kju0
qTkfklm2bt0QPq8k59PlxDu68IBgHonryZFGxRgPYyjjqgnCteOsP9hwhJc3c3lFISOk9dSru95C
yuhy3e9s4aPEgpK/LeZo+0qaXw/OVjSmTtvlFA6L2s4q7seQQDLg/jK0khx5iNulDRgAj8ptu8xH
s58hGzydT6a+NB+j0LvRBH/IijLakKw2J1yWKhHaNymtpQXSUVZ7C4VWFdjyaTb2pSpaextBbotJ
YVxcNlN0YKhtVvW3s7Njx5kVu9f2/3tHMO2IZmyjcdBfF2QqgFFO7RFIX5uOvlooAMs89l2zqIJi
TjD2+/VrfkJokDEvwWhU4iJVbdFCleRaBZRhyNNg7JLcCLMPC/VrudwNufoMPCOuvM49Gl7+Wi6H
Mw/TstR3XjlA1j7LQ+UkX4KZNUVaYGAK1PBlV87DLdQywy3y3cqPanRJSpLYCIEOd3alZCVbjJJV
CeD+KGyxfz3YARV7fT78ps1G7VpUzceiDXRCYCluR09vaNSpw3yuIwWJ9oMJqn3teJ6EEzg0Qo06
vh5YXhYLH5Sjou6a5DV/vSWxc84STY5Tr4QklgIAJo5M+bYcM3zIjI8P3azI4fWygABbdMrE58+d
VrwlwE8Knt+KjD/KQtBNBL+6FLr4rAKocnVrzySoEqva1809J1Bm513wxWeGxmjMHtqqEKeBM7Mw
RU0XfSaHG1eX8ylEeg00tLciuPVq11w3uVy+EcfzFa3UElQRulKtDZOw7+1lP+Virxu3185E3aJW
aOGKdqProd2Vg0fLZNBrNUzqqsoGsc5YWCQ9wuZYTeHijXmdfSi1fWt6VROaJlMrL6qinc3rIMU9
zq/zvPk8TPYzOG7ce1bomwyD+ARfxNiETL2+mYNI3zDbJ2UvoISphLr2/TaImem85cQrnjAC07C0
htqLBrct7QMoCfy0mYZ+P0QwKJpGs+pqr7kuyiZPHFDQN5mK1pU7dWaOlmOOvVVPvV09yGzpT6L7
1GC8yTwU3Qy8gWQdViq/9FRdL0qa52Xsz4M+gsiY+BaFj1lNIRIqau+klIDt3kvJufs4dPOqRxx0
EVFMG5bJD2r2810f9LCsjS2qmA9tsShEIz8STx2Jj1IJH36mRDqavDJoDIpczNtgXL5y7qKL8jjv
jQ8pYuhWsxf5W4e8Z5fn9coPB7l0gYGiudepo2N5KgfLtnrKmljOyKUGz9MynyaTvAmapuB2241d
vepx1y9tEYsoN1dB5Q0nr2wADKM2bbwqbd21jIaHCJVXYu77pAmAqHKaJX5by4QFN8xTNyYP7nzk
2tgCjY7DF5pPaVnk9wUpb5qyvGvD7EvO0AJHpk7nudt3fK4T0UC5T8x1TuLQgDgIgv6uLFibMr+C
7K2vTVGC2jy6xdAuSq86WjHjmA1+sSD9omi7rbH+yukS5KWRpQLraN3M7HM5zABO7M5X4TXTvgfC
JYqzTN+qQaCdl837jNZdrMfeJbRDsWq5BgHImdTnRkMNXa68YIJcDJbZ8aFa2EFln+oIkoqcX6CS
IKnitkh04L5kTYTSxiASV4LTwzxCNWsxjWHnAyU4H8Sh7h4D0TQHXzNABPeZeiPeR/7sJ2O57wu/
ief2yFHBF5KZtHYhWmXBbOK2Av1ynNAVnuhRwEYHQE7m0rZfygbkKNiRSDw8jSfelibleVSmLBJy
rWx3jMqwiyPGyBp1rl6Lvo3iMguuQVaB1ZFF90VdgMgSGLuhcvRuDKk+i7moQNibP+RMAKrIaplR
L9/2zMvXvky6JvNPPG+D0+D5DyZsxg1vo2VfDfkmcyNkCVX2B5Z7q6rLV5VRxZ5DQtl3ILdNHYj3
IwRgK7VJm8qPCxDHFuSx9hSDPQIBk4VsZ5054ujWaCZ3PUILRX15N0VmMff8ijeGPxl1qmcvpr2L
TrKBIAo1m/ceChOC+tXklWRTSxBSdG6TMuhZUuLpqi5xnpZ2SqFo9WNDUo/N6JoFRRHLQbmkb6cN
CaG6BBLYpJiN24F3cpEpHsZVbapYDOyqFrUCMbmSa9eEy1DM16oCnbLJsjLt9CakhU6RV88gfKN7
3jThbcXmcEl0nccdJyrRRS3jzjX8YOOQixak60ht5xYHCz7VDbxJUKxBuwIaguWV56YXqDFeynIS
i5nrNkGtK0EDGlmcAQYFY7/kXtfuijzfdSWJW5EtcI5BDIdvBkE2b6EScepIZbgd2mBR1hnUtG22
AjosrupqaySXG9/vm9iA9JAUIIHEY4UZFJ0jWel2AIajfHVwwd4fwB9d085bFoBF5j6IM4XqdU3H
tYbv2eOqn0RiuDcmrnQKlHi9gs8gXnAOyqEog3IF39mRBZqKjy2zL+gum9WlFr66Zq5M6rBZlSMr
Y1WB3FGC0Efxh37U+aLVqkoAyrdTqBdRNMuFoSD1wYdFIKKTXT3aHbdeWvudS3AGLB9wAfRkGdxM
wkszLsyNROKzKop6ww2VoDzJ4F7rfM1NtUW5Qod+aE9+7l9Sip78Nlx6XXN0zo4Jrrz6rM1fD0L0
y97r5HbOdZ40nilSEN1AQqYgZeFm2FI6HnNb7yuchRuPsxWO0LiFrYPVXPZAg9jwCCnKxNOITuFk
btgogp0s2wUpqF1L+llYHyrIWQXJtVBu6weF97kZDdi3Aipe6C5Gxge1wkV0O/jjR1Ds67Rm8pPn
027XhnEw8HoJn41WcUc6AqRSVfBw2F1E8MXR/JHX9i6rxMvZBimn1b1D7qXzcbHsClrBvpI95c57
wQ0rDxKPZdyCsHUYcnQVQukBOognlFgEteTHFkB5X1UyBbGz3oAau8Gq0+B7glYzHiGpw17WNbl0
BnYWhGiLVWspi7kLT6waymRUzFuRVhcxC1SbRLMLk2k+MYP4dirMjW7beVnwD0UA+5kz1AkNLZIp
oLdV3zyVA4mxKk0sESwDbQKd1rBrCgErVyAO0JjVsDSpEUAXlZ9EBbovZnevLRMplXyXY9ir1WXz
MveEJVqBKm07DfUgmsdFX/UzaGsDio1jGejQtbdVY7uem6xfVKN7UVG+Az1QLByVlzX2jqXLgtU0
jeWOiYUPxHUrALO8eejSuZvb5dj5bIGy9jPWxECl2lzXpQExN0MMYAWq05GpWKnOfXTNEBcEixjz
WWwmnvdxU+jLpi7dapZkP4zRqfe9fhuEG6Qp5Mk+6IAWaxnbjkyxp6sn0OsN5DxcLVvYQAPci9pL
IYcjcN0vzTwkwNBIbPipOnMp4dVB0pkh3/nhOC3nbGiXeJYppHUVz34NerfmMS4U2TtRnWURmupg
HGLed95poLfj3NYLXKM7eNy9rKXeBEBzoDScgkULn5zB5mYEmj8w5wTZsY5dWPNUUPkFIOUBtjxX
wLpUyhzuEw8AJbFseJ5J9zxSWOyw+5tUtqSwhu0KGaQ+dzPfZ1C0Icqr06nWFaj5Vb2sq26Ivdxe
zTVsNTTawNJnn+FTAxXngjznk4ySQgRN2kbhZc7UlDiBPkWQxEDbMQiGMhl7DbsvFcerrr3rWhV+
8Fv7jEEbW+qsW2Gi+5NqJVmCzZ67GVQcBRv6Y8A3ECR3UdCpbTvDtjSOOtjI1pIlGexvVVGTbTvV
LHHfEoAJ2OgLZVilZDAWdvKrYMntMovmMqZBVaUYhU+sA5Eco+coDB57NIEAAVIO7D6KuyzCW6tn
Fpsq82G3ZvhUqBZYbl41CRr1wUH513XTiTfYLrusdqnrq88ATU+M5kHcR9W1UZNezLH7PyycWVfb
OhSFf5HX8ijLr54yQ4BCoS9atKXyJM/W9OvvTrgvWaVASGL56Jy9v61xqtOex7qczRbkXr3Z14Wv
Oz2SJ9XHGHiEA8WVrEMKKqIuRVY1Xjqsai422tFjROG2Ys+AgrmN9cHhQ+okg3yuq69mzDE50H1F
9FrUs8gsox8S7nw6agh+KMsdmrhR4t5gOetJdbCz4x56bP1yld0OM9qj16rkQGu/pHO17aAq8FT2
K0EPbFSJV8WuYbzsQocsO5hdeVIRdHbMbV9VcB3rZjv2Y9TvK2+Bgdawcql0k8XxlhkShL9CInRa
8+BPE7djNrbuQy1KpsQE76hhhYCnmHru2qWbmH4RNJ6Z9VSTxzXe8hi5Ko3o4pSj1mHZeu4u3IZD
XcUWwwlE79DV6Sr6RwOzKhNyddI1GbYCsAv0oiA53yaIaJiqdGHUOdjtq41nkg/V0Bdyi86VwcZL
pFJZ3Y5nAigF0bgDuVlJmKYvDWG/gwYCZsdX8eTW3bGK5iAdfYP7SMg9WSDLwD0ZLyyCv1OP6sPa
tSsGb1xTHpohjSf+GTcxSokdsECX7iy9IHWjDijLKKqim2MoeKNdj2MTTlDlkw89MPmIq3lO5ilL
UA/hmEU7asV0JJpF6TKIQ+K2ycHc6Ac2XBmwgVK6w2MQ6ekBIbfcAYqBWzsxWbcNJe+bv7RZpmut
x3JsDYVUMM/YUZsuM5GpsgFbB3PoH5+7bbH1kNg6tDwxm7ZMO+uTU1FomYIMWbPMbc7mxMfvRTr1
IwffiIEmjAoixKrM+61XEks1Zo5aR4yJ07WnfDjFiVlT63sD3rqXEVzL3cSTIvEhyo3U5OhTw0OM
mRrEDd3z9ndF7FzCPYBi27Jc1MGDG8LCcnRk0R1IFzdX8xHYuE3bFXcsRkQR8CSlmClT5rjzMfQT
qP2iOfoVuBnqd1UWzU6LF+E2OytaOITk5+wG/7qGZ+0cXmU3CLTqzUNVO/DQoU+Mo4DV4sF+jKaX
hqFVdDt78Obxp4MGKQ1YE+YH4jn/KqN7tAoStZBWVe5Hy1/PTEtRC1Yf3TkskH8zZ/jIEG008086
kPqsfAdIx21jtFGAPRcPveHqxBO+t2E7HAZH/Lz/t27a8NBa+VrLJLgGs1nLiFHMID183/v/DXRH
7hBNFaFhcNw1OtUJ0ZlrvMz4TXyB149+xVaYW/HV6FZtjidtc2fphsv9wbbbhzuEADC4P+4GOmEB
b6H7LEi4HMnUj99fxr621wAW11Crq+2o/5PYuC+gX0DBctmAriuWRUsrknb+AEO9r+E+C8xU6DKP
jGLOFqOETueg4oQN8INuUOJkrYLRWrmUn8TN4ZGjbs+2Z9th9DqMX6Gdz2PUePiSllsT9rkXVUum
1m4EQzMEBbs52vMg2WkcefH9dMkKqqDV9VwYq+XP2KQrb2A4e1UIrgEUT9j2Ik2cwM+oovzicRln
cw1aqWZf4uZAVzfyJAztL1+YOE2SyBTw/6JSs2n8gNztYOgJ1CVYRNHzkH/0qn5uRSJPkyIDpo+o
eYa8+UTmOTjHtmufqV1Rr2IVtpdQNubazdvHqOfoJbHV9OyzrxueAcQKjIEy8xN39qQhXok9nZWx
GqeP2ZhDNMTbjld342ezaO2CZa+Nz69oqovKG2uVGic5kbBO5Yh57f5QbfTEBw7ADhoR9wk/ukG8
ZoNZ37nLxW8VVpnb+eErW7di1JTdGI601n14+JZN++22XS28QPMcX5rbA3Vkd5r4uJ/0GJ9869Yp
bSPwPzdWQ9VsL51tPpubA5bwMOu8qckaVU/5fRXen8LvuFt6EjMQx4J8UAPfcPWozpRETxclcwwn
KopOLpViRjdDVcbQs7DSTybvOCx8Ot0fWm7HMYV61eXLVPkQpiEF5CEk6rMOQETkXtvXqQeUAaoL
DPShbfq9AGHy0K+aPZjJJ5gmR1S+G1tgzAQ+gmx/g9pRJYU8sfZ+d+5iFjx4BPRVrXciMijiVaQx
Siymzpt4TPL7M94fHMie+chmNFqT1zGYhol7ThzRYsk0J23yRvjRJVz9rRyICAo+0i6vqDe/NPVq
s+9nXxNMrtHilUPLvBfOGLQBN7Zhjs5Dg3lL2On+ehOX1cW3utSFncjun7t7+9yXcjOBzapwPA3u
gt78xoVY6I4kdvWxjwGRYNDB1tWxUpl+ehyXhoAA6G/SdIv37Y91UUX72hj1MvXecUzU9MgST6ZN
C3xzNb0GXiVFmwul/iQNXG7jEtytfElOoYYmvNFJHqe5+8M3UJ7RTc/V4iYXT4aUfbTMTxvje7b2
0WXpWJB+v/WuHllWYe4/jS55v98N7RrVxQo3PePJ5p2CNvRQLfGvsdKm3JKNp84SV5c2/HP/K6Da
1IXHh/5GGU036AhDTXse5Pz8XS1X1z0LI1q8WPX/A/e9tBm85uQYi2+2LVoVvs5ou/hwWWYI1d//
anhw3OKuuF+D+3K5X4gBzETmNsR4udtijpsgzPXtbTkSKFOJpDYjfU3L+124RpHFfuyt/uNciX9k
GsMHenuQE5ooQpsVjlnw5ESJ2gvSbie4Y1C3/eAnVeGa6mALL2IJv3w30js4BPV+awQIRr91LujX
qzQMICyBdHV2EHLNez/3Zxo43YtcKMnHZiDgHuJi6Vz4ZyBndvfFATUP7v6xwfiydQt57FYIgSsc
HXxGbl6tLtl746TLvhE7VKr+s4/pgllyRiMFrTc1nWlLoG3DkTrO/lu4RTt6XhU8mm94kvD2+P0N
Ouuv1qnELhJ8ze/EqwmXtEqG8Lpgo4ma5UlKO+4BxSW4N9su44PYziPyTyloG3fvid4vKBZkmsSC
oGvD8h2Bux2kX1cHcI39w3az/+t+S7IlcrJ1XcadE9b0FdjFM/AI8We0Q/Fd5CSb3pUXYgwLXH1Y
7rjh92ayhBM/elOiM4k8HLYaQKc4KUCnMxC1vw17qRa27pXXLqXnesPBHTBhr7LiaLZuyrNJwGhq
YLA5QpDV03CYiLtdHGNQG6fafHNsdxZqlDrM5TzlUoEWIxXMnDtEMMYuy1SL8gw38osH2vn5fctT
3RdV0/xVfDC/XNLDd2MYU77hocTnMrtTTcHN05JBcG0reXZxQZuudX76d3SSVP1fJx5LRJW6Zz/h
wFvwFVdozRsZAb2B8fbK+FxWJBnQrVsNKV1fIuKQsut7egKcmMtQ+q+KxI/33RIYS3n/tVE0eudq
CIPmRrDcd0x1+9ckoMS2jr+mvQZwG+rA/4VoW2FpsPv+0FWATu9eIu43jKdAHVFn2tLOrUI0+Nhd
7g+WG5HLDdsGqaXd0skdd9arvFfti2fejvIPj4ZnrqHE+baHNxZmm7e2pVgT/PFbCbKJcDBzVl7q
LardsXBQ342ZWSCCry0wYHyIv8MFroYLtMrrmuiwzeH8puJqV7cwC2+wsj83VxJx7OPLjKswey+Q
L7/fcsWJ2vub+fyuZV5kDtgs+/S7FHTbut9CWLEhCzJGx+4D6PaTNZv6g7G5DMJNv96pIl2sdDyu
cNH+zDWoAtpCNMIVkeaAUpYc1EIsHGH2z+Pd+hbFDhoV4O2HaAaK3UtMATSRC7ZhWRXgU8Bwrje2
OFmEQcmR5ugFGI715NQ/6kDtVgzOhUePPQzr87b2FvTs/OL4HnA14+LjqiVq7xr21U7ZS4NNqXGq
Ml6D+eh4DUZujZENxR8FOFIAnfhUerflVWugRE2cHDwR0GyrguS4hmrYsRZEzMStU/AgAkUZ0f6x
VY7NBsFsSSfX3S3uAUr78PtOPW+KyTziTqHrAbPVwiJsILQZ9xSg8cscIAfgzNNL2419qeegvIPk
kRo/25oE58CTL35XwyN25fzUmqrLgAPOpXDW92nt1L6Hdg1n6l2oVaO1Wtt9f/uyq9SLgfpyub+G
lpD31pD21FPycTe6Q4+Ol0Aa+OtD/TmEoXl3t14XbcM+704dQY+ey5FiioCOdFWzigH8QGSop3iC
pcrmHF4F/AbuRQ8SqAFgHQrNPPVikBDREP3P0CGQsUDK8veOML8xiQdg0Lb1EAQKdXLWFyqtBEXo
JqWNiML12X4Th9u9E0HvmqeAFmMQdnjgKFGMm6G4twQ17XQZNqrN1qlaAIaMCs7Tw3exrID4qu4H
FAmoaLcudejtAvce9Y0qUZVqlMMD+41X7R3NUsnHO/HYNCEoJzg9uwaK1SVpBEC9kOnCiSv+SIbw
jwfl4yc0k/AwK+pg70+OoLmDQ+27byqkz57dmr+O4K8jI92b6PutjGnXpQicdefAT/Zu04//d0Gh
v85X1/xkqqnfI/hE3o0J9D3fSZXxD7EMbwKYCsu77Y1qkuRxLMZCKc8BTNE93I2/+0N9+xzx9MeZ
1Sz3hu5K1q0+hitDza/Na2WF/XTB3qSb44apAeRQQnzsn8mmfizWHT+8sXtYGjT2VEGN927woN5a
eOZtlNKqrl9CZuFfVivfQYu0p4aSJaNxPF5n9XEfNQA/b9cegdMr5VakFdiUc+tN3lk47h91R+0S
MexWw+kFOFx88Vc/vkwxGkmy+XFmtk0edbx1xaYf+xmzcMBgsKNT1lBdblwkb2S6UO+RxSKLDfvH
eQCqwaH+dWMdiATB03lY4YwAvWGu8NMqrt6W8JYD4ZBQ5mR7Cm52VQyPfpmdDeyl/ILN7rhT/yD5
iFGERW7hTIeAx9014s/ESyDMwtthVF09stkX3ZUR8gNpsC75EDvx49KhtAKiKRUEu0IsA7QMyC9N
PSy7xbRwZWBlqjDCkA23HKhnV+cdmepcseQTiQCd6oSchOjonsASdcZLX0EWWOODSZQPPau99LWb
RkS/o/9wy5YmF6y0YMfjFfElIMIp+DpUQzLswx76S1JduxpRG00BcGFG/Vw5YXkV+jj3aP43DVuy
cxt25prnDki7rGLgiuAc/CbW2UkZx/tmkdBoK/qxoX096Lo9+YFMe/CiKWDZcd8Hsqh4DEVyHXm2
jtuSWgLOA8ZZXrP6ZeqqI7rnRxP7CO7ANrW1hqD3uYg6PAKd3nkdXXbM7QAkQ3lOvVacO7RmgP++
QjZREPKWZFMyymIq8N6+qOdvKfe865qYh1hh9o9CR+5UndQZBysXTpflJfR9fcC1+pgij6WhnJsD
HdVhk5HzPDr8xmf/FFHjnKPR2yf9yh+BPjvNbDN4OoeYbZ9CQ2qXxEPcYFLzYQZtD6mb3so0VJDR
fvFuNpnriyCFXLWH9zLn8wTteqzq0rSud+jiKWtE8GL2KOgy67uFHZxg+TPLhu+buatT1kB/kF77
MCglgMxgAByBbqnALUF7oitATKHUsRMW4Ii6Eqg17muS8Qh3gVF+vkk32oUATCT0mpPc9Ked3Kye
muqmDywZw+pOXWpO8+yFRUNxgZsRsh/qKNRGYM0NPvdUu9tWsGC8Sjt3uDQIQ7i3RWvxEVXTkPnN
dDZV8kL6cMr6zSkwFYFZquyvlQhkxLwt84Ai+Q7ZBWh8dTxdjbuDjmVclo4rjEbegcVM4GI8YOao
9kJMEcTGV4XwQyYW/K2BziCVA1gKdCWX91FiATXt9gvQCssWhBLSZI5y1yH00LPqqBDtmtg+Gms4
aKF4wphehL0PXLDtTVElkKRVV7aqBTVDwL7bOnqrzfhZsxutAJt1XZa/HSdnGBUM5HkLqXqd1LHu
xDVZk0I3/L2F7JYBk/8HIvpp7WEccr7B7HZQC7CxoQtqfk/R9H6yknw0+E5F6yEN4iYp/L42p215
CqNiXYjZj3NfNkG0M5KAImbwjdT2Kq075S5QDM+i3iVTa6FYJibdwuhLoWNCIKZ7juKI71TsT5kS
2881Cl+3ZsJddts2WgHUlpNpD8o06ybMbhvl2RRsEQSmANhzRD5pM+WQd+C2eCr1gmXKKsXJTg6f
ara7toOySyfqpW3bhWlPTYE7oN0zz+S4/qN0cyjBEDFoN+84d7Kw93brPDtHM0Rf1trSH+Aro+jY
aoZHb43BhFEHxQA6ARZ59yOBNliEY/u2YSEVE1jxOOqCHCv6LRxRntpBxPhBF/dDGO8Ajj20azsV
TsR0GVcA6Wc3yu9fAcd+nCY47P6wgJNqQxiYPjT3aNuj1Tj0Zvl0XXh9vWVopgPkWtLBBD/s8oNw
GFj9REso0+uNrB0yY8lBkzAp5y5rfyu+XhgghpNH1kui5udBuv3xae1sfYWN/TJWDD3VVJ3Rzsxp
aNlvd4Ma6SVzZtQsM2ANG1JaECdnGp6DHhM0DYUuFPHfKhPlm9UKHBqFN7BJ7JqPztL+gjWNxS7U
lM+OLhPR/QL4itK5VBPCpdtLbec5bf3kGs7e1zjztkyS+or13RbxOLxXFWg/oFpHGsNW6DHdfSid
ZFMt/mHtmGydoTM2SM9E26Zz23dH3K/XwROktNPj0C2yqDGQpXBFLVym9eSMrY9JBRYUrCz8Z3i2
s2lT7AfkQDfnjDwlgAWMNxnV3CKDh91rYE4Bw+8Db0vkHYOTMyQ9kpXuAAguyhaVxIVofJ1CvHdO
pH8DohkXk8Bt6Te8JJNj875Z46KvThLPs2wAOJ22CGT7rMfayQIfQs7i9+XIXOjVOCQkjxncrfWh
AT2bEoCx6RQwg4doPwpHppgUSdagbqZTNd6G4hXC+9y9gkRo0Arx5w77EvZI1+YDSgTx+2yYFpVN
nnWyGKJ6rAFIJJDrAIFt2WjBoSxOLhIAfDAyn2LefWrpfgZq9nIWnqOJO7kL5PgQJ85xdYshStbC
oS7EVA8mhLMAd62nARk+sdZwkmuQceYDzmDqAQrcLRK7MK3LUU/yNFMFl/TfGsEL1R6s/0ZSkOi0
yphujxgyl6yt7d945O3jMszYSucu9Uw9ndakRoKOPQw+/9FGUwtDnT64/n51o3+LqlRhQlUkgxVg
wfyXRcbnG9C2FxgrmwAcSc/pnI7SjOCMgjyY4XTQAfNO0OospuBGRotWKLxaKftibeC6sqHCelkR
aWCOk6JXDbBMkOz0IT6nYESXMt6g0njXqu1XxHxcBETnQx/q/rAo+SfkTOzCsAiFXwZ+89VSv0aw
Cmg1av9DjI+opzK1OhG5cQDY9nWvsnltDhgDHDRP/pCvz6byfjBX/VwF0oEu7uA8BK+Qrgo/EVrI
Fs2PPljUQcQLwBP/BX6Ply8L+kFwaClRG3CgoUkdI94Rhvsr5mrNYsBhmwNgC3ISkgSYUrKFNWAu
fnbegAn5xnqJAJ6OF9Od2NhxHZEPdWqLtj7AQlfAUMRxBZexbtWSw9XEzYizPJAKtnXu+97nEIm3
uQezbgB5zU2yo5GOD2IDjIxIeOYOlUkBUS+BwWlnQ1Wa6UJ0tMd1BkAysjNYYYse1rvahcLHqmWu
lt7+ZQhpgQB9bUmAIr2chyaSWTAQBc4Oy4RMHiudG9/dvy0MvFnT/uRz+EiZQJjbD/ckiF4dA7kJ
qbhfMhnzxak+PBo9xVXgZGM0Zoi754j7rrhZaol9GC+Dxog9UqfedwkgO8uBbKN9qhr3E4V9hgr0
mgQJwgFaPZMBcyBWjUlJi0CggvWYekIEz7BRWuM8eZrBTmZPcVxUrRSpN62iCLwOjo9+XcjCr5QE
j9uyX3VUvSFWkyHNTjO3puB64PqXhsMNW4a/m39WjWehu+Lb9bSpvJedyULrXBCGo6hIUYmiVJ9c
bs+L75fCdXkxNfoz9geYg5TgtxxgZkP7mJiPLgkfOz9ZQLy7dSaABSLOPv1CtYMr6qjuOLfuLzgX
Wz7MCLnzCWoIstvlUHXF0k+vAkFYGsn13G2oaFB2wxy8IcGnCVGGCvLUyeSs4VH7bvgRuCPdcWvh
X0WA7oDcoyhVazEnC0lrnxTjsFwYBZ9BHPXpi+oESdpL/ZHSGwhaBMizHBBofAy4Y46tkU8KZ83k
4KvRikLeSNmtFInQmYoJLrw7XcfOxx9qvR4ktIR1wW3m6cm/1C1mR+PFbjY44cPYC3We4fhiU7JV
0+Y6Hv46FNe776KlbDlE53YhRyG3pgAhqHNviYcsGIfPMGILPjY4iXwMnhHf/8NYOKduu9p97YQC
0s9hDIHU2ajGNUXcNlVOAG9ODr8Sb9oQUWmjzJ2iHUoWMrchUoahcPbU53NahyNc/hsXbZ2HHiPN
3kygP/2fetRY2kql4ZLUGMkCgxMLar+oawbfNNlXTJ5rO/1kbeMVsYzLjYfoqW8aD5y7a2DoKfQ2
nOngBI9Uj01JpAGEGv/TiZxAD6FaWUXqrEKyK20qr5QWuHPv4hiINhmQQo0atU+elmkE7IjfHJoA
N4hIt063sDRANfk4ObacYHci7R8fQgxsiSbVybk9KPRJKzrVqD3Uf2u7wq709JwvLjkBFwlLkyCJ
D6jRZsBmgAM2akdALmSVYKCKaI7eEq2nmXS+ovJNG5KPIYCPep2wQ3doRLa8gzwHaOiAea1OHVjG
yxb2qbZH5dL5kPgbSiJ2B4GCU/Xqj5c0t6JzbNbeS4WFU45c+5ki5EcwC0gv9lPp6S4PYqdgU8iR
a0z+aZ0USuNOpUZlJAle3cDXuVnrH5EZfrAl3EFi3HcLMpQ9esieH6YtOWkVNYBVrCoduP8BSIha
sUdORKpn/stiYt5GcZkq/EA93IIuE8gl9o6NoM26cYbY4IxHbwgzTZi8mnVEJ6wXgD3YArGed5Cu
unzwKdnPbxtmHNo7LqwhxvKul4BXgSUXPfNQjWA8wvbdCEIi6nezwez3rSFpMLLCvwH0OJVixV97
iT3kiI2umkI7VwczZmo97h7Jis56XWYO7ACLnXjoZ+NPD+NZilA6OW3bkQYDin1D3ufEg/Q4IZoN
SgHuTBqYZCxNgCg8JgdeND0qIa+7gyC8SX26/urX9TUW8U3fU3MpA/nOxvU9rsmaIpZiEfVjcJc+
pU82kGEwzOJsMvAFG+Ojgkukvkdok2UvNwAhYURLFoCl9hcY/vSfj8YhHbpQ4LgQKU5aVGgxx5fq
NpyvCKJPPrdXL9DdWbnO3jebe9oAsX4/jNo/ATgCViF8nLEhPtmCbCemx1NPVJQyBOkLWfV031py
RdbjNw8IzTo+P86qilLhdqSosAO0s97JGbqdR5+T0F4gt1aHaOVt7nUhErrUtJmRwlzQ0xR9Jivs
klK2SW4aNDE4vIKlccXKoRYidSoIjJ2WaD9nihZhAdM1LwvUzuVP0oIVmCDvpYsv9+D2/8hbLz07
4ztLRudUxwOCqgnUpXALMj/qV/g1PJcTNE/4nZm3LBvkKcOK1XfQAC72Iims3ABTaTQsbzWzPEuC
l8aET0vTv8Y4mSUVOCkhbv2otEa/ygbBT7m6Jg8jsWQjxhJvJRvSF9VX0NeigCSmHkArPMGqwtEk
QwKdNA4uMF4MhACLP9FvPxbGi473y2Of6N+t7OIdHRadD5P8A19UU9qX21a7RehF0BC8AYRPLQ4c
iaUUMaPpUNV/PafK16p2d0IMcUH6fYudoRgWcDWB07aXqslrA2nDJN1TLQGAueEE0n3+sawTfUwC
jV0IE00yywLJzmcPBjqgglLA0G3NCo0Q9xkkAUDjq69PEQ472VncFYj91yANaiCPXoh5efzR6hl+
a0c2XKrwK4l1mzKi+WMHihIt3IwQbtt9bb5ddkPT2IOMZEnW8JyM9cs86jqfRu9HtZb9qp4cnO+C
0Bwa1ek5abvXZrmOCFNexw3XFKukcLy+fY8cSEthjO5aIImRmDrrKz4DCuymYmCoLdi6Pbjng05D
o346ZrFlJDpcA8Se4PBYgOp9UNRVxMvKEBwS8rLWF9cRX6Ef5YBSp3SpaARdb361vHNvdym24IZ0
GZrBEt32emALfUckGzsK0NCUsHLz1Hxs3N3aOAuSoDiqhbf9Z2Bx4o5nku0y+sNuAeyT8hgHYTC7
PWFOqSdiwRTgaXoP7R+L+n+2Q4K7qekZp6W84+gLAKjcASWIH7YQQ5Mt3CfrgNSc4t7biMG1ZCay
2RoOh1mwX05gcYO20C57aOfsRareP6oA1neQTZExe11VJCMT6mWyPTPG7G6OcJQSDkSaSuwISCd9
1aSws4cgtoPXhEM9/GILgXtJZO1VpYdiO3RHM5JrPXZvcRBNe5w39KvbKps6AfKeLa+3It44CpY8
uRumB8jzv+tq24OG7/PBwnZlsOKMmJB0Rb0rhrYKgYy0f+3MAYEqJHf9DfcDHNH5GTlQnmGm3Vvd
m1cxaOTvXP2P1I53aWkoS4dRDptmCNHvYITTjUryqLU4LqhNPjW8ObQmUFRd1qadqRH19Wf3sTuy
QcZPUuOIgw4UULNBgdz0lzN6x0phunKdZct5/FHr7c8S/Bpg/cpa5VpA5scmulNj8rEmI8IVr8qj
5qhX5M5F8qixMab1EgJceGs2BXvb22uYbx72r9iaB9sHnx1OMVnt1GULTC4aBDuhkbEbdHLFGV0X
WKEpAfK7JS1GZQt1wAhQiWudzhCEAEP+1v2Lt/jsCvbwJvgC9Rj7IK9rNzrd3GmY2NXj6NMTi8J/
WI/Tj2pY110UYPZqAnuBrTokKq/i6HOO2rdmzmZldRH0QbdXTVd0eDUINWz9flRrDEDIn6GsQjt0
Z8yU+GjfMLx5iFrP6TSBAw4XgHFtiN4F7vJ19ZEV8oPgSPreHjadpCRC3I+OOKhB4oni3bS5P6zu
nlGDJyR1SFUmAXdPsBn/aQCjfgxcYIYF7viotZWFVqcWhxQ46AjTc8/PWwgWWLDbhm7lToLGn9DL
etswQldfwc7x6hhK54zhd+f/R9mZLbetZFn7idCBKROJm74gwZnUPNi6QUi2hXme8fT/B6qi6tj9
16nuiBM6piTLIglk5t5rrW9Lc2Vgs94X1SzWZRQMniucdhdOPB0OtYfW5gyTuvomM8dN45vOM1kA
HxOlF/okrTu+4HPXLmbQG5P03Da4CzXXPZiltLZTWsTbqp4P8dgociwrWk0fTUMVrNCzVrVv7fOq
YG/JHC6K3txWNnG/ull1AtJXI4hCiLRJ93oQT3tHTs0KHWiiXcPbqVXpK5bNHeWLtopifK2223A0
14YCKSn0dJdGoGu1O12jx6hN5X2Uu5c05CzRpc/6xPPu58cq7nf2vNWI0UEWG5/NqUgXZgFRfgA3
Q0hHoZdciZh3CeR0r7j4F+dy9RYhfZD9dOyDkNVjpT3BZvim2f4LaAiSIIJ1sEge06oyWFIDeiYu
YWFSjvAAZrnC7XNv+9p7bmkNRBl1Y1qZga1jTr28Sto1yTbC7JVi36+sXVNG7z2vleY0uKDTuzD3
N0YV3qg2x6Hrz2/OoRzUbZnWA2kpbmZVBDS1pL0brLRZa6aK1/RndxUHqbXT9u9d0M7svQORGqso
1oMVPgfJ9DZgMuYa5TMtpVijqU+4oRm1/Wi539BBv5OSzizO/vks3/AIb5RLC6Jmt93nyY0W8Kpg
zlvpUfVTulBfRFE+EaZ9QQ2idUHLlotyXFPM7PxmsqnbFO9ciV3iGg91aELlsWsfrolRtiGNblg3
hvskdl4aWgW0Af042YeDPBqtA82s9rPjF5JIYw/OijDZMFyjJZkxocBdP9SoES6xtj1bAtX5MMlT
JTrthfb5hVU+vscWR2WAYxwviU5cOMIwvlAWrNAVx4kcgkbV+ChEzHYxJjeWsASbxqBveulbXGj0
T4uB40UQ2smh7Su1Nhe/xvWhjSBEXyTRHoNYrDpTIzLRaNnFKPTx1GR2snWEGbBmcynV+L0PKJLc
erjKM6u034rZ6rzINPoLGnCwi31iebPZPMwta7nMS1pIyjc9QSKczouD39K340Vk2uZ1N92PTfSB
rS666+K2Xrt55pxHX0exV2uNgR9HBdLh9ks6tsv4xucMdYostpV4Hqa3zmxvGivfJo5rPIQ2aZNl
3aquYnUr+BeTMsLLU08kGxf5OYj6F7BM2Lzn8NYKiaks4LUNaxk8mKBaRbnYNvj4qrSf3gq7tD0r
itHhoxjkx5zx0Eo+6e1lT9ezaVE2JhCrUFFKiH6vT3nsyWy2MQTSNpLZD9NHDtADZD43v1SdEofl
ReLqrg9XQFJ4NOIsWU1LvDz3K4/9j7T98ietmM/O2NDszaLvJFaHI5IThuFkvvWVP735GLw8OXwK
mYmzwIV6CLsxO1Rj4Fwcxybp2NCpMis8rbOKWZMKo+kOX9AVzrMg5izEICN0o9tqCWD1MZXtrPnF
w9RzU9QY0d5TnfOgHavpbg6O/aK00ywXfdxdDKWh8i12087gUnZKzK9fP1ujmqSXeI4M863rJ3nn
6r08+iFAwjLnCfw9S81ceJH/4kl+kdSEzbwDaeum4ciFN/kXklpV2DAoLPeX4dqskJM8FqGBbJuL
0xDb8tDP6fcYWFdphtZTjGVnI7BTARcJOJZ8uW6ubqOMLDzRw/EcK+Qzp7HiQ1UV4T13+mqClOIp
/568w7BRMne8qBPZ4T88EeibfzwRqVzTksI1pA4C8w8wppI9m3Mx45WrJECCWt+ZWfUQttqmhNu5
oYVVHRa7vl4ET6rqggUD9jkKjs1TBPSFAyFFJoaHXHA89nsO+RAK2NakeatF2mkMA+0Lev41Oeb/
w7FzGCXx+68sAe5DTdaXQRSAQ/+g2A3EmYOwivKVSBfrrZ3Z2S6psnzXpPTzEyJA3+vWPKhJs0iU
J8Ehn43kUgwNfdK5NMnY0q7ZFbIcsUym/jFw6HfkwnhsnPgIKXT6huUPN6QyT+7ivr5+KMvQk35Q
eZny/SNbX39DaoCuqKFoBTn0BGBL1F40z9JTTvIY6rO5cW2ZkEDAiWLHaC+6C2qotfVzs3y4/km2
1psF5AL2jk3TCXTYhVZ0t27aYtxNPnCrnIPzTH/6DkWVVIRy7F0gZvwLtqO+5R0IQU0LbytHq1+X
NShsyuKxbbSTn0b4NWVMqEhPXToVjX2ThMO4H0fOsmWJHwyPLXei+UJXWzth2Ikfemm2dwXHoMSy
6v9wz7j/455RjrK42GyL/9kwX3+/ZzgxhnS9NJgibPFRUR3acg4ep1bWl6icbglarMxQk9nO1Mpo
bdWUOKWOyHYFyIGJEI+B8uln2w25k7ncDQu1qRU5XiAkwcP1YSdL0oHlAnPQ24eqS5ODFmoEY+iH
PlSRAZTTMdXOVjVbg20Mm55xJ6xExOuqMXyExvgoJye51JHA2TpTvy4WzWwhjVouIl7k5uIsZY54
hznoulxPzth7cjbSkw0CZ4VSGZ2EbQebyXfp+KomO2HK2Cep7rwoyHn7WqVctllPLihMNbq6KQwk
GCd9+PVYVNY5rjoUgQV6Wsuo2s+9eh0z9/7qQ71+wF58D34N147tOxs/46jpT2H3XGh43ZlVND63
tXHnVxZl+5jh2rBNejKTnxCQzhE7EtIU5yCehRfmonxDzfHK3BU/1OLS6zsYZLInhtZLjS2BZDqh
idS9zFH+wZE62f/jc0UgL3+/IMn/sSC5Cw5YwD7nKC3gVvx+lWihpCAygNSQTXW3DR5riIyy2WqC
Lm9vh/q+nTHtBI5Om2Fo3ItrJd2jNbEYTVxh1gqLG4jGviR9qzD8OZHhGZr13HdRe99pU3g7i28O
0ciHKqYpF/gRp6+asic27vWmzQDnaOlnOaSfbjlfcGZqJ9FRyo41ikg5D9qhjK1mU4Z4rK8wlrnB
yTkY1i6O+nQzBOl0q4gSRbUqHq8fiq4DGYL76cksObNM46hwkepibYEu27TLWjBaNb6pOc4OgzB+
RWnUfNeKEId20b4GAP5gMGSCBqKevoCFnNaQPO3d37/wNlNkfl9WXZZ/VxcAz9nSeO1/f+Eta+oE
yap0xRQy0iayLBOwREW2d6yNng1vMaxeWHqhvo7zQp790gehkTfvtZ3UN7WOoyvGYIeBq0C2wWtB
j9MJLo1w7oIkHh/i2EhYq6lr7Zqw54JmZXF1jo4/fr+ar68f/I6memQEH2oyQe/K3jWfIQFtEeD1
td5049qHDkkjI6txI2E2G+xhPhtUuZyD6ceExU1g6Zn3968N43T+eHHAlAr0Baa8GKYtr+ON/rrf
N5DpSr9KIirQMNxpU6DvAdFw3A7L/ZU4pcgLSkpuWn3OWuS69cx72yTsOV/nk9Ko1j6998fMigYs
CqI+zd3ony1neBUyQFwBAWWcroTArpW/KKAMqKXN0cyM5lnL9fY4ElKCdBYc4safNkZSWMAkhmxb
YGWkexx9I/kUQnoyO48WY3YxB0X/3C6yS9T59Dln+uHu5IaHJswDmuAq22icT16oO1wP4pA36slw
6VOrpSZ25T26I24aXlFWUfOsqmHV4f/nXNf7syfwj3pXQlkqoFMSFcC2nYMlSkqDzmdv6OvlkGCB
77qNZoLdSVoNW2N5eP2cQvfZa1UE4pHYRVDFsGCFnDdd666wwtofQMY3VKtFsBoNsUF5CnAsjMZ0
qqRG0k6Fw3GKKQtFK+2n2qpvorKBotk5b3hRPnM/Lu91jaqmSLACXyGlGgF41Gza4HK+I0mZPJRL
Dgrv40/gjNHp+igou+g/3FmGtexsfz0tctGwkAmOWcsUJ1PXf7+1YIHOqRtWyYoEo7274k2rJRGG
Z3Ne83srFCVnOBWiQ9awizZ/T3r7R1CEb70Q9T1yjw+JoYVwls2uZ7V4Jdk4xl1d691pbHvnOAPf
3JctgQOjte8H2Saroq6Cc1hZGQrM4qbuVIGq9v36GYdV/iQyaFTXh1MU17da4esfbtJ5QxIDJ7fL
4RyNhnFUXIk7axLNcnZBhzEIVSspXRAN7aELw/xHM8gHu3Ru2LHn05Uk1OsO+1rsQmGshnnv+j3o
Xg0SY1KEeCW6IyJU+RHZNLpCumgvJKGLVaTPt5DF/bPdu09fORgNz+LXRTcYWOhcoARA+PJk8gZa
3Ec9r/JHXRofYeeEHzPUnmgadwiG0zekmnxjNYbco/F5aeOgvIb6YG5SvrAOu1ZHgp8ALI5NDN6l
IrCaQjVDFtTUzdcOHRW4OSvHqG5dnKJLLG/AEbaeKnAr1yv/uvwPTdecKJgWbMt4h07RrOe0s7fX
h/2CHcaocW+p7Hx1+lqL3Vf3ChiBFysvXV5Bm5ha5La3oFknj0hr8QLJHiUPUidJYup62Wiba9nZ
VHI9pdoE9ir1+hhcfGpq+A7Y5l9jmtoevkR/By2TpbOL9WaH/jav52aYv6fpeCutwf6EubU22OP+
w6ncsJeL+PeL3HbYm23ddTirSvHH8W4ORiNzKoMqIE4SWINV6sXcUi8jIM+V70zBT6A1BJw7WNcO
qEi09Iastlndm9K4HU0jfoaw3wLxuy31eJ/PIRASRFpaz4G0dkmBT6OFvQAMGggJgi7mSAGdFcVi
DjdOqpunNo7X1awTD3ScHopMFHHSRKyIzUbc9cLpnsuiWDULkS81XHFpBy47C3dQnD+VSLMPzmh8
3RFtOLZ3X9VC7WrrYIHvU4nYx66CxS8NrJ9jXh+Noe1b2Pdxds6/O20YXq4frhxO0XJK4pbS6ZqR
ZdDdVZh35etET32bOVxDthOUr0krn6RLHCy0odX3GDNWWiTDhT6HwW0JCfF7lZ6wNOIni1P++mEI
hMMRKLG+PhcYY4JVHuudgF93RLVJPb2y3EuDZRWXjkqOdCHC1TVM4KYNzqq6h8Mj0FwXDLDTkjOf
8t650aIJvQh8GHrs/Vd7wpj6S6a9j7aY9kJPFI5+07+tM+msU1WFEDDwQxSGke4UiEo4B/ECPMV0
6uSPUTfo4JesYjdw2uYsi6DRLJI3C3J95LBuPwAp8TCmmc+m5QQ3tcQAl9RfyU+sc9/UOKYn34eN
pk/69wiU3E2/+D2jyYB6mg9ut1cZ4xdYkOQ9fmq0PVHtOt+cjZ1J877H4Y7H7gZDuPY1vu7fFqLL
7Mm/XPGOqUsTTVLay9Ku2wBrfl/Ww8GYJjvxcRaRAElNsXcSXAfF/BCy55SgWvclvWG6m0RkR3Uw
7CLet8GdZaF++uFLiHM6hqc2GfnJGTrryU/zGzdQm6+t0sBvZTTQGUYipmAKwOOVnDk7ergH2ebb
vz/iuL+z4Xky3LVSsD9ZrhS8WMuT/UtHY0ZVpY3UxCs30rCM4j15tUuEsWsMxCxZLoMFBhZZ1Qyp
otvZQ0WgZSma9LLC1NgMRwPJl4QBFXaQuXgSrlBDcroRgx3MxXI+vfYO7IQ0JHRtyZ+kFVCf4+rt
6ztl32oIfFoJSLHbpoZfQyCpTMiG/by5pg2mkTunYyuJFrtTFBlnq0qxhF1jjQ5ux1MtjJ3Q3fjc
RBB4Sx8XlxnBkAxQO5/oqDibdkzssxof0wkxJ865crRWPBJnGS7GFapdpZ+kNslzDVkBZqAigcGt
ztFhmo+4aIobbdj1YQvctoBdYQReY7rJZWrwBlBvtpt8EOYmtGmLt/7PMPERhsuh32uuOMygv9dj
XFqvLii6NW7u/Dhk+fp6PomfA+EP+1GhrF4h6VWq/wC75p4ID0VQTpO7a1CuNumYx3Ug9teHJfy0
/3Bhq98rdYeMlGUZShkIxBY+KGs5Df/lWhChhI0v25/Fwsac5iUBb15fm9JaSNMsL6tSD7S7eKFD
+cq8OMSsH2xsxuu47zkkL7e/NtHFXahruTNiA+8IaoyW5q9JfSYXKwSmPXTtrqIfuI1zjhKEFPx1
Gtc9nnh7WsHs6O+mbjGpokoZHK4OHPfA6/iddSwSPIXXSwLz2L9ieHWeBrt+IrdgKrv8vhj1BGuc
OejDhhtsPppuRkebT0LyB+iqOxKjhGlWSwjpjJk6p9S3vLwcm106Zs19PANTTuYKzvE1MC3LW4m0
DL+0AgodDYB2Yr9hisC9P03rwrf01bVXg1d/Okdm9jSQfjlqfYHmufwpGKTtya4rHmbFlpOfTdko
8E4B5JdgPrX+vFYRrI/U+Awb0XGsi2nG4/Jy/fcorb/mc/3bBcxiKs9vCxjvs9I5lDqAlQ2h1B/n
UlBrTiqK9OdovgyW039VMhTfpcee2u+jNKxvs5nCokvCF8cM9yAfpzejh6vQxndfl8QQkS2J256z
40Rbypa8Dr1Vfa982gQMjyEjMznMcHEN2PL3deak7/hvfsxSJY9a2ifHchTWBkbGOmCR+giCYVwn
FpURlV257nNPm63gcv2glg0W6Ph15fvHiKW7ryPK17SgH0U51RF5pT8e/vcl+lFfp4dfx1P/89uu
A5X+9eipyPjvb7/lf/eDdr+KZRRl8+ePWn7nf/5z/I7/eA7LMKbfHmz+nAv1byY/PZDuSdt/88X/
5Vgok43ib8ZC/fht2O11kNTyN77GQjGemZFP1Mt0/OiGOzYLzXAdCyX+i+6OzVhtUzIy1aSm/tdU
KIdxt2KZIWzwl0wSPP+cCmWL/1Imm5NSbFToDtL6P02FYov+/QbQDUkrTOfXcOgK8fP+uAGsCEyD
AaOLmhYxFd8VVmcY0piP01XadTez9tG2tblqlW8cU9Wz49k4INjOkKvBBdlPQVDMN5WP+T3KOQfR
pSR9zTHNMR/idmH45ZnHpoQfyQbukOgK4M34Ah6GEHz0SFLE34/Fj5A8zybvrW5ltea3BiTPgVzQ
bogX2/I4IXyXTgHpdY49PR1yyAVEEUBIuHQyyZUaGfYIu5svXTBTY6vEEyk5CwJ9aFAZwfAl8p3l
mthEozluTY2gSS8HlBENSpIv9rMBokBV076SUXtqMKx3aXSpAiPZ9kw48AStaAz0beUN9KVWhpk9
k9jtj1UTE8WYqGJLvNda1Y9eiJtmdTJNdFokrI7RVNmHKVGLA3/cBXLMgWfbD8BmfpWAqTZh18Fl
sJ86mcHGhG4ngYV55oi9TabxL5LbP7JkaI+R/V1LziQ3aDY0jr4yIZnCeo4e8U+gVfSD7dl4WjnJ
AmUxs+BYaslHhzuIINfwjbZzuat9NMSg0Ogs1rdtFvO7YfgFvpNuq655GePqO5FBfMu86A2Q4yMl
tzcNMiTtRq0ZQvAtTP8GYny90dH81n07Hxif1WxDoPGEhs7CeY/M3jpNc/QYVIhwY+JedMdqPYW/
gjDaUj6n+VZqELHCukRfIQrQ1Spa27SXVvqA/WcmriE54j5wY+FCUxhnxXybYFnrJJj3DP/axPEN
BO+HDZQXDLP9UIl0XFehfyKGQcgEe9JgbDMD+CFGMWxOpYXRAh3bNyo83BmKArGDm7Ztn+oGt2y+
treCHsgm+Fahea06qzn0UaagbgHDq/LiUTXjm8qaGcIW3jrbTI5aSikVTIiMfqY3d+xxKwjGJ93U
3LVWwIXCzjFSPgfEoDjDlGM+bGCV3lh6uK9svBklwvo2GU2QJ7UKd9aQA78ZXsuO1oHui3DTGjGt
NDWRbmzMR8Mq85uq1G+aUG6NmMwVCg6/wWCD61uajWkCBikhrm/mmo+von+NJmvx8rpktuzgpqHt
a4+Psy2sU1u4z0mWjvcicH5kM2yuDrzYxKiwEKuBV0HxxYWS1+tgBmwCzmI+jY5FQyl8q7R7cwa3
0zb6i9ln/jnSh0dtIlRc5sMpnCFFprW8GfIJ6FKLvZGXDqzhNz3Nm3U/uBjMHEX/jFb0WvWt2g+H
cR5wGGfGKcoaqJn9GG7brsgv7Nt7I0MHdyx7oxxRbPww2Pl5Od1nOdzA0Aa7KczZC+sHjSvHaOJh
lY0uHCtBWF+v5CrXlNwV0cwQLguCLcJpP8uTTV9yT47z3ombX2OG75ihWRYcIxiFRMkDr7VDRcOG
t7KezoZm53dcaS3POTjNTV5cqLOsZBJgIUdGgMhgnQvL80n0gqkF+KEC4ssu0zKsn2VpJrydIbPi
Gg7tM8XtCjx9iLBi0lRHdCLiW4t1NRAIUotU7EA2k3Qqe7s9uEo+I5/eZEKb9q0x3zBfI1zbbXFo
9BAUXbYRmsBLC6ZLH99LMoumIjfnAMBmwk/H29dGexiyq9rON3WNOqnK1iEnCHPdNrrXLC4/Qv7K
ISRJVAS3odZX3PYQO6XIbsEGuR7Z+jdkjsJj6bHWU5OuQ/C/+AQY6tLxtk31g2gWBT+hUQGViGEQ
8V7vzJcqOWZjOqDv+tKLka427jQ2WzlSeHSmvhoh8m6MDIHLWtaGgbeNLmq8p8D56RhRzPq3qI3z
xvGH8MgVFq7SfGMWDHyZ7JTI3li82p1/HyTOsDad5mJU4xHaOKYEnkztYrSJlHEXgZPehsU0rJBH
Gd4xi1U6Onc1bNld6P4qGaSyo8MKZNGZ310dRlbq1keVhf1GC+wERX58zf19OCGNVCWdX1xw4HkA
QaEN3WEGIX5aUhDMbXeUQxTx4kfRFpi2v7ENHFha2+8E26OflifBJyAChRuqpaWGwYVFL5b0R7Qq
xAhKQQOsD+SPZTwGuKmd2lyHRgqEY6WlsQbHqzc937Hp/fs+F3eEvU1zWgAF6dJprjciDUCxZbXY
6Q0qKsUiKgFqUeJQCMaVdL/L6sdEZGIKaGq4ufbg58NbrTm4uywmlEW11T4mcJtWuavOmJyAcBFG
g1F3JA+Y7/xpp0zHWDMysvXGElZ83LTfCPYcWBbJPPvsv02qPfTG8HO53002lz0wwzWzEMNdkkSA
U/Wlo20/ZapJybJEF0dLBo+5VExG7BvmPGlQBO2oX02N4RCksV4K4EorfWJiJEVqvIF6C0rKUoeY
bNRkXeg4wn6lVURgnrqpLSbcSQZ3czHpazNRnhmXzdqGP/LNIgzq1Eygc17NGsTJGNMnrst6XdEj
upno3QloKN7Y6O6aRlJ+0GaG1KS5eJ/rgeZ6Pu/CQf+VAHJyEum1BOS9IkkXGz2Eb6XMnR4Fnj/D
YIrM4SUslAnXDU+vMutfogIOPGAX9yPxievjXjjTvuexW+a5t3wB4Xn2DBuCYjtaGWFjGa9BpbXr
MMBCy7d+wGrY18WMFb22SMEBZdNTMiSGVQUebM/70YhrsgnCRZBodyUC6dNk4+bSZw2DKvkM2+F6
7UbSXJl/MTmRKcNmksESlsUlvDe1od+y1jQrCVg1K6558/lxCtCoeLnIpW6siVQLO/GZfxnv32Dy
5vkVzNpBp+MUciaCBgVA5H1g7fEgVW0H6NSgYzMFM3NW+jOxPPCmQ3QMG7PbMBoADOZAqkPGy3yu
lMCXwE8cLxs7UHRhEMUszYvK1J070Tky3JPVKLVD+1xAJQUxf8O2Nv3k7HEXwTpaNkj4MbhxH0Sc
DafKZQiOBuWR5xt6jrkXmf6RKn9EEmIfTuuCE4LzLnJcCEO5CI2dBUcMCpeJn0ia47hXU7nXwwlG
wgARaYnwOdbWNJmXaQxQrjN6v+s501AGx/EiteJcaWjWkt5XKUFUzSM/uWe9d2x2epUxccXV8dcF
QQnO+My/fMe9yBJbMqCLo5V9C41u12Stl0QNwz9NFxofUiQiNHMQnDZ6qFP9qe+1j863B9CeYFim
LMWWmMNwBwxzV86Wy4IHy1+rPkltqwen1NR2mgOY+pPL94QpDCwmW9UWtswaO/wUJhc3OYeGCg+0
/jmKW8PPMJrvmDPyc3IY9jaN6hXoRL7TMbwk5fDYoN0cTDKefpDSLZvz10jrHxmqZoU7Y7lL05CI
Yj/tpC813s/2hwGSt3KyI43x75VSuCmJMGSWeRNHOM8apbGBS0gLCYNQA3c2ztKhQcjdsIpNWi/S
L8qdg9sIR1FuB89iyAtvICOG5N8HG4zptBwj7HpslbZPXE1nEzZxrVH6QD/D2J2MdBTh0MWe1pJy
GBhORx7TXidySk7KzjrObeKgBwFDAUjagu/GCGQzksbGmFHkRY9irt5BuZdrw9Dzk2tAuSKPaG9L
5gkRUwxCMsSoDkE2yL2cQT459eSh94ebmZX1oSrFQ1Om3SkjOO7JXulgbUVwsQb6H3qq7rWbFptT
WYnkZBOb6ocCjLsY7kPS6gGI7dMIwlTrMwwP1jzhf7R+6BwUaUp8U1IjQ5DC7KpLlqLi3eir6lg3
+W2jp9PJ9qcznpEPrE7dLtbduzposv08Vu+qkwzEtAUgwW7CU8KMA3p/mFH1TUuA71hF2j7P1HHO
guCuqipzw6nkHjX9bU6AedB2YF9iwImPVbBMjUeQnZ7thGKNd5LKaxDTceYIrmJAtMS/RpJZAVl4
DJ6O/XMpF7u6OFW2p6Z8uIeaolMkdVQ0hq/tdWO6aGWL7deyfkJ2TG+kwRnIN++MdmY4Qho5Hki/
1osG7JyhaXzPuMyJxBT6RvXLzDrFQEfDZRXueLLpntyUcw6W4TEBFPwJ7Ax/P9mqtCJDPSR3daHv
CxefcVjUOWjYEWtIOj/XXEZBr0sKXx0aNxKDnzO7EFgMgFUOdEhc7mZ21qbr9Mc+GEiCVNW+Sv23
WtTmpkEoyUX/QYNG4ijGpT7kEEUw/nuJZXIiSPk5+HgBRrg0RAdrR9s3ZNbbRjSo6F0ef4bYs1V8
IjZ+7h0YP+mo2lXbA2lAuN/EkqR9GFDWRU7lhWSg0EcHRAaRHadv0NTC1RiBBEyd8bXTh6Mz35sp
yx5BTX10YUlQI1I3e7gPHKDi9OSarLhF5sgOvtWeAJDxW/Cqk7QnsGESxM5ycILh5LwUXMnRQLy8
Z58BJDxgDxJcF+bsfyckV53bTtIwYKHoqpoEJKxcoy1vLVKSB8C5JKPlg9LDV4ZfUETZuObrTnnF
2B51cNQWxWSKvRDUskZwMj5KNQCs09SPUWOQBTDtmVAdV0KZ/tQCLEhK4Ntt6/Yw1VzoNZAZBZCQ
nfs5cDgh9OyofY03eWyY0DwMcHYTXpxSRfZataLC4uowx7RgmaxAMjEcMvnR1GG8LeLDJH4ZGqxM
s73NodPCxKEVMu6EwFNuaVBsOQGNbHfxCQTZbVEJxu1G+reaScZ1xKgpI8TL7nbyU8MAwLy5ZZyM
DL8xIZFps4xbk2I8DmlwN+Xs0rq8yNwNva4a13ZvwLsvPRcAMMkCWruVcUoxcJ/cwnlLsofG/ZXL
VViTA5f4RDx9Ef9KqM+bvJh/xuBkD6laxhkzmnyBbyiK/v7Q6c9ub/1slPWJOXpnziQ2az35tJMJ
Qw9ZTi1k5GXD0YjVYCSxNZxVSZpu6FFBmGuoA3XwJ+muh9Z94uWeVxLuLjmrqvF6J73YJkbwwgeY
GIxQX4w5vlUOfusyeBjGXeyK9mJW9jHvtZ+TbXy3NPXUiXkiYG5Q+NPvWTWTf6SnuS2z9sekZ++u
WRKQxwuEszVT5Vsq7DuwkNGOHEslzLui1EDTaFuzqU9Tp/iFNEjUkftJJR2tAM/Kde5HGAKZ4GR3
JZCA9hN6SYgxve89TZGlygoEE0dmaz+iianLH0OUE3pNXtOFU0x//cahzMgD+uZavZxN2awtNDwM
4tDdfEY5ZfFbNXSeKuQT3XmfCtQ8JAC+OSeW234AqlrHnJY0K4G2wqyz+aYpea6JZDfouvQ2ZEJJ
GrEER7LhJKyF6d4cwnNiM+4RidbPo2dX4QB1IubdWVn60oduuBmH/idtdDzXtt9xDnqzGmsg9L6w
s3GiT4HY1k2HC8nQEdS1c9VJ5seO24KWI181nnuteqttdRe0+cXV4hJXDWlfs3UQ6kg3Nzk3TYrH
Y5swpyRXJYG37mzrEtEPSXrKWRMCdxmYtiKWh63Q/JlO5RPDH5NtEhYbyfDG8wRocS4aGi3AFyRL
AkNbUIBCcn3YrOZjnVIVEevGSWYzgXEZRgDSYx1ANsJYn65NCA6zqp7mNCPzmwCWycr0LpXOG9vu
r7QeF+gRFslBBLcYQuYVzmRnLTHwrwTmroz4H+wCpk+uK007c+zSvQheUBdY6dbpmwND7jACrTXp
k3LHb9bZEKW0bn5HnFr1mYXlqhA70CbkYx13V4jePKZufwQCVB4TocFsC5j4J6r22A7YDPI5Y2pL
+xba9USinmE9OaBokmEJJbDpf8yhf9dNmKjL7rHOCHZYo53RTyB/1yap3CeRZeES56TkGwPMUIdk
D7NTGHLyObL9R1l6dJLoIWw6tRttewX4Q9vbpGoYXEsMJ4lYgfrFjaLXD9Xo3/lG55MEp+1UieLT
YrfeAfhJzflI269oLfCoDB1JDJLXZlW454BlKtdcdJD+7KbMe0byhfzvsOY6xk7mT3HVzsjr1M95
ztDeE9psAtrAH9Zord/IndWrYUyJhtc5vLNh+Gw1523O5UOogwcwu8ecfqtHX8eI5ldmSq6SEp+Z
XWVb3WGWRdGqBxdWi43/9G7pDa3q0RKeqcadAUnswtDeBYPWOJ7W2/+PvDNZrhvJsu2vPKtxoczh
6Ac1uX3LXqSoCYyUKDSOHnB0X18LzHwvU8rICKvxG4RMClME70Xj7uecvddexzBzOS8DXpx43SoH
GPdIZNmmGOstCx3wj8DAvZ1FT5mBK5AWfARBUTzGvk/XkhN66MMDCDFcU2w2DuMtaR46yEjJ8BJb
1absKqK1Yrdfv1L1l8DgwFEuz5XZqnrTqRaFmoXrFBP+2pviGzNz00tRE/hRpAO7iy7XpQVhpvTL
sw7i8TZSFNs2PqrVEMMOALxZYifEqIvKCjcGuNB15hnkIUkcZZ0AvdwvDULy7rfNsOQRqIXPX23b
Ksx2lXDCHRmY3ar0kjVAgoe5ip/MIDnLuivo0RjEDIJpRZiSbHBYYm3uWxbOgTozbfbwNTnqRNWz
H9bf89h9mZegrQndbBtTo09oIRklXL2a5r1MAN1GvX0l0QGV51faP4wM6gdy1lZm4YHoqSuQoG38
ihYLZ3g/PyTgcVZ6Oez4SHFKDFKWvUNE8I2wXw4FBWGRnBw23jxjr2Vyus5j66uq76lwr8VsqSfP
6WkGc9wZeovtEr34GJACFGEmNcPHqfWsTWaMyWomP6oM/V3TeNuqGqHu64UFIHZz0J4K8xq1qPPn
Mb9EKAYxVuSwzVvnhnSjL1VnlgeCNn6qBRRcs6C5PqxXYRsvc9TuwoWyRpmaHPLm6xKrZbfFWzUB
UOvBogmjf611AAE7T3fj4LMdQ/egOvRO5G58lJ2DGb3BNk8qD6b+5ItHgJB29Q1lO7S9Mj7R8UT0
7WALNGbCLee5Pc0mvHqw8yiznJj0DEFnexiqbA2enY4tK09vglflnFQh7YKyQAaAkWUP7Zj156j3
H1RJYOegOaoMdshaM/LZ7FlwO6tHM5Ins4q/4phCSgAZIihPFslGJUCeYvBhLVsAMt1u22fpDxzl
3qPwgOPrAi1yQ/dIRYG74d7S/koJ90y64Z0GmgZc6bFnYISoL0iWkUQZBFaTNaP23uA9J5h+dRGx
9/ksacX8LR2bhN7ScBvVlVwrUz+72B/YaceEjYNX3orcBrYEHSVh6AzOIBOBvnqus2rYDxLeYZrz
eHutenBU9KUtmvfxp4iJ5MbAfhDJlyqwUCh5Dc+GCb1vyv1yN7Egmp+xyAEmSqRBKO2D7hxo/dJ0
VnKC2aG3ck53uTsYL1MynqOxc7Y2XqFdYeD7ID5muC4e9tJy+k3oDEiFxxmtZg/K0CSBa2VHevya
Oy6jLmCjhXEY7OxjbiUdMLB1t31obGYYK3kJoreN80sFUDzpq0MlCEEFZNNdsxuT6nOjiDi5D3PM
i1kUGldCLxbkDd03FfpMizEUNLSxVhVztAMC1uemH3aTAyBwDo9xXn6oAJR6RWLFaghCf5M3JkDT
obW2XdAnRw9/l0ceiwEc/0RKIZ2eRAG+I5bE0Zl9bIt8Xhdvnhht6PfwzKc3ojAGqLTmu5NaLF29
sTFTXOZtDb1T1cpcN80oKEnagzvATaHCwgS9qsxlhmROP+ndwPt0ylNIKQ54j76wEKDnvEVCkZga
/jVyJZonNXlU3WMW0+bD7LSxppjpeNQ822XzXZFBsyH611o5KQ0W8FKQu9CbUONXN1XImju66jnM
pkerL5yjg3tw5w6sQUlYeUxt7iu7v/Wq4qnhdVwFYUmJWRbVybork1tbFOQ6S3y7CdoslR2avgcU
k8/m2qk8bhd7cBGD7wuq8LUHlL01+hDIVp/XW4d5EgQoyq0vQWLiZRb2j2R5g63UQkSMJSHw03mD
Vd5kccdAhsu7Tq0n6MzuOh/nF8ur6nX9U1nVQ+xAnYVSwNLo4FZR3vtQ/UiXxh8UsDZO1IZEuAev
d+n3Fzeg/IDaXGSZPVRj/tHjGyi6kvmPDl9BhaDK9xh9Wvi4hTuYaAOrJw0ubpXMugPd4F/8ju5J
EPXPuO23tVdc3VcKECkOTeh/aJOuAoXyVDz0tfOdsDYO6wREBuMxICDZc9Whi8NxhSv9u5VvE1xX
KyKxcQCuWjt/S7T9lUd6mkoubEN7ybnphKm3CZi+0A+6TVP6NyYhYIEBIakhoXN+N8n0RQ15UxYm
FpV8+JnNiGmwt41zcYeIlwU1YPm1CnUklM+8GTzK5UUFp/p4Rz5nclBOY9yFy5fsfBJ0DIetA+sF
q1E1P3vhaeyriAFyj0WwZ+o9Yrk5Rap77StCq9I+PS2ilIlWJcqLvtyLPD0yQDxOEOuvtt++iqAh
fIYSAxx1sDNc5FIdsyEqe7g3QwwIzx4waZVRe+iDkGN869Aa4SoJ+mXnZgn2a+H10/JH4GtYlXuy
egSPXtualC5eeyJnAh2oY8PFqWuD7tdjHJVvCPPmXW3VZMORvbokHziTaHe2nVB+0paDqafavUDy
dmQQdEYwdOW4SuRhikp43gZk+JAeICCMIo5spvF2yqx7W3A2JrFYH+tA3w1u/woPIe7cdEWmh0ub
Z+QEBPhv10IgmRmpoH2npCqTdTkAZih92IDSGRjURzf2OG+n0pi3sWUy6XOsfodJgtMbcvcCNSHg
LnRcUeSh1zSwZvstpy36B4eqFO4aYyWPt/tQgqxASNeZ2yhi6B2k3Sm1ui8iDk8cpsQO+7Zat6C5
CL/BRNR7BjKGDObJCGC/n/QZ4cPEYsT7NLE1nDkMlkQGFHKTCcRaA084mG6SaeLQW3mp/KLHksmB
gkkYDtEGRwRryjhuEl+qSyR75gtAnzLB0LUesHyU/uIqxpdA0SiYX+MbQmAc3QSaVX+Uxq7088dE
ZM2qcanxQWtEW9P1Q1D+4n10ihJwADNSxvbegYfiQMoWW54RXglbjU4GCwmn7IM9IfRfxAUeNoyt
WcLPaXX9nE0eoOPuaTY8vUHo9Z681HnHlNXye5q1wIAiQc2dqXdbMhzyqoRQlVi+glU/Elq0DQUi
DLluqxOyCPcHeTmqFFCVwJfzkv+QTvDCvIBYVmP+pls/2nqWC1y82scadH0Yk0tnltAieufeHru9
pWE3SZAJPA0jBCoc327KcVATDMs4c/gx5T/LWn242fjFZFOf7V6tOpJ6OV/MJIVu3NqlwNXpjuNm
s8/69kGEXOjWTNMjM6Bn4lffnDnPT1abf7hufyohAaDMI8oVj9vM9+HbIJr9Esqe9nVKFzapX2jL
UOVa0XMjimfleE+G8lhCFMTbcByPXmPFnCExGqd0nlZIVaKjSA029MbfdFmU3xay456xfYWm9a59
76SU+wGohyiyjiTAuPUP2B9o/bR0GG2sZku7f+K6FWO2FU4FD39kn1AOHv/RFofZEQxbZ7VLS4PS
kmZn5wOlrHvJIzi7Tw40CJyaHlQGwPVk2SYHWlBbG4XqVdQQngujpWhL9yWZgnBJvJVdwIQTdafo
WoVHjs3+gYv+rbd4RY0UNg25YdTsDOGHFoV4jlbBkj8GRvqnNCegdpx+GkH9XtKxXTWak28fCfM6
DA6BO/ojL+W3OuRsWSw91wB8VkFnzEqhxPlEURThPY2iqxGqfD9VLb06Bv9VSFNNar0iyS41s+Tg
iYgBXRDuIookEuP4y6FLMkJejZvcS77DnhbMYQsQUODIY1Fkl89fOHdlF+iRxF5iLaGVhIzS0017
Trv4Q8bMb+YGlrATEg3RJfqbdKKjKVPrkgRyIxPzI5AmROGwcFaO5i/aPSM/gzSIiwLNwxtLH505
WbcFvIB4Uclj+C3hsHzBUMvIPHzjNAMYFrNKVDpvQlsrrwYvXgLRKBpUtHF0U6HqvCbjZlhwIGBX
L9WkX2vX2809/aV+etZertGKD2RvwhRoueFUP3cd8L6HoYLInifFzs5IcM4s/8HuS/YcWcuFt0Lq
pocXzHVIbCP/k/5rHRMXN6gNtpJ+M2qGmLrwbpye4EL8mYg1aQGUyk3uZER3uncS5Fh2OW8TH8lD
U0O1NtQLqqL0NOL63FYufl2GaMylZ2wK0GnpEzXBvIGMnGyouw+9k913M2Qn5Vo/Bu3SMYUYuuuG
dMeMmgb7eC0nqMfTyEKH6LdJvJ5FnqvWa8ohd3ox2YpW4ayiA9pImVjjDhwKi3LgvCiPcIPWFo+Z
JZjAc8Y61i2NDyhHBKnDsmOetM6lC9jKbCTtk+iAejJNkd+/GON9Sb+4D0WzifPpRyjoI2VQ3kqT
s4uu8+/pZNxAOCRlONaw2wAVMpi564sEGJ1HwNTMzFVPtHdMDRGcuHBe8uxboyyA62W4qzJxj38U
1LgFx6Qx+iPCTmvNM8obLQb7EOroLU0aeMHyoc4td+Vg6aAxDedlruxwTSDDwRV1/+Iso3zlVUz9
IpTxuBXOuGi20QSXcBTgyeNkHyQ2aKMspkWVE81czvGL33ZyNxTzOR81iMc07LYSsZaX7ruCNY37
99zXk9hoRHZYesZ30g5RWHnZNzRw1pKf+qUbb3IT/zVwvGSvbSE4BRVvupsEheX0NvuktKbhZOE0
hh9H5FtNpmYiSU8eWxrGa2Mp64lMO3j9gMi9BKzTkf9dBPNVsqcKQsdWkKQcALrw1cIuP6SVLXdJ
J5715H+A7bNPphXI7QBiOeC7GWiycoTma2zrR4h+8bUt51c7X3gpoTec+sGoDmVBWm3fP9lLBzkp
LkT/orIgXm0/dqwgamFx8dOjtmSha5iWhbQZPPrTWXAuzTj5RpFGg9f5lkYJVOwFMbbgQvCBkzmc
3rYBtWfXOz8dgEFG1qEyarILaWnUaA588eTGTjMgRjSFNgE2ntrs7tug5/5m04FQGbRbyxj9PyGc
1nMXMF7CPxWvDTv4UTDstPTwyHgXnZP7Eit/n5Uw1/lecCLFrvYAIgTFZY4AvYieh31cBqiqeTWA
e67+E3LpnM4u/aDIRcUxAtDqqWd5zJO15viXDvTSDRG9kja5cQaGSq6RvEPffcz97E76cCcCn3tp
JfnJy2DIEUi31kzVVykwATZtnI9yvJci606qeBVqzNb/ez3x/49K4QD7y78XCm8+dNd+j7O34gfq
4E/98iIWXv6jv2uFnf/CeuKjxkPe6wcLiOL/SoVZ311G/J4lOBezy/0/qbDDf8M8hb9vSlKlfQeB
e1vqLv7v/7C9/5Ke4/newpxBKSKd/5VU+DdHhMARTDVvo2Z2PX6OxWf4Z0fE7IV5ZXUzz6Dd7YIw
k/Gudz17ZVSgvtvZD/y1xaKR6akiekXP+zTzQYrRnL2LTHG0YM3VuNASnL/u1arD5GCbaYy0jsOJ
CCqJVoo/ekmo9roZfiiabbdzjRC/w8sJ69P6C+7Hp4XjH249b/lCnuD4LhaGiWt9usH/yeLhDa1K
jSiGfld5b5+O1ICpydkhKs4P9FdfMp6bISGcJ2kQJd/BUQ2jcriwj/FGemm/9TnVJF1wSduofxKM
C2/Dur10cYERPwvtfWU6yaabSS6UZexfrKjxLwgS/Au9VRyPsVvuTDcarjkoiHUo833cowP5p2fs
79L+/1PonI5E0bX//R/er77t5WtaUpIwhsLcdMGF/CbwRsbREQoBsymoBudcs7w327HMfzQtdMsk
QZmV2WqNDgD8Y27Ze4dctPVnDhCrMSrhngCXIicVGtKSSamN5BubHmaWC57eW3Q55kEvHs/Uy1Fn
/C3pcizy42fmmhNiu66Jgtc+nS6RiPi9cvbkFroyJIgCUeOBwHjnHEx02smn/qj6yHztUldvrKov
DgNpHQ4gtJv2JvUQCKEehVCZGelBA9bb9rLrz21WnKuhUQcqRgprbbvnkZxzluooQkjugmtrU1zS
yx9B4GHcCTOHJFGSsfwhZ1zCAVValXEk3ugFamQlkVaHFg0NzIDwjaEhZQakY1tdKHT+/gtNnb/w
SP/upfu8UazqyP6l5wbC+u1GdXZbtZWLf3y0unzXLJl4n8x6A6jCwUcFoTN8o8ibr42LC46SaKYF
RA9ekS2EOnF8yydB3jf6yBvoc9GOxChB/VTTOWvdq5Gij/WXZyBZVK1RVibHQmqiu32EBH7Smmfc
lPPOywg7/PNnUP5KtPh8BhehDTWQ69i4bX5zU1VDxVnVoPCg5G4OthVVNZ25/GZIvHAf16Zz9sbG
Y3hF6OMKxpIPdoFgYjO23JPRguCtkF2u6WzUwbYMmM5JXhbXl1/zCcqcGBzrMkryewNjuvz5Rzf/
4KPjDPJdKbg1LtiWX5c9onthtOG5XlcA2o16hGzE0eAZWz4VP/3xqkMkECyyThRi0dlh+Eh2sPrb
jvpvfUqs1b/4lJaHw2OBB8BgC0AMn0Sgf1qs2nEYaXZg0R6aOth3Gd15m4x6xGf2l7SLiksYyPwS
L7+b8ITv26J6iZMKSwId+8C5R9YbnOjOBKfP3wEWD//2u8ilcwC/wf9bZJvZEAHac7RaaTzT+7wA
DfbnV/SPHgZsMC5fiaFyQI/v1yvaFq43yQoOjTYqROSj6s+d9dAi2jp9/kEvL/Xn7+aybBA7tsw4
l2fkH7/M6EfOUxqgJAP/v/vcK7ImgpbQnAu7YnLRqr9YR//oQeCNZ98z+fTEyf72IFS6s8DwIsr0
evxxRtQCSzTBwxAetY2APeAzSH/QVg+OeWjYe9f+KQz1F3vWv7p1OCB41Kss5DwDxEX/eu3GWWg3
s8ACjRWimbmOvmN1MdH702dlnSfFNJLQVxMQD2Gd3HkxaTx/fvvM5Xv+um1SIzgW2GefVQqS0a8f
oZ+SXI9qiRPJMueMNhzU4pJUnDCgNjMRnkHxvruphWo5MKJzgjK8t5B01ej5xqR6/AzuQp2/xsQJ
33Qo6YrngVZ/QdH5g0tl4yvxBIwujj6ut7zY//TGEIcgfVlxto0NzRNuWN61MZlxL6oQIBnoSr0+
IMpJ25c4f2woGk5/fqU+r8SvV4rnhB/tOAggiMD47WZ5Brm2tSSEZW4Oph0ljyOSQUzuz5+ALjct
aLzVCKVK3X5hVi237mTIo8OI0PBz88IsC7yeD6EiXPJpOx/Tuk1OyFaEQGQDVtnV7CCmTDv3QZAc
tLXxNx+l0xJB7ezcKii/MhTQUKiJB/nc0AEuMSNX5YtURFd8toxl4yHBG1H1fi7DmI7a859fBvM3
iyXvuWeyq7mBaXIVhPPbwbFDPsfZBebCkBjWun0riCbYIUn3NmOQ6BVDLHFpSPBaFODbTMOvj2w3
PROLvfKbmFlF3ubIKpKZgtQ6fAIW23OfNc1fLPVyuR+/3i+PU5IvJLJNy5fmbx9U+SIqu3BipJ+e
4tojPUUEg7iJMVvdWB6BOVPcHxmHnXTfttvJFU+feXEmRJY5YwTg9WSoY7zqCXGZo6vorJNKIN53
XUZUVRIHf3Fi+IMLK6yldBacyuli//Z5ZwhI8cg+/reTXVeLZO8OMro0FhBrPw2+Dp0L3FKVN1nT
//zzu/orz2XZ0T3BUshhlQ3Jtpay45/fLpccGJToaBk+za9WugRsQh8ht87S+RMfmbceK9JfLD5/
sHd4gOsdm2qC3Rj64K8/tivaqBsrfmy8OGWHCgF1DEVXakwygEfRMcUP6tO2jLZ3PVgQsuja7HW/
UHtEg8pHgrjdZcn8zmRRXUdwM7datcaqDcPukezUGaDf3+vhf7t7/8HF8kiDkUxXPP9fl6LaJD6i
CFGTWTnZZpAwcbYk2RWSuLNpiLaAbkcWy5/foH89MbiC037AmYvlWvLbXy/VP7oIioxrJuqvutYU
/FT+AR2AZGkF5F7JhInugL+0CWz6BeFn42BpIRT0Ejp6ClMbgcRpydzp6Dvm4VdLkYLV0YfQ9COA
ly5zklisDMf5i8ebgf6/1C6uNEXAkJDhFi+l99tTRiRm0wUNiv7U5tw4+fZ9M6pq7yfGDj4b+70f
02MDR4VlRl7xaeILMtKHfmePEaMP0An4uLbCyoutDYAI0AGirZl4xW1fxf6mnoh8iEHEx2Y+75Ii
u6s6HA2O6+Py9JfAsqi5J/HcRiES7BDEBlfO1cceYTstS+PDwZJRmMnWcFHVzKU6q6B7KDAsPrQ2
9jBfEr7oIwwojmVqnJSZOMc2jAG9T8wTgHt167l/box8WxewEbUjCa8RLXAtOGEWLPc8TLAX6K9Y
ZPnEpU2oRx/4mwFpP+lnzBIWY0cGH6cNhi+MXOXKquKPtrIAYjHbLThzb0SEfL4z9E8kDPbeS4tb
LLlEhUzbIDDOQ2WgTfrih237eE8pV23LoSq2LMwdjMjM3fgRIphxzo+WLBDzUJlvsuAtEmhsOG64
G9TQzgk0+AEE7JJEgDoSFtJXmWTGtl00TSnBWKiZSCjMV42KxrM9m3ejYVePtGqvg2Wl916IeD2y
SEw0ZPtiiZ4u9+S2W9UYu3jMd5pWeZl6ElkAhksTqwnoRyPZt2Z16kvMvam+x1lHhhW+fcwcocYh
aMolxkZvi7Q3yGOpNFtgTtXYYeoKxhcyEN7HeERIRLLRxkCaxa1l8fLemgm6xpjJ7UgC8Gbq55Mf
E0+fjY61Q4sTqBprr3EzQgRbRyicXQsK81SUCLgL47saxkvYlai6zGy6+iUyiHp6bwuJ7wmlS5xl
THg0TWc8tagW51WXY4nS6YL8KN66kIPbBLNrU6E8QRsIqWxMbrWP5txXnMw5E9Js4VizahuwCZU+
zo2wd7RDea7j+JwkKl17zVcV02NvjeCHduv8FrtAjka0UotoUW9SvyDiSJ6ayDzpUPlEelsfQeY/
5GBzVpkqzvrsdwpsuJruy6ZHLhXwP+gKmoYduKCor9/jimnKGA6nWXy4YFPgEJP/nalY7aKRRzzP
7Jc6YuSC6hKpfhHgz+MpGBwHpfUGok23EehidwzzAEFazlKstgcH81xk02aNLUr5vKi+RynXPuBN
hhGZkSwJdmuFb0HtUCcap4RRfqejBhkv/5skI0Z8Gg3ydcfie07LOoholVZmLvdI1k+V5C2XbG07
YyaDEPTCvA87nB91sUzRGkX4ZIczONH3Q5Pg1mQ9CSaTTAoUBbE81C2wjtmc9xV0U41ObxvHOYKz
Yy5pUxmqwkEFCLhRI6Zp6UOPIJx0I6qh3CBfSbbREEAL1325RjqCDGn4kXupuWIAnyKNNSn+V9Ps
bXvFkzYiacp0CMbJJf6Mc15+YrFnHCJITcGzaaNBI4uj6Y1t4+JamwLxaBUQFf3UwIhkkhqWxwg7
jXx4iu3v8O1IGHR/0Cs013SHn6Cqo6R3fLSWuXIPPvZhIzFDxMXcmbBsHhULzD5Vnjj686swR3dn
pcW7y1eTFWRPJ7CZ2nWEa+EpX/t2uyhK3ae4mOKzgtvsJuiL2sZUMDmP8BDDS4r/LKCVAwLFmnbI
NRHy2mm1TeyaWAwskZvQ7H4EdCCqPAcpU6Bnc3HdBuqkk+xJ4gmMo9fcQoMLpom0WfyMfoFTHpNu
iYNuEyf2wtvy2m36ySkFNr/u7Ow5VB2o0sr6irNxxYtG7krQXwTq6UNZdt+7ZaWA5GfMUXckjIOM
oHFYNDUgUpYkzakifjepiFCzO/eb0+ocxeL8LY5/kg5Vr3E0Tuu6ZT5FSmVyN7XGXd4M/qomXHdd
BxhcMF6++kF98MvKvnMrTT5VxgYiAzFdmlgeKxRmJ4r7ZeiVojfLkofWFJew8FFHN87XLp08ONyC
dRCv8RjTlvQcxSC3MHfp8JohXb9HiIqmNU6Qn8D+bsbEWmnfJ2y3Fy+znIjzATWO5Wteh+DASWx4
QKYS7lO4ehiS1aOAhrX2RfaNQSSTf9qZdXwbP3HI+8g9v4UV7ly6sDm0kPDQSOP+AX2CMrdBDBVk
aDoWTOa6LJBWYZPCjzwG0SorUQC6+M1Q/iNq9JFib1o7e0EsYAXjPnegVNqIy4bYa48NdjOGpeBT
0MRuEkWsJuEKj2OZuWuvxgyahkpucx19j62GmXaPTwvbg4NAwo9bdLLuJdfIOGIpm1NbOuE2Sm+F
U9wCIJZ0BbMfdlBZ9/T3aCoa7maakrdqeTRqkhLY0csVWQXOgj9gsC2TY2Dqi05TAEwOWo7AIBaX
uMQOXrAzRF/hl6ebrLQWD1p869jFFYmgc4Ev+kYVgC1aq2ZTj8Mpa1r30jrihmUKh8YA0UzyuZqK
MB3ZXPCXvcR++ESxjd8rTPhr3s4KLHTEgX1QI2kgCUm9jT2sO6LWgaCPWDoSzrxlbx+KqkqOdAyv
ZubkOxf19UYxFUS9XUK+oIc6l96eaIjvBdAZ5G0JrUUcRHniQYgo0xdyswykUPx71oo3qPO30gzI
UkcRTLYLY/XijfTj/tiVBtPrekbXuxqaqtssYd6KnIYtUvJml+emTyRqkm5AbO1M2Om3UUxwYppN
BDnXRr+1Xfl90g2hKyPa1HwibFnSKuZFll8ckMEHm1fpkhCrsfKWZ5T0hUOpyzdp/My63ic5t2Vj
mkAoDga0K0C0Lb1f/4ED6nU20ZnHGHqQG8WrYPmUmXbye0MTEocHOJHWKzseFt0+5RhREyLogeyA
0sMBMUSqVZIPoWHtkQJVbytrOEWwpndUH975aUBV+t705SPBeiS5+XiSMo0dmjUr2kanssq+Fpb5
qJQYiHonOXbHcSSaLbSC7tEh7TGxMZtmxlvUfhnFkpdjHbA/sLxNvknWpo10KIJhz6q9kg5O9ZBQ
osZhDyCrsKZNjHmbZV6osyuAivUYnglRReDkhQ/Q31AEp2Roud2hHnmCJ6xCd7JWT0XK81+buMsK
tFhd6wfoGsfbIFblWptywjxsE/hjRt87yzU3Vpofoqi+LTKxROCGF85p39IBiIbbVlcIq699o016
S9kxasipQ59wg8M8IgCSe9p2w04kLudOhM71/KLJNRoqpBTm2P2EG/EepLHHERWKMLyL1fAW5krt
RzWo7Wijumi1u9XWcFcYhn0xKkwslXcb1CLnTYsfGy0OPlpnNxXhJncq4IB1YL1QJT7JidgUPVrn
ynJx8Ql3P8zb1Mte8wBtbl5YkAiG9EoAzz4Xnr56bfjqLK9ERvoKi2mxVwkg1cpBAq1kd9cD6CIg
3X0oQNA9KL/8YieyPhacO6QUd0NK3px2/E2zKPY+tXvkVjcctAdEhiyyJGIpa3owJR2AKRGLXP4O
j3twTCUq0Zl4wJNnc/okViU18bxOOO2NsVgDamsPUeZIRmtkKlup8arUKG5L8+DqHJQc6uqLi3ps
RfDgJV/CwFKR/9S0VMYs5+2ID2V9g7+rJ7QJfRoldEnATbHHqrBr7mj6Mp5ODHDcJgYl/hlFk288
Y34abPt9NI1bKyVi1mzOdadx+pFR0Q4M9B2WebPtfkb12hXpR8tqLdqbQgFkaTgPSm3vM2itpRQE
3g9E7Vh3NmnOVf3kpGQpuDbqwDbZF2Rju+l0HnLzGz2x5YT2BjJJr9Sz1Xv3k+Ls0xdHKemS6K7i
BG8ZD1MSXy2XaYZoss3kkk5bYuitHBnsAzjh8E4UgjAIvaZM7mvOVVoU5qkNuxeKEtWjUjAopVZZ
pDlwDOGpt4L53OfmqQhS6jWsoBzoYTLG7bcmBeOniGrZKQswKKeYwTllTmZtrczNN1abGk8tYBMY
sjxVsN5giOPhWT4pDNPoGPBO9zLeEPUhUDmGfN6wfEmacOdO8gE3Kqkl+KWTu8yWSD+YrpWd+BGX
1n3Zws5Tvq/WtjlHh8I0N5qOHXv0K8NWHMkaXUDvkJBEnoSbVKjJqxAvIHmThv0hlPMuxNgglQoB
IKVQPku8YEveBZUPcso6qBeM1j3KikuKtw0PgY8UuXiBTPGFNyNbFS5ASc9/tzUCcym/2lxZ/DeI
aQw01GH6xY3Cm8HoyCVJ7ojbAYqfl4e4sIc9Qp4oelms2U39Tc/TK0Et913nYkUh4NzvbCKvfUgK
FEbJUZFLR3LKMwmjL7mS17oiRbGQOAJsTGBb2zp5TW1ep9Cr0QSaR1Ms3ioydnNBTVyYbctueZsk
HptfZsQ0N5NmPyMyx4KAQSiXesVBQZxIPCL2yDTpVhjPpDFWzg7yZXQkPf4pLOxTaQ7B2o2wegoZ
/yzIClrSPp5x12MZzVPIFsFDZSFiM1HT+XF1wYnun9hzd7Zs5Q25u1ToRuRuiD1fu4gLRR8EtN+y
t7o1Xs05TLd5Z3+kxoJz49lhnQtL+0UF8XfP4LqyX99MXs3BFwsDvTtKj5BSwFABiX3EL2nDoLEY
JPvcepSebA+U4I+WSo8a/ffajQFnaBKB1h4hvmuRVRXWCQ46eSvwtCUPU9u9Jf2VrdvFM45BOoyO
VTl+kynOUZWmZKKXAfJ+46KaYjOD8jGMvD7E0k23vRWix1cd1g60oaXtomeSlHEc9asDtFt/S9XJ
xVMDuYHnkJCFdRXFu3LqPPztJjL2gmA7RUMpkt7jxEz5ALYfEaqXsUq2CXAxFpl8wtgVqjF+se0G
1EOdRbulFbN1QxQuTjZf0U9W63qCuMWqKaiUCGcjhAA0ib+f0jzfAJHmxQv7e+XK4SCVgqJIZjIH
v5m9yJ/R6jnUtFkRshSFS8/c6O/s/hA7MZ7yPJnP4RHPeYvIGt4U6eAeiQ2UwD6mGdkf294+GXRt
mRcn32rZfYQNpyU7FLd6sHlM45dmbDjFtS4xSj6/BHZYYJr2Psolzv1hplm6r8LFXEdXQ/sO8Xfw
zjER9SvyzroVzmX0x5m+V2V/ikvsyTUwnwE4s4JVzFGJGAU0ng0YcR4jo4hcBJxWCNmi/JmZzXiK
XXcT+ZQLUxt72zG2X+2UKfCMPB6r+XNNZ3vtaXaaQeHni9FPYTnlqbeLJT0YB5lrYzPP9M4vOu8U
wn7w8iE4olm6Kt1+HwdU0VWKn2Q0gSrANtrXSXtno1ePDM/chdwcwmLlS6IGAU8JeoMejGnr/vAb
XHD1YMe7VpFohsKwI1PP2E2GF18YKX41xibYCBuRme9ED35t+0919T9cnddy40q0ZL8IEfAFvNJb
kaK8XhByDW8KrgB8/V3gmYk7MS8MUd2nj0SCharcmSsLcjMM1fL6e3RYWwuCd0sK/PJ105CS6AU3
t2HgOFPT3ptqezlrSMVMC85z9AyPMKuDyqJqjwNqf8riZNPb2q0p9JVkZT9kBG64NrkL+PWvHyL2
dSL4BEC77TMTo3Tm/hYNsGhoVaTvk5DCp/CVWH28xDnPYjZwo6J7VF9D9PzUSKkZJqWQ7ridBo1l
IIBh2567EvRvL/DYoyrZbQjRPH2tCtrK84x3p+MttDDzGUwmSXOc1CcDZY6/mL+3kVauq5o4Ha0P
DZts0k8Di5Twy2LVCBA3GGzRDPYEctFRRE7LJXib5ahRtC0JI69rWsBA//CCBIrgv4PwnhF260oW
xdFMgM2UyOR4HjjoVSS5cZ216yx9aUilWiknYacq9qOczw41EikNKhsjh5kQq+kwuA4sb2Wg8ZJZ
2kjOHL4utgXNgOQsKw3IK93WVGd5xLWBeKD+ZY6WU8dkEUViR4o1k7lAyLVPCIM0RYff1tLWojCe
Mt8I8Rm6kLf6rl7qOhu+oZ9elYj+AbSfk4fb1jE/fVNRheS7RIJ7Pj69gdkSGxT3k/w3C/ut5yLc
CTWq5Vx/gvqIHGpGP2Vn/7GmSqRE3jTcOuZF58SajVCoLQd+Sy5fO1U+FgXzWi4PKiGocQU5wcbR
uZkxv0nUNHR/91sZ2be4CP60EQR2nRVYxE3wXkQKl5HZHgqqHthosMvR0S0ystiYXwd8JTWVWxHM
KD7s6AF2x5yUPqFh6G6KdrYtlc/PlhYXB4564ZHS5XVdObOa3gbL0e4wIdJphYQNMiCD5xrH2sUd
zjEhW97hPF/TpLpWHTnRpCVjQTelmDmjPpcaF2armj3snmGhYMhQwcZHx78NxbSSY3nTPFHth/ij
LqLoRI0qsWy5NYecXmCpcOUb4yFPtTc/fXPlczfidsom+1EYCpEFh3TplPtcDW80pgHHqMdyX0pt
RSZ3H1sZ3wnrd86Uc31KBBFP1i+wlciaRezWo/Y8Bdq3BZV7UUNymlpcknBw6gWNDvDvQ1FviqHc
ZQKSRRPt0MSpVSXuITmNkYpsDoJ8FctCvxFFyoJn6ugn0lz6/Ztv+/qhBqYEkHJVCZS/pNP3YIA4
VMKEp1KLpKiNn8ELkjPjmHRZRnymMmE+tFX7RlM1eQezp7NaA1giLXcfZ87KGVR8ohiEVyV60PLm
qQzcpebjb0qmF8spz75JsCgDxPJAph1Hagm7TpHQBB/90AiDXsicttFEuf7CETgWYPb9FOMY7bwF
XLuA9kQ8U6QRFkYv8Wri4SdEaxenjpZ4NrVkCIwe44zDsKDo4w0EzAYuSAeV6GOwpb4cjQkWAm/Q
JitoDyhmRdLXflr2CjLHkDflpbfIuwzWZT9vmCTW/cwHG5bL/l0/B1nAjTdkjJLjeo50f05fDzOh
IzlqdXppp2wGP7AQ3SsRZ5q3ldj6gmPpTUuReog+r1ldOHqD12SIxMgxxdOqs1NYRFE2LDK7f0HL
IlhdO+NW12F69RDXNXgFgBXbR81m/FaaFSeJPAM7ldpk7wmbI5SZoCgtrl9PtfDo3AReQ2PARvkm
hfdb8g4sJQBycn8otRDD/IUNh8yc1LZU07MowYdHfbsHFAPxjVDOygyDcDVB/qlrzgVtG5Cg0L/M
oJjQBI2AjxO5/d5lj1RwA64MEEEjkI/OQm8dqv4WVuNGV+SD+3QAP1mSPUYerxlBAY+3m2ybZqiJ
Qk3ZNnFb/MBM3DHgNGdki3IrdPWt+U24jaPpYFElvRiFLZdDaWtzIuiXgxWrtW2da0hvkDGGX6a/
OegtZxVG3Kuaaib/2SxNdeqYry6qbw+Du6WVJ0yDYY2a6+1Ho7p15EBYqLJD7btPTit+uImgJPTR
eBRm+Our+qUHMLuPTe2AMxCmQZczVfpzPYEsCVPPY18cBa9Nnfw2mvZJiISWyCAoN25zHAfRbUN+
DV5IXE926xAC8rDDcJ+TLM0cvasC4a90LFK/BkJXOLKFq2C7MWTsQmiSpU6zc0/ltjFRVWUO7hoD
yFchOSWY4XlwueIUYEEy+PazRYfUQoz5Q2dgA/IqeGP2zeUssoTmn/ZEn5J+E0WpD2VQbLU4+heq
6JbJeTRdcAykAdFg4tH81fTd0hstN4oqpBg2AzUJpwq3NkgtSTAfGxR5JnAVD4LsAlaWjltfDsct
1PN16FZvfJDYD2R/4XxgG0zJviDkxhdhO1xBO+HutcmcCrCMYGRR+6O7Mmob+33HLhNGVcWtuu2D
c+EXBICTdhl07u+IGgExaRZDrfPUpdfKqmmCj7RtMYHGMhJER9JJ1HOUzqkaho1ehz7tIIW/MiQ/
ejG89a1kgNhGISAF/GE5H5Wl1ZGmhVKKX/430yr6bWjf8pPw2R3Cg3XRzf3g/wpJ++4QPCPtPOHJ
KDeBMm4BCc0uYGWueA1QGw8j163D+5WMkL2TQqc3VFkP+vApRAmwDTLmgkAxVv01jT785MNXwaDY
qPWl5dM2z8x5Gxvjjz1i23fR7ivPfm1N58EMJvfAIGMf8GlYQoCjNzvZDSIJT3GdUwE9b1Vr0p25
C64Swt+F6rZ/nsUiVWpGA2uqvUHNzjSyCHnSv7X0HNPzRbdrFD1HHjDfkcdlYbTeahoNRBoi8jq0
T3qgWRVzKjlWrC3+ilEpwfK8JurXAOJykTq96OK70lnyriZMJSjtsTNtoTuNvZKJ91S5xE0cX60j
AcqIbBPoo0D6iz4S+kqF1k0fW/OkuJ9VEfdLqQp97eTNW7A1m+izMTS1teOW/V9KRjuJo3HZBPkT
+NFpZSN3LaHuQ1FOg6XrVK8WAZml7wJtz+asmNSEWqTfZu2zKapYbKjzksusgxWXueMilrnc0+Sy
snE+cX0Se3D8wVgHaFdsaOprYTaQyy09WNZu/obiam9NESKOOiJdGxzAl0H5m6EZ74gc5AvFAW1h
QqyZWoYs5P5NenI2Scml12r9RRBPXY30DS9yTM8cG3Qu/8L8EmzpVjYIshmFhWrMQB0xpH93FGs+
CU0HUELy6073KDUggabKj2hBc5KL9m3B4XgC9LhkLLd3W/NY5cypspZyTFP1pCs7ebRxpzBuTENm
1XDVDAmayvLsA2/6DyCtPU5u4lmgO5ZdsgKJFS4cqwWOGUA4mRCLW4X1IiuuTKPl0ssdpk+N/U+B
4l5nGaHszt2ZJdU0A8TCOkK1SlZjw3G240y7MA+5An489iCfAiqlbM4Pjq0JOh0IVJnNuJGpdgiD
Gu2C9PIIsIraSQa/VnphOVilkMGpk5xyXjuuygZrgIDWgxSwS2gABIuzrR3tzW7aHwe1GZHAnxhx
au8hx5Lc8147Lbh4RdBhLdI3OVh3spaMy2rTN9b0kLrLbGZddD5uB8Azp4jbbaxV5Y5z5TEu7AfE
REIi7PCXvKaTSyguHrufgWlygYalxl+jZRWpTQ4Ow+AwcONoWxN8YpZ9NrNQLcDw5PTMyPdy6sDz
W/T7xf8S33wTI9SYzixfXV8qCg3gAGhkddRAUSQN0k8qqMuliOhfdGKxJPa013vNpwKDS6gToMD8
MzUrxdJ09QMfupiQTsLHhWKLTZg0b0jQj1Zt0hKOFKSr18AOh1XAYky3Nj5CObBPyAN/jQzqb71G
MSUsf1wnOWAI4KMuxCnB3YPwNG47r33q2XgWGXdx4Of+GuHj40v3IP5x6tt6KZF7vSK4M+rJc1wG
j6Mrv+KaNBiRVijdM1U5BN6NGcF8ZHRHOjryODcBgOSr1IYDPr07Y85RqfR++oLDuBP2+6H3f2Xf
rhyjeasbyE+0VL5XrCJrs2VNCmRwAaa+SjhGh8ZjlpFB7TmIJwZ5o6zfsS8O4+wtaPLq4JX/as7+
y0k+w03COpgUL3ovMfR5zgnyO9wX7R332aGaeRS1w8IMvyla9wNVWV4+PI5lczZrHcQQjc8rwFLn
nEuml899xu6EGS/e+ZSwAi8niIuCaOEjIhelsmE+x1Lh1ngAdeGfUYE6TovU6/7akc6CNvFvZoJq
ZmX53ugI+aq83U4hn3Cl5U8JLFSPNPeKCcG6FvY2KhAdmkaXmzzlciuRe7GR7fzGrbfh4LgIkjM7
B5STP02PdKtx1RapuzbVl5Oa+VrXyqORwVnwU/an5Zh8lGn72AdluWp4r6i4t3eq9CiMH+9Hm5D4
ZTCy7BC6t2qIOGaNaWCsnwz9JtPs0ynqXdsUL02erjh1kPgbguOIc3rp17x+FFSQYp/JMfNMatEZ
wt9Xef8KzKVAKsoHbpSK5ZDjwIATkNxVvycHEz+Xug4+YMRdWDwGDSMnw5BfMLxRtwsMao5TQ1Ch
drSAkLFQ5vRjRr89o44dmDmAOMCNiJMmbr+uqHkSOQeBgBOAZtzqQOwStF52Gi7bvoFxoaeDCKz2
zshdo9Pi37Qw4TjB6VvgOEEcHLPr1DxWAycgV5ydgmLWlOhkSwwZTtWCMwAhb7H1I12uu9bdTTqz
kpENF+y0d3i6nBjRrXw7Q38T1GFk1h7K0WdncD4DvvnliE0e1D90DsB6NEglNul4wh4zrDh1wrFI
0LMp8noJ61HfpAwOZe+fiNZV3KnxvNpa/pAO4miF5VPSAAXyER3IiqdnB7lkB8yXotqY40IFtatk
aptYFWaoGmQdP1rZ99R8pzh7+P9VRXi0+3Cb2uhrkKpf+9iFn6xxO9OX6cQNwhEJpe69ODQVmI5x
VbLDYnbhvLIrjNaF0Eco186erlwEhkoHuIKJJE0B8YPcyGHdNWoFOw4nR1Nv6T+0N2VQP7r2ALAg
MDcwHICmiUtT1kizHapdU36NpH+Z+rCOZUn00rm9duAenK5qwjEGQlqP8l03uXWGjcDdC2Wkyjx8
/d6zGf80qXEzVAkXmKo8EvzIn+VgbZke/0VRkMAuU+8tWCx+q2zdcJ7cuEXydcup7l0Brr1VNK/S
T16jjDXvvd69TCrBBvGKbbPMfQ4RPXkbbQMuNV6XDTHoruI43AUnM5jhAkyPas/eZT4ohcrSljFF
1ovIG911TL/1lHefFJQXuFnYoMi2/Q4VdiRsYVyuv6JHEqpbYT/Qjr2Im+TkUmTIRlzn/gVdJ8ri
1zTRv0Ifmr2jGX8q1RnOK3NYTl4IOqyayL5giLP9gkWM22kyjnO9VPk+Gsmf3uGKEa29CAGFbrus
/ofW4/bZTerJIR3Y/9ke93FfdwEzYFKYfPARBtPPhd4VH50oHm2j37h9EhMgZnyQZnwcHTsgPfwy
kQZ14dsc3QrCao+jwqCEluQWFryOk7qZq+xESvlPD8b2PZ2W7rhuArtBOLWf4pH1Jy7DVe90r12S
vcuU7QNzg+cqnTQ8SBiPB2Jw6DEotmwvIleEWyq9LUGnlOemnxRHgclD0UNjeNW9iqEPi/fKFCyb
hJOXDa2kYOOMmn8DWaFkEs9mK0uXlQm8xop/nOL6V+Le7BIJqczBCtdZyVtvZeO1W+MRHo5Ba0CA
ikSy6n35Vk/E/5G3s5Xm5vgJMRKYOQUgSWWtKo5R80fkHzXv70ZKaGpKuiu0qS2ROdqzZP80SGWs
BgumIj6iZmYW8D42j/pQbcZ8XsC0NAOQ2P0FPsFoF0PPHgol1NqGFRIr2cocxw9/0iFci5PHD3Me
4txchYn46Cyz2nbVCB0UMO/w65W2c8Rl9C0nu9sWfilX+mQ9hLnlrVUv6Llq2Nf3dX6j/J3d3/jj
E/dBU+eN6xElB89ib923G8EefjlE0l4q+o5WJcV0y6HTANfqw7cRBfPEY/xSuksFCvZK+J/+hvvm
CA+U/RVxF2jWc2tT/1jqNeSbACgKKYwfo5WvevYdu8SYARUDT9ZHLAyqRb9hLpWXeOwSLANwoNy4
m4CHM8FDiIuPhgiyLYkcnPLS2o4Ob2rilMU8QKc8w6r28Ba/NToLDo3uTdfCLfRrb0WP9NG9eroX
0R2siqfBmZ673MkYgQFEJrt+yJta2xs+2YRIJRe6ABuUYBw6YcKYJ6d2VdYotkNgXbpIPaV6srWK
SfvQo/axzKLt5Ex0JE30781pJ8oq5MOU1jQ+cf/uHf8D5H9E4K/ClsehZgNrf6/XMkIZtza5dLq9
if6Erouz2BFopB5dT0Xdy22oFwUSeO5eBtsSi9h4NDS0UTscZza3bF5L3lhih81pSsYH/MrpY1OG
GwbWtIsb9jHym3oZ6wn71+mNPpZ4A7Y75C3HohW46LLBMP0B5lsNifZEnP3UtxH7dQ9V14utg+4k
mHqEgDenwJjEWDBSx7llQ+IvZyjM2KHm92MIP0XAwtTiKV8i3JAMd0hie/ZwGcT4mXXGGaCKxelj
emuUL08eo/ylCpN9G5vftYCyVwfmzvW0Y0mAH00ts5ZEmL4gg/DJwNhGH0R46xCFa02tufCxAxYn
OZWQx+HzUGDx0/cs8FJkF0FOhzU4ATZujkCUEHzNK85P+gekvoebFy3ry8CW+GB4cXtwqr5fMna+
4OCfNdfYWiUOGqfDb5iwkqrgAuGWALkELmxk0aqkzvNcDO0Zpzd+FztfgPfblhEYp9KhCHywd9CW
zpB600sHf8xR4rHtKnZ9qZUe9LrewGm+1FqtH+Mx7xYCRZ59ZXAA/SFALTJXr+TaQvZCUHBZJJzc
f0qCTzro2kMOaK/eQ9V/lq1/s7glAYT00VcZe9TdtJNTiFtgdK6FlR8rs90b+K/GZLx4dr8Jgmbc
ksmTe19DN2tT5y1H/AezOiM2tCzdSX8eO3Dvy71unVex9WKYEpeKKKJ/KRUZbveObAl3nUjCUQ1s
1XqV/1M+lH89IThp4jtZ2LkWLYpWXmvYWzuYLZtC4CaNFVD+ka3VKrc58UVotJXmhMzLMCb7TvAz
TND/xjy6ltGQ8rGI3F0HIpRX9s+rjZtX25DKpuZmMPS9daAduMBMC5wCTy3u8cshxyruBKV2NEMd
s3cZ8lanpEOB++tXW7jNudIjQPmVce3mh/++b4lrJbrxWFseaRe7p3/Ir7oTXUu7cCphUEpKDR3p
R09+S1t97prxVgrhgCGCpboQc2FxRak3CU2IV878VAx6uNF61D8WIOgVASfMwaMWkHXberg/tAKx
yLNDZG8GQaeqeynufbNh1FyGGHyKO1nVDQ96ZYPxtgYQZ1rgTa9E0b5Kswge7s8yzHs9DJhHBaWu
ndMmcJou3MDthxit5NkD4M+63bnb+x/GdljsE+dsFrbPprZ2nlp3Kp9AizPHdZ7CilszqJKHNIlB
hJrmzbIC46ZXdNmHTvmgwwzZB005LKO8sbcF/gzMqs5wrZ/ymmmoiunpa+GdEA4qPpDBn3slxaqr
An/TacwtmbYCF2L5p9exQ96+p9yxqyUU7kEjLmQ1zPSv//OQqpHppqwcGq7NZa919QnMSH0a54f7
0/tD3tmUKk2MvPQObZAGWDd3/IPfkmVe3MNjUmqMoUXwU6mxfjQ/XNdJH+nArh8dz6etThH7Mj9G
U6dnACkVP//7UNka65XsDgpm7DvIqnXjtT0+jSa6wksM1vzetLfApjw6FvNCK6q+qSxKHyTJjpfG
qL+7+ZkYaWgeXL+HXKU4NYvoNWeucOxLL8BO7rmP+LXnP7k/yKaxj1kGcdFqf3VcbM9jh0hjeK4F
3DEuVi2jvyuUx2brNvoLcG1o/R52OwJg5cZGFJhFi1eKMPCYEaJbDgNElEUNzWfyLwWCwgX1wL7Y
F2GU/oWwXLvmEFSgZei0IM0PblRbx8Htfr3IQkJ2EC6EKZ/jufjboN7loelgP/udf8zrPQVAuDPH
KNoIhqO3+0OTlodiqNCoYWrchiYg1ePFa1rFnS1uLvsDrjZJQHoDPUvbFGRZ//t2yv5O4BhzNP2x
NjLzGo+IUT5gu2WPI3o1AYvZ4M8C9ShtLhiCGEsN0fHFK0UBmMVpX6s0wrwAt4db8RL3eHiSRZ6+
+3B5CGjt9VJmr0lV1Pue4MxNm+IjIUEgwrnGQIXOyn3mqo2cS8A1EVAf31kDI8KK3SNDUu4JWGnw
hEKyj5o3wyl86HvLWhFgUnrOLcAQ/XHeFoC3zKkkT111SaX7h1hhr3y7aRbKKDScBHzS2G85T4gn
mW10TwLo1AWY3Ib9s3GExs+Y7/7l/cFKgbWz6yX0kKQ+fZdvdEKbT5zyoxdz8Ih568GlBAxHyYei
rccjvaxUbe3t4hJF6teWZnj0+qFbi6bND1XZ/ug6s560YXcIZsAyT2P3nPtuN2dU2MqLVm7MuhwP
tnISeNjtNhf2teGOek0Hmpf595qd3anuCWfgQovMTWb74fn+kI5F9N9XRal+S53YgQuvbCFSGX+T
zcJXytp6y63EOPTt0LA5t8IrAMEZXPSl8M/86n7BUoqs8+RiS9y6ht5vScQmu/s6bAovP4AAg6mk
Z4BHCX+vtTh8COveuZH2DK84+P9AbPcPKqL0JPSjjYaB7ygaVmgdag3nCbFlp5pvtZHzWzz0OF5L
PdjeFwc1rwqT4k1k9L4xcOQ4OgL7vVNUOGC3+gFoLrgA/KVJ/WoWDiYmnw19WcbxOwS5eCMjqbaa
28fvIvY+nAwisNOYHN+qsaGvrWqO1vxVJONNQCbgCpRunlVXH0JEEH1Uam98gfewGaGIpB5zxK5V
1HUw/rrdHyxhv2m4Y4/3Z+SI+DiH0Sph6fvvL5BimLae9tME1NdhQe8eqLtTrWgu94pyN9a8XZDa
NO4VBy0vf/IKxGFJevyljYaZgdDfai0EYc1/ctSI4K+8OhnYHSAMqUq3vnXqmvAyGb9OiIG+iFNM
7NIerjbwwAcwtdBL/fLToQwLQP/Qr2Vi/6NbD/52z0Bx6Qy4OwLqEFeDqN0lWbDoXFcBCjtDu03D
DR0t13qo9F4/F/MD7EYmm/fntioiuinQOO5PfWpD6NtrXUwZMFL6qYoYaRfZoXfm0JWoboTSIOix
wdpqYDGXRe3h2JmpHQNJjCcTI/TCs3zGb3MouR/N+Hj/K30nslPs4lLhcijdN7TTN/qLmm9Q1c+l
cUwYApxdq4ueLFsaO0to2dIXgUsRWsko30HVua9yeCbwU9Qbv8LHXEU3sy2ynYWdZhfX/oxrsNKF
aK4qopAEoVxBkW5Uc/rvSzX0m9QYLDKREf6zLjVeczEauymifMMo2ZMbgaGtixxPcQV88jXTPFZa
1s3UYos1t2X5jbgxmEhIgTE7LHLk0sYXzIqAP8Wxk6zZ77lPIzLNA+6/sx9QlcJ6bS9DM+2uzpAc
FOyzY9+qXdZTOZeWWrS29A89qbuHa8sH44EGqnTlVfU3tDdtq00N3YOe150iRWbOcXQK6TjiCH94
tXxZ7NKMgLVhZi8YQjRFa7A22ouiGCekWKhcOQdOKJDEtH0+fteuM161xkHfbZlgj6LDItNE8pAz
0gdb1x5KZf7ZZILXkWvpR9zw+jFj3NEYdv4AjY2mnImdCSWNe5qn4oWruca2DLv4dH8wteLYRzHd
CywxDHeCZjP2ybtBUe2ywAuHeovuz/7ROBYVwrrOrFKL7HVG9GnJ0vRXk6zZUth3SZyUG4jjXCYL
5K1naseq171Fk2XButZxp5sQSR5HjzYgXZ3Zr1KS4Kp1gjf5nAqbt451zsKdqzojeanTdqewxX9k
oaOWmi7w4THmFQNeRBW3wZpkdXUmI6Dvy6Fydt5UNQ+yVxVjnTF9jtQspWWG81B0+Gw1jdI2pJHv
wjb/+2L+jlYigsYhUQ2CfcZmwgO4w93lP2fRcOuIn2FWxyvZTioDjkIyT/ReuGhy03zxXX4H4MJP
mOQ343vtVNV7FRfGseE0vXSranwfbH3fExeNcCFNhDo9da4T8daFSAOcAoYz+9thO8V1t0hkCijC
mD/EbeY8DbSmPtnGwXYakNqNeLWJjXGCFE+WC7KzS5hF5IasrsT0PpoE7TPuw+fWNdtL1ZKD4yp8
uj+QVnlUqWYf4TV5+AtDDNn/3+bxvoO8fw/LpMBw8Cd7o3okzUkaMU7zn7T3dm5KH05bq3ZjDZxb
XSd+jWZnsW/wKnMTofSxNWjAikygE+58AOhZLh5Svf02jZK3dUYW3B+CkTn76A9Lq7fUZaAhZJPY
HIL8UTpXDQLP2i/No2GI6FiPot+FblIvC3Q95kt5uxvnJcugxuzM+ucQYIC0255U13MOYY72EIWR
cfbx6ARwYz6TqdlFNW/LmplLs8saCIIxBvRPaRh7N0v9l7xJpn3Rxd/0K5zNhLuw3vfGxfQ0htcR
AkbSjg9kYP3tONDHMRSmTj8LsEJqAbgDChnu7zvLSgPdn8AS4MOm+B93aIAu/vgrkIf2wVMNKD+D
nWCO7Wjf6kitZje2HIQI+QAcnHscgCGlXH9gCe1druGcbeYOjbaW5dmRcqPbcjzcnxlpd/D1jIp1
+YREI65JZwaPmtCeBszbZuzT+GeAzG+cxLjWeRSu/bRzV3J+ev+e33PLUP0cSh5n3lZWUR3T0Z+C
WVDJr8oci63NQOt0fyhdtzwofoIo8uSpaS9aJNnc4cagTqU1cD05MH99bzj6FQNYCTtr5QWdRcc9
UyushlQMVd1YvPHyMA8vx884iSgxyrJiH/SKYSj9aAvlzukwt3QwwbbiOXHVqUTR++TgY+Kn6NFW
MqxC99rrWE/p9fTm8msBgSxvVPxR1KQrAD5i1tTzbWsob1ebbvNU6cDVibmaK6fCIKSB3z3FlQ1/
P9swk/RO7eSmYoE8GG3iZiBMUyiKLptjQHLy1ZJEu+eK74bus3VYAbWOnMF+dCv/JSa2Cnlg8gkz
d+7DW+77mCYMh8Hj5NBghWb8MLYxcfXOVdkuDcQfjsRi01mheSTQ9o4RCctG1tMj1OccV3vKBZxm
0hcj/Xn7piMqXnsZSVbDMimwcx582oz/7IwC92wI4wdelZbxuNR3RGCvhbDDsyGDYjMFRrGm35KP
o5uJoyRhglTjT6j/vPhWy7TeH63ukjKRuog+udmq677KKngwxrT6dAw6R0ig2bfBppo3zcbxVARI
E4HnmNuQBnqOuJW+DeGWbErld1RW8BV0nv4S+dMzMTR1KCVyp3BBwtbzutfQpHGiISGIU/tBIgHu
HLf/FyY8u2sB9+/3Sne2UUTzDlNjyUwOO5NeMpfmGgKggcunaAjq/d8/0lTvr3WQKSTbhXmwMeLd
ySjavMLcv7Jiq99CYnhtqnA8/u/D1Ff/79MmdThEdtB7/vsrMe6oypdUhs5axf1Hu/+k7jwmiSLM
Nvc/6GI2g4YxJkclAxoSpv7TsFinUgJWDHvSmHLnKToGdTueOrdmxE+aBwfU+DhlwfCYT3JVyi66
BG1fxcvpq5StfAxN/pw6E15KLV/e/6ITKfo2SCRtHGGmBw8I3dKKrpJB/amcH+JCYIr73+c5DkDf
zS4aYfgvwxNkF2TdPLY+6ubQNxXOXBxYUzQBWS5+dao3o5j4bc9tdBObau/Z9gc+GcL6Nt4UT9fF
MrGJxlvJhsuZVdqnA1POpaaIB3vNtZ6SuTc4fOzMqH9utOEzZkTRAojfJ3ITckM7U0D5zrhd20ZA
eSthn303CbdAjbylba46xtXLyk61HQ3ExvNoAtZvGSDL3MYZN8ylhVV54nwzb8USjmVpMe0NxSvv
2eWnKga4UZw7dmHbYih3a2NBaed3GWTqViSQXMm27HUz89bLXMNQjXMnJsejdUe9ZLfoe5ih9XgK
ThZcsZM/1By38xTyH88wUu0I3L4GAqsJ/BCHZjg2rvRtHNI6vFYNUfHKiLSVie4XyW46VgTrcj3e
dHRRLPQBCkMtomZtV95FuhMQmZK+bTG9eQ7jQMdiPpjUB2S2f5bOQNvO2mHhtOFrBaGTNX9YjW2H
h1K06coKB2rU8PxzpHA3rT34BHCoOAGhtGzR45YEX81lhhen3rC7wYoekS3XGGgn2SGL4hIJjDBX
VJTXzsiPUYNKmZt5s65MuaN941t0zTUnJa0l/iW05FtMQvhRb/Jz6/dnz5F0CrpoVtzCyEPQyioR
HwAJ4FWiS6mmX453oOhxbenqpZtHKHaDDchkH7VqMlWdksk5MD2lSwuD4HxYX1LxoJ45OF5DyHqz
eoairqsnu2SOUhsxYR7N19sd7RNYN060OmChsUfvGE/csRwNKa3OYIXXdC+oLrPOafxWl/mrnDx0
CR13mtSddRPrp8INw5uUDHbpC5zlpCM69KULyAuUhqeo9+V2TkoGuuNI63YSz1enBQW+hfvtQrHl
FKOvZWn8SWfrOljJhqa1TmVe7CdZMNKGd7UWenUF5oyzPmzPQVP/lE38pRFvpExKFTsnovxNRzLA
sDxQa12730MCelj1sNj7UdXkzxKThs8NDmDJwSb/CSf/CNcVRz++SNyQdNhYEbaAPOVqnExv53n/
3H784waPZGA6f9WXzL33AZWMLBTaez2650ynAzwNsFERfuVuZE+EtWTCkdjlp9Q/whB6BkmBa8fA
BO98/gn6c8ThqdaD8T+Mndlu5NyZZV/F+O+Pi/MAlH0REYw5QrNSqRtCI2fykDwcH6xeoF+sF2V3
d9kGXA3YQsqplEMK8vAb9l57psiPmnGNoCg8IFgJRN191p0m71ie8g2n6YTyY02Z5GEGqNkT1WTU
LFdQKdKjqBv30OWoN8vePjXc/qhtIxvcwjAVPfkA5GwgnHdWeg1Jk4wpNOOIQhan8pM3GHdjppW7
KSGku5zStakDHbFU2G3Q6FabsNuWhuddYSeye+wcPF0GWTtS+/AVIw1Ww/RXQw5VM+v3WO+L7Rxl
Qdfo15g3MhBFnK49oCK4LeApdHYL2hscITJ2NC/zr8aodiRCMTp57ks736Mz9BEZSSvwu/LBHuz2
UKTRNetriCo91PLWYkXuZqwCmaeSEGlxLvYPuhGaazE4myocXyzVnfy+2A1Ndejbgse/KnQ0ID2Z
sCnG1BANQeqj/tK8YYJHIMRddLBUXOwSkXLo9uN8cez4O8QudUQyVW66FsOwN5RBH2vmIdOQd9C0
BQzozG00KHgSCltvbj7G40z0qudsjapBQROTtOuMPeZXjSY/sbfS8i99L3bOWLCpUwSwJ4SD1ZJ8
I1w/NrI3NiZ0q9fJexQhVfEDpA0c636L889/noauWEUlXi9vcNaO3736Gu1Z658sx1L7qMUAXLED
587mIZ4IhU7UWZPGMx/1KD6QRJMEug53YnQpP8am1AAGxCiUJhTetm+fvHB4QzSTod617qQp19EQ
+eyaFC4Eg50drhJiZ5V3kzciCfKipXPFFtAhv5pGA5mUWaf73DBznGcciKi8EADiW06RDXCMcWJQ
XToJyNqCC8KlJ+EmmfAPTJE6KWUTU5KTkNwBIp8InzC65943mQcKflpLgomoAbdnA/Gyrj1ujdIo
4TslOB6XkX5fLemcLemi7cAm18kVHTKLuzXHBR4P6gm0lXjlOhRKTpQd417WZ5Z3L2rqT1MZiq1Q
8s1jF1OXnHXLM3GTMeIWuE3ZYwOCZyRO8/y7yNK7LMaH1s2eoCZ4V5bDAkd61caV3Xs4oLwupvLE
1nw3De2D6SVHS0TFpretejupI05TFKUTk2cYIf7Jb7rHrHBfqikGJdo/yraOkbrYKIlylzWRknfe
PBvBLNhG9YX8zsM8SFMRBplONLnfb2ox4TZsMFowEtoXJcQBlsXUdNOyHKHNqRL3Rg1uj3uy1rZe
tugoUgeog6HrtzbyWNIMZmKRCJp00nHr2gYuBivd+ZWOD5ZjmeZe8FTC6RlFNANlHRh1mJ/05HMy
UeIIHB19Kbx73TXYwGP7qGaNz5zbgpOXmFLdJONpCS+rMfXjyyQoaUIIR8Fc+vQ4hKGDNmGlSkQm
+vSqMQPpRL/IIPR4kD0lgqp0ZHbGbRKOBxj7TFbVql2iWKtYvDY55WTq4wy2MvMrsZk7XWU8hpf0
RKm7BJvEiL+h3vL4u2/rho42wTNR2AHwMERgsFo1BjIsAtCbJ15dIwiGXp/o9SGrhoh7kdwKDzp5
J4ZflV03v1qjfMw76yHuBOvsHsBvKUw8o9FNXOgzT7LpRNKwICSJHbo3qUtpFfJCPWrjY/Tbg8BO
JbAtotVdlqXv5pBSciz5fxEPekr+6l1qs7yrdQx6Ku1hfkQJK4CSQWZeFkG/9MdmqOArOF6gdPTx
5N2/k3x0nyl17e1WP0Tm+NrAOu4y39y7MZFvDwZYtFt39FE9OLCM6El58uh3hGPkG7e27wSRGGMx
26xlQVQkZ0PO2bGOuKbaJglMRmfrPLQXRz32yrjTbmGz7OWbchpxw8MY96UNCyCeV2z0aAtk4+xQ
naN8uwXpakCjxy09hc9SDbD4XesIJ7peF3r7wa302WcvmaeaIBcAjqMBgALM62uOiBOr3DoN+46b
ocUBbDDsLaqGrXUWzEQvb4jWJGTC6zTuwtHGtUbs2uB/G6X4VbR4/xurndajFS7YJ9ZBvb3k17Q0
GZ3RYadp23PSJd2mcboes1z/3XManHK0TNLsAQiQbFcOEXr2JTJn6sxjpYzdXGoPRCzr+GhDb4EB
uUGCKR4//5Ky5DV4b/S1mSErQ5lt7gTCPN8ZUSRDGEORVm6rrLRO0krfdMHjE2zPPNGiWNqLIoSm
Sq2bMI2fcUSnW3uB82hWu4nbbM/Rj5DMYSlkYVYTNkavaWsVPjjJyjsyxNQxBg5rK4+abTI5CUqo
+Dj5PFcVxog1ze+HnD2kFw0bZhJ23pAL6qu+7G60KXYxYIEQdCCA50PgpewihYY2eOzvh5w70ykm
fUV1ROC7nvhPvr3mSSUpjhEFxm99biNlTvvnIcxJrq7GAxT+V69V6waab8RKZ017VfNC0JyHRBEg
/SlWjGIhTufhb9n9hhS5GCf5md05ZCLSG6eyhU/UEFNoC8SdYNNmzuHK3JFVGB76ZH5A/4LoLvFf
Uk98q3KutmnigZ+Beh2mCD5k6v2eHKKqrOLeCeNFRZssUTT5oTHzm95vvxnuPsWcnpgRw3BbnxpZ
kdPqgJ7I5W9g2fvenvd+78PvsDsCcIkiY31730vSZ4lrPuZJMWF6THawpPUtFoAC+x5CkQw9kBs7
bwkqw00exgw++qduBk8qI7NBk8Bso4ti+zwjYo1kgwWmyWEcT9UboSR0g9j9ibHSJPkU8mlGll9O
CBMncfTKg6g9fWe5lYFPpPo1ufodUQvYvPBTqTl7gb2n03mwyPSnuSFV1Oat1Cs8cnjnmNLPG+N1
htzHsxBRspfxHsXepe3Lm1oQYEb/8UQNsw0FaRi563Hb8s4F5fgEOYuQUccjPWw27q2kf48EDl4y
jxorMTnAOSEPeU9OnrDCdqMtNbFhS/POLb3fXlugTGxvkkIxvi8UIb3CZYeRa6/O+KkxV05151eq
Y381fe+9IZML7O4P2+pxIE0DrWz06OmDOuA2ZHkwYAmbneVWaMn6pkUVhXnwtOkBgMIK2O1tyLN2
nS6qw0ERcudEDzYOYuRcgAT1DBE1nYpUSBSnsCDFwxzsbUXRnLtQT6wInWvTN7su5wacJ/wOSE/x
FKY4SRTGpT6KkW4r91ufvePU5Q+dNLCytPa1Q12gM1XEAh2BiQPyDXjHOTsnfl/bjm3TKuUhBwKD
7lDY1Pg+Sl+j6rDOE3TY6zQxXVbVQWSTzKbLB+HhsMNexvYdRV/DbJbKTYNPQHIf9RbUkipBgsXs
0En7YeMVSP4x/BY+1BERYmUdxhPWlQ3v/u/Ehz8zdumb6OpdGEEXdDGksVh4YikYuAUNXZ+goJbz
Ox2uWoXhzL9v8iO5gnG3iXhD1h46fYH71k7eBoXvJEuOcdu8kshBzJBoEaXm2QeEHxJAIc7JOr76
6szNvXO76rdBTAznkLpNvPzNz3V6RYVatpu3c4PInV3FezHW5MF159bqFInhBM5i6SQ+qX6YhRVY
okI7rve/ItwoqykNv5N53GcxZ5NncLHgM4YuvnJd+WvwrUtoULDHusVBOZ673oq21tAuZ/OHGydB
L8+zeNAaRkWGUVLUIyofs3s5+OfcDI9zD6zT7qrH1nafixaxz0yKFltJdGC5enIAIhSMk5IPxuMO
0iQD6pOonuVIW1NbT6JTeA4rxiWGNux0v2/ZdPQ70CGsjCJVIYAhCYr9h2eU98THDxueD0fI4UFt
HXzqpIh3d6MhYthPan7Wi6bcajwn8e6Zxd3Evo47P5B1XxARxgECGYZYWbJyzEYjOwpFwlbirIdp
B4NNy7HWlfaTiHF+MkJb+cqA582JfSb2jzw/uIauRpU21Uwmi8UTlmPtvFhCKQJnsIyrSDJ4duXt
6KNFrevujdTvX0wF6m1YEeBsj+an4z6i2Ac40PEuYbzQg+W0KGGPgQ6PmnWHd26xUZWodGOr3TNO
vUFP9LnobSKIEtvStEHjCSSObh8F1BsG4gmMjM3oPM9d94i+A2CaWz66enHO45AAU55HrvZuxt9u
1KabrmF4HhfxNWMNDITkhe31sC7S62B0ZzgWT6YmVvMwEoTscjthOFrmM/6HaDBxpg1+N/KwTbi1
BgtKD/ocOzlXd7js9eTOxAPEbGHYeZP2bjnqccTtMNObpMyMhVXdxxHslCyOUe2WEDa0pnj3ROvv
h9Im5sDW30XCaiZj47yxJ35Sf7A+GcPIVWjiIgpT4noLGkeXPQ2Xks+voRp43lCBkv0alzwE0egQ
YUc7sNL1GZR3ghmRxCYlEjTC4Yuh4VCIGgwz0rWDELn1DXXjMS/7S19be1GQepH7B89ldi6H30Wj
3RjIJDfIJa/gLG7NbtowWXq0fJxxCRwR2uUykHaP1dER1IY6HEDDKzj7QIesW4clpVMi1VKmsf00
YDEGngkVps5RLneTXZOqujZm5Ceu3lwTB6SYG3X7Kad6p4ac8DJLf61PrwtixnSYTTsjSkaKx8c5
Kj8xqjAcTcmZZtVIgcN+XwHosmB9UYzlX/Zsv+m5eqSpg8UwpCRrGeewaTEYC5w8Ds0fXt0GQghX
vWBMu0RablzSXsF5hPY1pymq2F8AWJO6yW/fFczM3B3uPB9vx22uie+5vM8gWO4GQiSxRifMUxVd
nhQpMWxXOXmKIYFDPKE9WZu2NG9dWX6wLJAbu48fIuSLBD8z04dcq2aieX0vMg8tnJW0dX81XfYq
0e9NLDQ3hWtc9Illc4fKZrgkWHaHAZAQfCU/aCrQNx4yJW1ED5xgxwYxBxFykuTLWvFj69vWWiu5
EavepZpx7g3DjoOmg9IQe8lzQqDfSVW23PoJfFBtcJkm1jeJH5LmGRVTkM1ckDlxHkOIo2NaYkVr
8cEGVPLt9yK296Wv4kttF7wlIc/jJBw20PTY2EykSw1hMM7ccxQMh9mP2CcJj51h1v3Siio6o6YC
YUX1AmlQX3g/9mhYq5pVeeOKWwflwRGZ9YKmbDnFu8Rfm/5zwkQqAGdSrqqF11P7v+MG2S2NA6Ps
0f5CxU8aFk/XDXf7FoXRWps1uRVStmtnZtg5+xjLe7ZJACd0vrTx3ywNdURS3cJerzGLo5gGbgvR
EvtewBkPLwfRaU5EHBw0nvX4sPaG3u8Ju5XrzA0xWWvn2TPuS6AJREb5uxhNBS/bHdAUmf0SR7AE
1YFgSCiaEftw9DmedbHb4VdhUsh3BZp3zCCYsjNmAVPCaKv2/E9ET2Bh6uZEN1oei2p6ZPAnmYka
Z9C7v2U5sd5uDlKf+tuqEcdBv9TcO3nr2Ws1a7Dtltu17fzxqHVmYOsdz5sufo60Y2ipp2Hk6m/y
erl6r7FRPNsxmDTVklWd2hrsyizxLnh8+pWOMymg+Hqu1EB8GYRK25lfIstgsuCE276z7109QttH
+kVfgAL1tP44C+0kvOZait4mdY39cTrRcmlMqZMBS8ZEiT1hbSagJ74tHO097OmpOa6O3AJoQa3u
onfVvaEZ1bnooz29ebFiBHCj1+mbbdZsxoRasDh32BPk8moVg85jhlQhUD5RpbihNhULOeLX8O2T
NfTelNQ2vhcgRvJ54CarsdEBY8EytaenwfXUAT9CiEptnUKD2bQGRV6XRxzUTmoRxGxfHNwFwDUr
5sjOY/Mk0nLx83gj8OrirHUogUTXc6lFY0C4HtvdEeQ5wYqL6Svfp7naLv9t2uya1p5xyTDpb0j9
Q3uMTAVzu3GHOMxD6D6+EpNgs3/cggALytgaKSW5tw2bReXI0JKRCedpZufBoBpGLgJyV93SnITZ
lt5th5721p7Fd5lWQWWA9ORhk+K/c5clQnwqvN+qFMmhaUF+gfJZGSKCDuqisDdj/4IaPmaxzDvN
SHRrOPgkNKfE8llo/OY8rbybrT5eax4RuF2Jn1vGDCPcqKbp7tCzY6gwtz35SuGsrhM+KbvUJGix
9lcFWz4Ik0VaJI5KuSdjHIOo4YfUNCwIqS7mY92a6EuNnUck9p3n0S7WCSVWyrP+zbLNm5H0Q6vo
78BRNweiNk9iqXoBo8/bHov5Sqjh1h+TPJhba48XqbsmXFppzWS9V5C8Iy0+6Jb+Pc3Ia3S7X49C
UzxV5TnSFEMiB5qwz6TBUOusij6d1iF32gGZYnG/byrVvCMHYTiXssCaT5bl2ccOK7UXlYRzmr8W
oDQBT5bOU8e03HGtrjERU2ubD7tZ6fu+zZ4Jc9VeqAAjPBjhbeMY3ZU2fjiXPpV53mTPLHW1S+aN
3tFfAELW8GDa8q0YsH+OzSekGhtpQHsDQ5hthwb2Moni6Gx1L0aui7MV1xeA0c4ubWO2ClJyeBtZ
oGUcwQRFWsScYhnLEqQzKdz16aXqWd7ELfFMKcrejS7ZspdmdSnvNaWyQ5n1G8VOh84W7BCq2Xk3
TkYVaAR1ca6s44jgnXYEygDF81TlzZdZ9iW2kiFeWEo4JiH6BZ7mPyawTlqiPSn3RLPXPJwTqEoC
f6Cy6y3rQSbWLrFcf1uPRDIydpRTZd/kkDoeuLcAx7YvjUDJnDMw1QMDpaRffY0c+4bG6MLWdTaB
A/1BJzqEkSURvF3IGrmObDahoAZA7r5nXf0se/9i9u+u1K4tZmeSIIsXB3Qb7dhA/2pVPXvuen4z
IyYLVrIFqUR2piICGM3r0YAhfMrs5yWa+WhHlbOuwa6sFf6yMWUiAt41xyEKyGOCETVhjVGMmjyp
B0nbBOPEMaJNEdHAcXxnp+kDGHJn1zgIPUcMEblioOlGeKvrpvnlDG1MWHZP3ZnJk6gXbas8tWls
PQwRXITFWWNpaUDI2beglnNo6gJjPrdsh3aV4d5UjX8dIgbCej+Zp6S35gNAE+bDoG2gLkSgylTz
OCriL32Vpbvhxp/N8tBX1e8h1wJdH4wrFmZjo/2gLm1qux48C0alDccVKFg8TTvZ4iyJivo287vq
GUrla7TRTcCZtEEIYBkyR3LmydA9xa6PzZArij773YngTqmluY45KmOdNB3HiC86gPO1coe1cSQP
i+ZiAhHmYOJQ7PhR4SU3iU3hYDd6RJh69ZU57mtYp7eZXpXbiWUEHNX6UWfyhsghX8M9OEQaOzZq
ANoe0wDv4geCip25zHhkQeI0j264QAUmbAoQAKDLtEjyp42tJgvXOmALYWTb0WoenfzLqwfrhrla
h8wymXOegwgAL4Pm3SKcPdtmUm/b8lNqvr1tu0VKw1FSUOZh5OM0s6uKbUoumQOHt+mgXsdIfypt
hxEkrW+euWeBHy0CaFq37EvHiFE19RCISHYUnI0bu31FsoJDHDX+Zhj6zw6YT2AU+TNC2xHsD7eX
0WdPBOrSBTNey3F5jjLf19XQ42WlYo6mfK+6/CZ1PC1o5CK1QlYC4rnLOFDMlt9Qgm6F6lhutTI9
DOClCrsNccc4j3LoNuz3X2lEPqKOEnZuHbXVjGnXtMTONiO8CZO9havs69gm4CTGX9aib2xr/yN0
qi9rEVu4FvTahhmI1mgk6UrYFNQ/39XcPPQzyb8u4xWZw5+Gh5NACPxGp49VsCMQXOfp6Gpke7Nx
dCzrlsi0SquTnW1RonvytUBbtYbkJLlppkK+oZP/QLK6bSZQpBo/rNbo3sooBzSSwnscLf130YtP
vbaOiW+rSz/uShndu+6456tvBF3HpgxTGGhGMgbodC8S/jtXjS3gRrC4iHTxCHLGX89i3HoNJpWh
J8tNalssOmc0KBidWXChcS8YhUFk7lEimKr8LoZl7KOQCnjmd9ibn7321MCb61l+bJ0GtHfc+tam
HDB7N0L/XEKsA81Dm1+bMznoszYcUsQA/lda3ONLeCUutmW8c6oGlrRePqX7GqMgUyRQYCPNgUWN
N2rOBfBtj9i1buYjJAuNNQ85HGX2EuYOoyaO7BWAnO9RIOE1iyFbI2l/dBPtxWL1guDBunHylIc3
W/I0BmWKLSUmP2IadyBhVhVhxWgjYzNb1/K7cvdwsZOt3mQf5DWyUq47pBSz2wS+smsWgDTYHhR9
huPxempNoOgZPXAHKEQ4FvqKcnrSMnJh0TDPDOZ3sY8lzQDKEiHvRlSXfLL0OmEPxSIvNLEehPdR
k08FQBOfWaT4Xyg1wb486HA65Ah9qOmWka7lblMijH0t/tU43j3xENt58uKDoeRNicKk5+vWbsiW
NAJY4FQ1d2Aav/LcH7kIZ+Qh9OjQAAcOgxQwmuc/AxFuz2HMCa43ergNfetWrykyyFY+GT4hDF5S
38xYRbbJgBDOx1rvCLnR+pjjl0QaM3ffNPsOVeuxcMdfxG8j9cd6sUpYrbA3rxsQ2Wg/drFbb6Io
BTroQKVATg2MMoP0tyzCOnfxxpGWaHjpCcuxKtNvjtOedXBgK66BtBvMXWxhNS0T4FptTmNv4n7u
4nljD5CrQxohaPyLDq5/bwHXljhkeIyHr1mJx8JFI2yQMHTsow3tvx8oxUt0eqwwofmdaxFZAPX0
LDp+iTXScQBDT74+4m+tmpIdUMU39Ka9GrJbN6ds7FGcjMOEJDFiaYuiexNhSzlPY753u73U/Yzd
ALHQMgOvlHVaQKcXIYfQf6MhxUKYKLXJckKtYqJ4TlVo3ToohZIBV5Ayzc9QMuHCz3sx9VDshxn/
mekSA+5O5XDHGEs11clDQ+ikxmfGHreLoj1Tm3HlMoE8TEQw5+x3jn6k2wSCxzZ9QcXPpD+EaX7t
JIpZyWsv9QkxUWe+mlZ9N3WDEZR4Sm9nYv9gZhzi0pyP+WxrgTVBncN9rXTtUYZRR7keD9tprN/q
qC32CfJCp+Y6p6x+N0NyCrRFq9+WN6xs6+OcVG8+IGPc6eXOi/0vbPMvM7jTNDU/Js2c9u4ES0nn
Ohj6zGMFMG90Z7prjB50GCOCqrazU7ukNl9bLffujGE+DY0dXWysXQFG13zTyLw7SWnfw4du760F
8jO5DY/DuWdMPjhLy4y4gKLzXNk+rB/dsraeXhqBpmvlqanIWhMYB8uSkwTvQbGrbMvejZQpshDr
OULDMoOD28p48cpTPO3GGse37w3zZmh7eyMN4dNPtyfbKN1dj4s5EFzuK1MsFZN1XJB25DoYJ0C+
wCYwO65VgiZfaXIHVN9fITwur0OLD7A98nvz10IY/D2zsDVFHRJ7s98Xhf3Aqc8Gnh2HbTXaoUS9
vPIcHXoeOK8sZE9FGPaxNmnBNARfKwsGaBcbrw0vMug1hrhCT/STLtBZGXNmXyVa5jCR/WambuQ9
ucZZG56chGz6djymRcbAqQAJC9iBaI3kMfdYHI5p8Q7JbDv2/S6bivsEyboXi72fM4vo7LG68Wro
Sn68HhxubRhTOKn9YdoCWQMLPDLDLi34Ls743ebWJW3gbPfIBpuwTHZhmN8NFQg7jftgoyfelx7J
82DFJkzq/GCb1VsFHnztManGncfy20X9YCj9ww2NAWRWxjhEbRNdukjDeyMYOxd8o4y+vax8yGe2
ZM2yVDcpdezRf/bj5D20icIxddR1/shdUWop+T5dgtKF84b4BoBlKe8mxHV24hyNmdAxUNKrCPQ1
GAn3BBYAm+pTm4NCu7QmRxvFNkiXRmMo7RDqhAPzPETTw2AluITiNz9CsztnBUzNOIgJTNq5FPAE
2TmbENWtcnTE+JPnHIcM13irjxetqk+QElHnoE/tWBn/+xAw618i4ohodF3PMZcgQkLAllDn/xaC
yFSmFz+L8pJq6tHnOp4sf36bUFqvsMWfKpKOrlrq+Cd2VU2gz84bZUK/n7j572hDHpTUqxclUCpl
hsdSepFZkXxzsuDL8DTBjCIU43shNe7y5MFuhHYPltbhTG6qi6lZAKmIEsHsXyIjLRgbT5l1W0bM
a8sKYhD0lmc7NSs2OUizJQLGVVyON8LqynWl6fWejVZ7I93gb9mwicIUFRkl6ypryu6GEEVc7U/u
JcQbGfz7X575L7FtrkbN64L4Ng3LMf85INrkwkaNI9DOWbWzBOu4QVh1/rH1WNaD+gH3r0HMmZvN
JFskD9L0tyVSWgrM6dhkIEpMFnpo4aJtJmI6MbLy1kad7JsmIzAjgmikJdYhlYRzpCNDU7NFqLbu
Kik3NcCkO7urMUzr484vLOtkVjkhwIPLXrWI/EdvEhs0vd5d3Y311gOQ/T/kr+n+v0R+uwxQNM00
jCXI0rH+6epBswiixUSqS5oXjprK0W+rMD6lSsS/bNbezAsj9noFO3mJZealyeOvoR0RByW061qe
1IyuStokARg5QE09cTaV0zUD3YILKMJV1dloU5kd/kRIz/DFUKoeYyJn9hjl27vY4YPRgn+zKhAj
Gek2ZyqLN7Mp39tmeAHKvIABW2MzNkONd5dNTmekT4Ovo+lT5LgVytn4Wtvt5qnSH5XQne0iTwwi
NOwry+ThakqjesjT6IGuneaPIc/ZjDWAUhx9q8SV0RG2VU4PA4xfQFS8OsPKrQnp0Jd/2A2wzGSa
awdE/0uCDSYembUw78DTFArI0RQq7YZ58nwYe5tipCqHdU2fvEQz92wfIAfOXcSMWlL8FZ7xDvfX
v7GRufpkIlzCeDoWhD/sa53sZtscfZTA0Wtlxd9G33vb0YOW1eaI7KKF8F4a5Jf/BLLmmZVBXO5B
vQihY7vT9WujUYs1EJrgqyx+pf1PfGNtAkidXCIIwq5LAP57t2MIzAfkQXWNbRY4wFzfJyLBpq2z
MOhjGDj4DfTzz4exdPRz4Wv3U+7Gv3lxIMo7TlVzeApb6WyGHBbQT8B6XfXhqVJvRPJcDRRQe0K/
kh1rHP8N2Col+YRcVTbIEeZ2a0huziByDe29A12ytmr3YhLTemULhB7eaG/YkHubIbaPyOnsky5n
FNlOW97GvYHGp7Pe3WpwKezZxUzLQo+x+qc5jfpO9dq46aGT3c3NB8TUM9dnQWhBOV8MI5KBXyMW
ACcI6q2q47ui134lVZLBdgFvFC+ihWYpndnvQbeElHnxHHRv2sgCszWbx2yuF+ikbJlDQh8HG1L/
1jhCsnS81osXep6QQmeCEEVGLisj1ownp4U5P6G53swxzEXbnNsDRLPytu2BRkscxZvGTTWa3N5G
uY9hMLQGVivRkOEHqLPtz+H3H/+QWdn+9T/5/KOSU0OdpP7p078+VgX/+c/l3/zfr/nHf/HXS/LR
gBf8Vv/2q3Zf1fWt+Gr/+Yv+4Tvz//73V7d5U2//8MmSUqGmu+6rme6/2i5XP68i+qqWr/z//cs/
ff18l8dJfv3lj4+qK9Xy3aKkKv/4+18dPv/yh7Gc8v/x37//3/9y+QH+8sfzV/OVlEmkvto/nf7X
f/EnPv+I/+U7fL216i9/6H/GTG8vz17PIvXc9c0//jR8LX8jvD87iJQRM+FyMh3T8Ign5qml4r/8
4Wh/9ugRXHwYOvMR2+FftVW3/JXl/5nxq+v4pu46HMq2+cf/eam3f0uy/dt7yK/m75//qeyKW+J1
VcvL+ccHHOWuzaHu2twAeMgtw/mngGKtNxNmzSho8q76ZvsCwGZUd5aZMdZchbZyz8bDjxPn58Oo
pXIvG7u4lgaXLzhhsF2ysp9FmtAkzN3/8PwhKZnq5P8F8i6vz/E8k1+b6+qGaZr/FBufZY5HjEPF
dFeCcXbg3awLU7sOrmneTtKhADUZCP18+vOhMpCFg/16ATzVse5qxC1jFmavMqGcB4ywMprSfOJh
TyiD4ik7GkCMUi2bX5GsEaJm7wrRN2fet+KxmUhJZDVdHlTv3jC9/UArhPXUae1j6mgkbhRMwkxV
MLAFfM+sl6ilHwtpG6aUsmULniK33is7UjdwIYee1EiigZA+GONALmnJSBDN066dVQHjhJ1j0xor
4tx0ZwdGc5k0UVavGplNB4k9pQJIdPCyjmUGvOObOkHH4/X6a5Y6yXsqlw65ds2TO/C6CTp41hd3
d8FkSuhWf0ocipa8mrPngtUEZ86iWFeazpxshInq4qBsB794HKbERmJiasRC/fxsDZxpmm3fYzDf
vf543h3nZUqS6Gh1zbSTnePf+aiPViMhqX6diHeAmCt0qd2X5ejfSDi6J6IPwmBGKRW7ZrKVnn4b
uQiyI4IrMdGYxWOhRdkjmaR9GIHao7ewTRETRF8lh9lpCpTt0X1VlwNvQnQfU5ft9diI945yaF8w
rUBMR7mlR/nZqCRyxqH0dq2vgt6P4l0Xa+OtKsRI8KhTbrS6uinIkSa4JdFB8KMmyg0kVj+fZsTD
3LDB8W+M3uFYTuFxLoLSn886TUznWCuO7hQd00kC6gUCvuRNdmJXb0pXt3lnoUOeMgOfyIIYRiz9
lLZzs7MsfGzVcPKJ9L7+OPd/PpRzT+8gksvYRuwqJCfJUapK7ovOHS/snREK5cP0kqO42wiZJWsb
I+XK1d1Haxzau8qaxluWiwiH0xq27ehdfogHUztEKK2FfRCR/EKTi25K5ZQeboasyWvD5FOXNOBK
815SlRVBQ3AR/AUX/4L1kKVWdiOPCUuH88QY/8zbMx8ZQ+5xpJPVjSKCPwylyx+IdhE9iL5e7zAS
9IYtTio0HzsvnfeNy9pnO9TOXWml0wdtxZ1Ih/m3IO7EWoRdRau0+8biKEksuw9ayZKVcBvA3amr
tVvs6+6d7APHyeq7xFLunVOkDD/t8hLVrF/R8/5vws5ruXGsy9JPhAh4cyvRe1IiJeUNIpXKhAcO
PA6efj5A1ZN/10x0XxSCILMUNMAxe6/1reT4DSXqbKS3gX6zBryc86+VBjCGo/uoZv5BnX7MnCdi
L8m3XluDEBPQJXObGGZTRXLEwcvRkhAPQm2GCAxCbuS4jvIaHiTqrSVa2vRn3Anu5Kp8VYd4H7tB
uQgVVb0PzQDoXYnjn0VRXoI0Cz//Y5r5/4zV+v87FpIezZRhaJZhOLr+r7HaTzppS4f+UaP53UHG
fXGgh8LIYzhHoGOJE8VnH4HFPehuSmUoj9IVbyIqyrV2bScUTkkN5RyYFC3MLKe6HsMwlcqY/pJO
8JKgw7i7qV+uTYdgrYFqC6X64eiQ2vs/fxBtiuj+z0Hd0ZjXuIot1XZpizr/GtQxV6D1NdUpTPEY
CN/YlfhfnhoVSWjfWO6a31bZsIo6KbpCcyGw6qM+xMluRK4Op1dJtymYLEyZ/0v8u8a0+t/fmG4b
Fts9ByY1M4/1rzdGASZGW4IEO0+idtMWxT53k/7NciqaOKosdsHgQxJkJb8zqWlYaYdTl9gKdLR4
FGHj0rb9X74r0/3Xe7IwVFpoutGXao6pa/96T2NkJ22vSlplFfSWrI13g6FIal8aYi5fhUxjFeOh
mozeRmxhm3TKGsWkGhxHu/BO4ImZqIFZ3gOB7s5MYn0Z1v4lMWRwrDJjQpLQxNRoc/Llp/E2bjxs
1JCanutEa7E+5sZtfqTFACti0hJbxVs3Ew8BDSMJhmwAV06Md2xy3+fA/itdjV7qVowaXmY4eM2z
U2nVdT6oBK/tDWjW9BSy6Gh2rXclOuhXlqf6e8W8A2viIw8j7UMTNdthIZTJGxC/D9HPqoUXjaSz
P5NikT55XACPtmiVqcRjknKEfWhkzsHfNbaPXtBuyKKsPKhO+tnFbnZxcjXbkrvLt6A9Kkfft7pt
vaV9PSJolO6Rrfk3uGxg0kFthxc71mkI0vcAJ+aHu8iFsQvkYJqSXZD0BqEPy9Ts0Sp2VPiO6B7G
OPY3Y8P2wG2ZRcgJWFdCN7dK5OsHooDkypNtdh0N7Hl21HnPnZPRXVJbubNcGuOqkztYN1L8MyG+
O21fspn9lPAinqGx0oQpWlKmEfUs8yjKLv30SGFCZH0UpMcS8ybBUG6wKeK4PtMhpK6kDdzvtpJc
QlQ+O1TPzgoxnjiptcYjEnqM0tt0mYepSPXrs5EK9tPpWVWS6tGANUazr9wMZ4yfUZvR1Y4yc6U0
hvYaGyE2NBS7m94ttVfq8jjxFEtZ0H0F2+bQE7NMgc6wbRZj7P5vd8Z04f+3UQRHok67XrUYEFkc
/qs04ZeEA4YJPulYT4EFy9bE8oNdI/cRt1OXe1X7+peqOTv4rZfB1QxqUQjCx5Qd4/98k5q6+u+7
1DE1blJo2DYrdm7T6fX/qLJ1vh8G1M5JEaSrmKjVcOoYofq2WDXz3FKN3a4KIDZ1ao29KDH3pIPb
Ky8NzaubMm2ruSB6B11bFqn+MkL5dSxzZzNXN/TMrre6qf2wsEEsdHBqS6uw6vP8omHiHWHWTXIE
R0VkGPuaHt7dwdz2fUrh5uHi8CSkCUim6tjaWR01RMe+cFedYb/pCTY2LFshMnrKt4afcul0VHgV
CrubOsq5mJOgfS7QVK3VNGTQ1gidrsH6z/+2q9gLKGHuLuu+E8sKV8oSA8hz0Drhp0fOGAY4EvXG
1MtWBWm9y9hqFfo96PtESR+olAksw3mlOWgsXmTSemd1OtBxRk+eFW+o665Wplx1OmUYn32+VzTu
fOpAd19sfzkv6glRi8mxXxYVPfN/ioUwlPaq6Wp70LvhhlrdkWgWbZ82xas1Gs1BQdv/CpjzZpp4
ROVUIGIdnsIyz3AfSndRe+QthqqrrizfTNaQ5VHj0YdZotcpJl2e+Tyvv0YNoeC8s48sc9OkdCdx
Bef4Je9agcSLaEjvECcAn4Vaga2k8frqWMrRrcPwDOS5XTWEllFKdIFS9KniXELPW7h2ZOyr0DTW
XU+QvdP8poVtbgk0cS/sNyOMNLRYk3AkKw5fRfdUNxOJzejrI5FbT7McrnZFfjCqMT/Mj8IDtbvD
aLBIfhp9chAhzAUHLHLjcShqWnxGdLaq1tpy+xQ3M9DyGyp/jqMZFDcvYTnZx3jvaOeRAxgO2Vp4
zQ8JA/hsdhQk29CCtOFSkinzsNzppbGdEpPtcaCALqn3hBa5O5MsQdPRYMHkNKE6imrlerm7Neh8
PgdERMMp64GpRmRDxrrbrasJMFg1Y7BURZmtIU0AoCg/+ri9MfKNNzoS1TYv0S9EkXb4vummR4op
r7JUi838FCC9hUIT8jF48fso8DYIgqRgcf8XdcVrsGJBrUth8pN9SuELPUbmw85XNLqsBJUYq0Ja
zaWcDhBDd9+7NX9Ku6IQA7HHpWybptYjKl+shJxfI6ajmngRxUv4HPIEywHOZUaoVyK8fUmEJdsa
DlIxUa3Z1HEUhozbfGjp3gxZLy/zmcpufuOXGbxJdgOMxacGZN9pfsSayt4Wvvri1vbZLnzvNYlF
tBisNtyAJvmYK0xR9UK1zd8z6ThLVc2Ug5qUxh41drrvAsU/KkZtIkIvtE9b/pDJAof6c1EYySVj
EL/VRq6szMEczy6dCjxFVbT1j6bKPWZ1IO4wUnUs/zPQiiaz+1YPk/VcmtddmzkyIzQVJDXSLrNs
ZP0Ux6TkwgdH9z+C07T0TmUnzEpw7PEt+t0PJxjlDrOS3NkD0UAU2zjHwAM5RrZf0k6nmqNQW+hj
1rEqJsUeooYTK08EEGkwrG2nspe1qV6CqJK7eRveKchhpqWJVZJ00k20Rmm9Y3dPr2Bt79+vBUn0
AzNPfYbYNC7sSpcIBDAAcsWig4GhM/9/1WBm14Ey4wQCdFjB0AW3JrohpzMSEM4dXcyE1lqSqQ3c
quGnWTvaa1dZ6UuZ/5ZWxsCkZua1Gb4qH9okSlCahXWt/PJz8YfWg3cWZtqdgNjiaBjYgsDRpjAR
DRLhn/lbc1uHJiaJyP5GQ0d5KSbWZ+Gk4qy4k5Lo9vdZxdXDo2AoLj9D2zOfEFOutBhfZi686mAm
CNl9MxQgQ9WMjInBe678/oNIr/bdMywy7FXrR1u9hKxHXxKEhAuKQcNNlbDzIq1pV74q42WVjILJ
rJtgK02x1POMHCOzp3Q+hgZFbrSE0u/6KQjIa7/vO58WP1GvSO1m0lHRuWgACkriASHOE2VoTHeh
qxwyQm9PZemSU+WTjDiztcxesvh20S4YE1yLZc1A7rnFFznI9kc+ptXzXwyV83+BVJ5JdExQUxfP
g1xHauoF61YmOTmShiGf0AWj+ABAASRSvPj0XzeDEl+yqdA6V1sTfbiUukugVYUj0WMmfxUegSx2
5+4psNDdJZPZJoPHoOvzpx8cDIuue5GK/cdr2Lv5QdEfHJ92cmroIJun0/kF0otf3VrTN6mjERkH
4So5uCDdq1Aqx2acHH8ZSxxrZvD2gAOJvxxXqTS5CMAZ3mufVguuAWi681oNcIa6+c8PVSaQjbuc
Sp3NfuM4MOigKZke6u3DwHKQjrFxUFMreESF9+V2+AJiZIDxUyMF47Gt3AMaHJ/TAxWdz9n3LUxD
LvIfkobuDTjmc2MBZicOdN6Y9qUFy9ywQCQARGBllgcjy+cswOYgis8CIQFgdZUIpziuAIL+qcyv
sO/LjybqtE1ccfN0I35hMVYMWZ5+7HJ4Q44ZmusACn2yMksiYyu7oOuPGW9Z0zDbSZW+7Tzghy0+
5iGGB146yYb4gvRN9zEXJ9Jy95nZujezkHdfR4KuwIW0ucvJAP37UHolEjjVeUcJov8DKO0z0yLa
B+8CkM263VjzaFaTm/c81kiLA0ywa2nrYDeiIbvMe49aMeTZhNQRZ9qj0KtxS/2/XQ77OlBqHO9e
s+2SKl6mFnFEC63Qe4Zu1RyJccT6pnYgmNNTId9cO1zVZlkdAIJ557lNlODiXnVJBACBHMwGExz4
vxIDxLMiqvCF+iKChdDwDva8SWWLq+2BVcOr8/y9DqPBFUG/S4ly3If9gAJWLVlNTnTKfMJL/T00
zofvvslJzmEGKPRKcCqL+TS1G3evJyS/LbB5EvKIr29t+8TC5QC8FnFq5btAS353biKxHIKdnh8h
DB32apQ+kk7XDnB2E1QezWpezNXSSG6g91e1N5ylZDvr2N1wRY3ob8Wk55tPo8oZrrgouo2IQAik
afZeauqfaEA09H15aAYjkLCI+sZooHQAtKboo0nI7ABwSooB/8AGH0xFCwl70nPnKkcf8AYS7UL+
aOi3+qVHglHYuys0FOqNHCKKQxDvv097s682kY6HguaZeJFF9wlNyH3TfJLCWcft5kMyPZJR99ZW
IcQau40vnh/ABjMkJgZ1uopbfQ19SIJPlSeiuvXb/K9SAJOFfgzjIjqWeLIzfC1MsXkS/2DXAO2Q
hKlrAcNl6zl4RVXNde/4Gu7h6IAMDn2x6+ygPMcAjQuLDLhnKEePmjwxU2fn3ZiVshn1blyLIoxe
fYEhwfbsA9nu5inQvPAYJOG1TFOxrWS1zMxYOwq70Y6pbqkYMziNc36LPi1/6gbo3TxqMexGaA4t
A8XafDq/oNTXUpRgCcCsbmSPd80IZPZrRJChZfrnOAy/q7o4zDv/qogeLlunW4zt8sQCzXjSYe1Q
DpzHIUMrEaXaxpn6RrWhB0DCqLRVMlprg3cOUZNYDWOr6cFwV04FaQgrVnHU0mkqHnIHMuNY6Dtu
1O/9E6uCeqmaBOr6SlKcClMz174DIB7kN5m7PdqhIIBagF6iAaGp9kfWVQ2hvTTrEO7+IlK3OrIs
Jryu0aufhReeNe6oexel2nawoKgYKTsDip+voVDgwNNr2BhWY9zNjHxwzLecTu2/+VWrqccN1W5l
1TrooEgYgdPvSWqjlq89lIio4pD+h+ZX+kMjdI+EteGlKoZ2UyUdSJ1pq4N8Sdv3BktWpYYdNp3N
z2MjNUj0m/6J9fehG41JsJj/VUPkCmqSnS1JzOuCBmZcStL3fHCmR0WcTR6L6WGkWv/++/PfKL36
N1LEnkhrN598x2DiE8VfDIWZMwvGGfHN9Zqujr/3SWgDJwin1nbtMwxO96Jl7Eun1kuDA31QcEq4
kVNd/elgZehF2XohCC7KG4rPX4VRh59+YZEihLmI7nW6UtGKfOOGZ+bwfMrSkTCkQkeq6viA6PX0
ymZT2VIUqYAYCYU+Pzm9llZ2a2Zn454UTCRmViwd9CrHGQIem6D2Y4i5SwhLRGqDGFvioAqWgWnI
H4ljb7l35N3KxKbK03ZRMAm/hLwHyNy+/eU26AadpnmzIoWwdsSLg+mSMjIxPy01uycq3BU/8a6i
TcJDlZvVlbtg7Ymeax/e3KmKg/FE91CezKxxt23pXab/8tS+2AkZjUXgK49Wqx9EoCpnt6icYxVk
P32Efqg07C/TjP9USRLekwDad4PHbWd0EJed4e50FxJFxVvuBNUp7KJXvtolwgTnt6jZLoT4Q/CW
naHHqytfKMHWscr2GS1svcVg5r3CtO+XWZp0K0jD3quBaGIjNUBnKtLlGbcfloINE/wHJLV43+CZ
wHvSxbtJ3wkhP/z+tK6NpZOQAu/1ef46OsxRcqLmkO2evRoZQJ8gl8FqyCjSRYOV/WowcMWaG94b
xfolwuptljMQR4QE0OuhqqdZ+RKAA7sxISTroSSp3HVdAt0xw3aeBAfK0+5oqOxfJwSMhQ03Cd77
oVfOkZGb9+8eBHlFkzNSNbduEd3y2pNnT1lj38kvRcxMnfr1hRKeuUs6hXps0HYvkR35Nzv0iseA
U5K51mRPFeXhB7cF+pHRKRjPGw8pr+Mtqn5IDqlKBjrW2vpnKHuIGqX6UKdsKJ3lx3MgxJ8A3fm5
aPkG5kdBogQgH1X1zGab5wT4SxQnxbMPTenZKIPkZ61MYXep8wUDbzL4YFYTJXjduFCOGkDVsxEP
2avtdGwEJIFOXssCs07bHcLWbO1muDoqSKcby1IY8ZryqlaMyBCow7WpO/2mxcu1TkAAQGRFh9Fo
C5zs8aFJ05SsPvGTa5UehRZ2lBrSVYzcGWVw+ADSbWMwH9EhB0P40BH5UXGw3cP8Kt3Iz548kUPQ
sCyZluv+dAgGTSwctWXH7LE/8sKhWZO81VFViHCzTJeIIm+hL6MXOWZyEdtFts3W6fQzQ1cQ69AQ
pIT3CV9yDkVYChmvEVq0m1zT9PtAtU5jy/dJD2tKrpXZWVUlSUOYHkY5jtui6O0dPAweufoqB8e8
1kdTHAVg4uXAVPjieyA/haW8x0koTu50PaTT9aBM10MYchiiHpINgh4kJbDiaWPpCSbTZjjkMmpi
9nD1QOuU/8f2ss3f1d28xEPRs//urdUJfpIyHlwcjEFESCJGxacm0GM8NZ15033FPhC5+Oq4GPSK
yKvWdGLZa6d5oT9XlVVsyqH5WdVe9ep5bboxGdPW7PI3Yebm59YjuI5Klvgd8pPFqDEUJI965gdr
U9QoQ4uwecI+kn5lFlAHjFr4gX/WHZpnz/OyA55q75QIl18GmtHbPxO26h69dooulzmb+xLIphcl
9ks+Gv5L4GmvqFGNYxso3bEgBxmzCATGcHhTSB894L4WhF9W6oNwP7TK7WNuhZKW2i/sXF9II9Ne
ZNjc2tpyX8l4P0SZkz78WmMEqLVbWLZXa0oxSbNhUodKrOlR89o5cDG8rth37G99vAStuywaxSca
U0/3AYFXa8UiMkSz0ZRGII1voiyam6p4m6LqJ6r8sqRURJ2LwndjRXKZx7lAiMUp2eGUwDuoYJ8E
fQ+kgyegulrDPqBEIWulKlyu1dFbIrorjwOAngVjKyviFPEFvwkY/artSTekEobbJV7RShMfqNp/
Ock7SmVMjyTxcmfiIXpSYTq5Yyu/O75ZanxlLvLdmYdK5F63BTX9OrSnWJQtqWHWiSJuvQ0GPK6c
hPOzY3sKEmHfKQjEyDEdQQ6DGR5pcYrHON1bKeOGLVDMJQLqkCFr6w2T4bRodTvaDcMayMF4gPmg
Llod91RqJsggifXBeOp3aA5G3XgzJsRKlxMpB+gLc0PHp9V6Uyc2C2hXYC6iMjkGLZWv+cBdoC4Y
OfFvtrK7eacia/0LkLDlPCXgn86vNRHDVmsqBH8zk8uB3cWTcPjrfVn/qmjLr+AtNlilneExaN22
7tzxJ3rLhdIZqr1mZYh3ntXRfCg6mPSNbNG8Tc/5WrQbaqAurdHLpWQL9jIMenDJUn3VWk77ollA
QxxFfNTENbFloIxZgIc/0WLAtdgfxwrWjSxDbwG7fzhGdmbtvnvwFor4I8HqJcSt0N/O0RuwIlMw
G9PbSqbiTBkXxqJzq+g5NMeKkGqdnLRKTNG3U/uJHVtCaXO6szOZJYeaphMpMXRIi2cAZHR8YqdN
jt8PTSVJjqmW9MQ7M9yWUWhsAmLUdqBg8wtDbbtAye+a2ysphrhfjLGinqJXyrKZciFApxL9ZCTb
WaA5HyCk4+HgzT//fa6xPXlMBQYnEuufKa7TBOhEDEopGsyFnslqZTGvLhjQGxY2cbnPBr1aUCn/
FI0RHmatSmfWYkfXAemOqYYvudZi5weNvy6AmBfTbsmIDfwnUQwr2AjzQ+V5lCamFstgVNoBa9Ef
+iA+qwofgsGo+a9mrQDBSSSinvnzjrpbL5WQqOj5tNHGZINqw4cf5lcroyVNRDit9ppUotrhCmRc
l11+FX3sQ8HSJc3MoPtkVw1JV7ffhe/Uq2ZqEOch3Cdr2tz20zb376HWu0umKcZhrNVfKRbH32r8
q4+GG5Rpb9dWBIwyKO/xF3P9ApAdAREykw+ZtxoHyfw8FNEGa3J4rYGCpRMs3k0s86VBhfxE3M+4
TZDLq4miHjHLANigmDofssC8qpDhMMTKe1Lzlr/Lm3ZiRpd5kdla7zD90ktjVc25J66D2Y/clGmB
79h9TLTjdP7PQwGMLbGldQzcArqzVE9tgcgqkbW3i1pSTqK2weg4gBbF0C+pLioBJVQcoBropl2N
hxmFNFtc0s6QUPRKcqDZ9RJW0uPGPrRFXUOr6xFT4Vr4Q/sBEEHehgfykqNDUvmfbl6xI21riTEP
B1iyQb6i/y4998XB+XBvTLEu1Pb3/PPVLI9uLjgHe6q4Ttf1FVQ5qQcLY4jhgwnFJgenbj41oBpP
dRCnb2ka6VwoTrLrkfWA7aD1MnUdEnQpF+Ar+67W2RyM2Di8TrrL0W26XRe5a9oo7Ktqt9jPtV+k
NDRiFD5tag/+oc4dFDtJEH6MXqg+Z9g49n4UlC8QdrfBpG5WhR9OgIE3jc/xYLmO3MFMr/OZOj4P
A3jb1FfbfRCFV7yov0LXi7/8VAUXmShvkRGTDQ07Ao+WVZ5oFdsYj17LeOyAVJmfkTNIWr4GjclC
WPuxDMlJ0Rr/lJMPgA/I6gBHCItW7tg9YpWKJrmhdDNSI11mEnuC45BVPK0D5/mssu4lrPW7pqq/
lAyYS+sRmWZ2R0JDkFrJr6GJcab1pf6SlwGV+LLP17WZr6smBi+fNvTBHG/SIg2IBboRTOr85Pxy
oFkuUlybaPOxQSY2QcD/HgpSUBy3rTdDaSnpl4h3wJ2hTuhM2OwopmPugSObn7V7YlXGun0kul/i
c1XLoxyYVNDYyef5dH5Bqno5kBtVlse6tLwdGcHL+dW//yTpaeZWg3LvTd+/yEodtkqOsSWPSuUy
P+caQ3vkZ1yL6SlbhUQSq4FYEwfcHnqDYLX5UdZ80P1pUA15NAqKKS6kTlXSYaWwnky1z7aF0Thw
xGzjnmpYXuuQMrwYlC/6K/46ioRT0+wInnDqhnvF07PD34MRJxVSZOdrLjgGmdovSf1I8BHsZWHo
e8IxjGdL2m3ypoeg4HGgyUXjOv5qHk2sok4OVeH8KVVSwLs6qp/TgIskDOOvlOD5R17HxjZK+mBh
TsRZabXVep6H2tZKDn2q689+e2x9kS5tY0qIycJt3mOFqcqKG1s2wxqfATanKbLGsxdq/Ubwjrvp
9F1jQvmyGNQ/BsW8FEMOyyx+Y0zZBU5PW5b9ykvkMVD3ktr6oLY/g8JqNqDw9K2DUxXjvkMmFUEC
daK0yxA08osqIaUYdVN9uEH6xtLeXgBOT9axAsbSJRuhh8z/mg4YEuM+xuI3xMde86qfUK65F0ot
OGJvHy/WHN3bG/7WQM+5rCa0/cju58kAeEuDcOpksT/Mlq1Bny+KCHn3a1K6hF/W+9hr1GXr9/4+
IFU7FsRfaNI3wWwi8JjnzrkADjeuWI5G8QuvjrcXtksyAw02KqhEmpryM61LZPfTmUDRuRC4Uc5a
9NOPquEiE897rtV4p07CVtzFYlnQNn4eWpoCgNuKT6XgI5Z98Zvq9p82bMs7Y2OMWDXs95T/2yMI
sxK0RKSr4z9yFvIR3D1qAFY/0zwqm5B+cPhLyPPgVVunNFkm1Gqh0v0Ew5n2p36qZMxTU0/2QmvU
zkdg5e2iK0ouADJX4CnhXrOK6D4Mfbv+bna3aRftCwPrR2U/GhmRx4TKCYkujjp2X9vWK+iBUx3b
M7JRXc8wzdR6cZzrJn7BBC0zCth/81Ni6xfzJC45C9pWjWLruZedfa/xhZLFQII9f5YUect6narN
W0BEWHum00j6xEqTqjIYZOE0iB4w7As8t1nlb6h4mrce0P15etV10mBvEC9B59zQXgoH0HTjRe9e
Xepb6M/tghaEvot8f1hYmvUBFyC5e32frc0yE1uakzb83A4Cnx/4DzuAgGWm2nPaAQ+MKhdWg+F2
576DbNW3xtvsmvCmUtn8qHONmLhoPTnQxHsg3RivtWMnl9IyoNCinf1Q8jDH9GkdfApHx1zDZoh+
y/nwfKy2varo+6bzorvakMvu+9puljkYMQJUKja63DCtGSzdYnnpQuVCt0d56JX8GLLEv1d+TDsi
aJ90COSfns3Ng7Pjn41e5HURWOr/WlDPNUclJ2WoTOJ77UqaeV2t9Nt8IjxGJ7ciBZp2b78a2oAF
RUXoyfyos8sfLTQzmmCU60ZHC042GUe2chr8UsDOBDFJksETywLrIJIB/BCuzVl3HXZwLxwtv+Jq
1bb4vJ0j9WHnKMf83tpEriIT+IEWNcCUqI1rqcfOMXYa5xhpY0XFIcdzMqhNuTDjQYNZFhWTvg1D
EpgAoPwSR3CJB8gNxhLLhbp3Sx9FlOWIYVNNLsJcVMkBE8K+EA3Rrl3m72o24qWh8vT0WoZk6SDK
+kS0sEEcMeBLRgRykhJELTu3htXfuG24ThUT7Vefv7oaNNfvqn/kkuHgfPfKHELaCycLlorbvceh
xojofhKSe2t7R92ictyi8a22QS3LdaYHv42IlE7kEXiDJw+WWjbIEeIEqos/BCaIJ5ORBMl/ByF9
Rx72jmhxVqOVounbRA3/2Z06E/bx+1KpZ7VK3iIkn7c7MiUY0hgxTpMd5aBoq6pDouvcoS2NcyXl
i/UC4w4DOLlNZwb5vJfvzwWtXL8C4bjWg6qdIeY/fe+TKMIP61nJ3KPIXiIrDMF+05U3qOsdoFWB
SBnAfPk+6xMa+dEh9Eh+IKonvvjiVSnIn0k8YLpqEmVMD8JYhmOgbP02fiWaQHlYdU9UBSjouanu
BpRhgiwat0Ikr7imf8jANc9aGlMCEWpxwZHosnWsa1iydra3hZ3S9jSuSq6H7zUUXLdit0BQrntj
j7qYZVh+5REW0TT1OgrLTwHiiLJzZr3SP3pJtbDYeqyp1sAkUUVRHF1baLzvExfx+1tuNnM+nxhH
9cz7WOC5bN/7qL99vzz6NleKS1qxIMzTGB1AzvH4vWAiavWRRL2/DqGlTwmodq3bX+ndQKlDYDSJ
0qVmM/oJ09mgM4fdBIp3qTiN9yCA7bVEFe02ZAiPWn0pVGKBEPAYxTyQjspyRKMBet2vwc5P9Te7
t8I1tCZ9MbYJ9K5EDTYaoZxEUCgnyj0WBsDRB3diUbjqaDP1mGoVJTefOh0ZFg5y70Qd46GmdXbB
vXxxAWPsKOogFulF+aGbE0xgOoRF6ywbzaYM4gEMpCz2LXpAk2U+eax9ngBtdyAjLW0LZbK+9R4d
Ip/e5CbH564h3Sw0EJJrZgByPW19a1EA3H6rvzErQ9IBjtyaxECru7n7YKlddaW9mhCrCE+ZtkaX
dcOTgAmyThBmLKOGMPVqGMyVWaAIMqJw2Qe+jSMzF9+lmBIJ0TasnFOD+OfdJ9hyKcJu8X0TQRbD
TB6uBtYHb2FBRVYoMPsTS5cvaggyohqNXZNiJZhbEWqdbgmR5+P3FC+VzHrrlSz+ClOUKB16fkfQ
J+yTMjj6CLFXgGFxNxtNvUdTXmO5F9YiKFlFWABTDvMhVNUfOi0RluTY8hhck2YbGUjvIsh+FD/R
gHc08WWGm2KWT2IXltoirhj6NDYoZasWJ0uKFd23lLstM8+ep16YO+3rfGv5NR7XIe/PpGEBwQhv
TutPO7PpgvzttnH/ReT99MeU/hpRpNnMWtfvayxQldknb6yYPUnTnkoSAZyZTZ3i3y8Zrp8ahXYB
wWrGlC5YL/thxH7PnmxrqU59VULUK/OpRtLvU1IZ6mGKDCO+LLv6hC09YSO1H2gDthTjqQKX+HS9
gcIO+5Dl7EGlfqU/z9+NqPhMSdau+WrqyjuD/KSJPqsSU7u7taXn/ccpP4Cynv9WnxX4OCPWun2K
0rro7HiP1/XPfIUWSK/oavSUxvJYIPQO+hW9CuOoFNeycunp90bjb2MJGGHS6gRTSYiaV7vJohsT
AAYHxmE61gaFPhfqvKv3WFuG0Lsoov5FUWbdB+haHC909rFoP3WbxL/v1VrAbQxyJF9gdygOMTyW
G83VlVIaX42VtNvYxBz7LVxLEvPQQrde5pVOq5nIe5t3HUf7qDSQEccRqmczyzCJVISfdl36KnIK
siXmzu1gQyXFXNu+dUO2pOVIWh9BMS9urj0nMBy3IWW+b+lUnLQBiXqTGDITJZn1vUZMj0twTTjN
1N9667Gg3lCmMO6NHhOUNklYCZiH3yIIbwxE+tL7TfipBNin084on82BLLzIgO/mjfrDqVic5Z6H
HcgxQNJMmoa/h1nOMJ/mvXlXJt29FpQ43iMyHzRyhl/bGrp2VHbM+GZrE4HHNOvgoV/DqzMuELWf
6hr5NwJv4+I1aEIqsmhpdFAZsdNcJ/6t0pc9GsSGCsMmboto1RHKAY6mOHkhTtecvDQAVXC5MRyL
4JlGnYPuU5STanxkazA1lRkr9iLxiSwRafaRlK+VX5DHXgwpzRY4M06h/DbCZFmz037SSEGsUOwK
avlTkQoMc6zQgYwREUBt2CodITUyMLhrphoNQQKkW2pMGwLeWNADjMVimK/11FTuXedd48bU0E7k
ILwpcgIMrIOSyMHcXLONOOM5xhDRmQBlNNmOSyvsirVnh+ZrCVi97tTfga18DfzoJwXpMCtXOLI5
nrr7/Ag/YUU1A8H11tJJ+8LF0L20YLdkZcprmtndi9Mgh7fS5MKlqiCIDItTMNjvlfD0TTO1neFJ
XhE5yO23jqxEZcEdH+zHsbKeiimLeUyQmKqD4gF0bJ1Ta+cWVcBnzOYE2DShuvV0R1mQbPoR4lMQ
5P+V7+SGuAeAfn8qW45kfIliGbMeWc1FJ9MZnU2vgpcFvxgtTYvCCwJ28X8IO68lt5Eti34RIgBk
wr3S+yJZKvuCkGt47/H1swD2THerJ9Rx4yIIStGSSFRmnnP2XhsUIHuDS91gtSWMu1yLN+mk0vIA
vXptWK9nzRYBgPFmfuUJKyYAi1gqrxg/W7Ppz4UdQ9HwIxBqoc9ItC2f3Ry92VBprOVKbB1KV+rb
IRZYoFMGFYqbabcsCbVbpL8qEYsd+Qz6tiogVVTsFvsACt8EYq7uQW99bUoTFhLz/XsCo9oas+8q
Sv+nUNELBL8RPy4pou8I4CzQLvlcjyGRBH5LMqTNf1CNnexdRsQfkcn2w6uJnIos/x4Q4LdlQH/U
URXupFsWVHjBVY+NFj9f/APXtri0pvyqhpWx6yljEQFiklA4F/8tiZKI+3eX3KZN1JOVkePbpOQm
QHJuDNTG+LVRiYdI7HBYRf2U0Ff4cqFHUNLnxXewrR8GwcVXjdZaK1v9JVYiSPNCsfYMz5PjGCdy
CX4ZtDYdUkbhCEBWo3CMnYm/8ZkONPknqKr0LHNPHb78a5CnUHnBbqxRpogXgonZnvx3XCHYAbv8
Mtf2M8yg7Z6V9OecgZho018N5s+5BJdzy4VCXrH37BEN+yWGV7SVVU0E5Lz0mY3+MrfEizgkMM1F
UTG3xLE8LrUMdLdaNPsmqO1XE7ACCvHh0/SQWCJuU/ZKI74rRmozAVahEHl2udJxvx85P/lfJB8E
bpSr6unRWxIHr3kS9h9jDRutj8LxWdoxPL2BnOa2OVgtBF9E6J8GyhSa0LV/YcX0L41LLHgK5mKb
qlmwRMbfoOJO2i+QZzHst8F73yD6Iq06XKnOeGGfuBc9MIihzcUt8WzUwZbVbhthBM8A/uaMR10P
huXgxAyVUuVjltU/+gRDnkN+LmAIj02SbOyhv9BQTDYowDEfNjZ2gpDsxMvYw2Zxautqyt4nFa2B
opHUzTJB/X/G5SlvcTn+mL+L7P/e7xjVbdsCCj8fFKICL0y+o0c8BmFXvLVadxKm+1XWqbzEri0u
qp7kW1WrwAIbiBhTs6XDx9Ox4tSJrjXzzJb2LnoVd3wTzAoDNLrvIV7ZZZi02bM0cSj0gcPq4Otv
iq/RPgpK0z9BT7H7gZwEhvFt1kE9qQFP6rp7SdCdXRo6QSEkKZCU9bqTFZvWtFmIhFYpumyHJBld
By+hf/VjBfdSwY8nysD03dFWI3j5N82oAWcgDF90Rp2+es4oVgntKzxtaXbXkC8voljvD22WohzL
0+oUusktJEXlOlQwx6wmqVaEsCsrpSBWL3J64wDJqoR75RqvKc1zqMnSWudOhb7BNN+0wi5PNEuq
U6/n8YbpPMZT5+fsXBGTfSWByweUJ3OP5H+5ZaJuzRxiKkDa4VqE4hUNbA5ZF0SwDgzdwCW+cz10
h3Mf5K+2CKbqTa4qp9HI6U/2YhtrhUY/koaR0qbtk+TfxxyDICdpefkbQFt6s+O6AmL/QtUKGM6W
VGuDhTguS8bd3JL3QkS3JIdkHuUA5ATtFGel3EOgBtmSmf0mGzHtVlNnUwd1sdTtDNdOEF8V0LYf
fr2WHfG5C4UQwPlFlK5VLfJeQ6VunuBDIYRTG6o/RG84YRcaDaRbONQfjj21txwkm+Ch7NPjVI7a
1b2lqZUtgkKKZaka3cZkjLHp/Sx+rjilOsK75JMRX6cXcSpJZ1rMt1rdZ+DqqFstoojQTGevcvJ3
9a6OIBIXKFAU1tQvzPEZfiYy+ymU+8Bmv3z4cR5rkQxY50Lhqqc2ThK4N6H6RbjZFyti1IC05NOy
fQ51EV2aAsgpYtT8ef5okMCtEeTtWTurW0tP7iRk/Mr0TryMAjmH0zY8cEow6WjqZstihea5DwCH
8+2sLcW0N0Gfyn09EoAS4KCXmP6us2WCksTdRWMEMQSEwRIMMowvKzVI2jD2cdUCEApV49k0LWsi
FCKSrvBL1pgXrlkq0djQHVaZ5++HJBiuHOutVd0aDlalWq4S9rstUCUm/Wbu7cquGW6P0Zlrk+cO
P64/4/Frl6geCLgbfAKN7XFYzyaLosr+vIVq3byMVzRD1lmLUc6FI/MHn7Dec+ilxIErHl6hBB0E
Hjb6GgADyLuCsD43PbwcOk7HL0C5H6gBkDaRNxMEHEanTi9iK3jeWFCPocCYiR14E5mY/iragZdu
Vn+rQNU2KET9jatbqHFiBmCVB+k7kuGnsP2zAYz1B5vuWQbxiuwWcYqnbwoozaYrR/siSty4hJQf
2lxLdoPF8B5vn31XVMq33GB1bLw90UxTVQ3TfmkL0+APzA6SVMObiv8Ggb3artMErqvC8On18SpE
vjQv75pegs7xwLhh0jPvEQf+1Vxuz3+PmJCjFT2usQ347mb4DbO1cl97BQGS6rpDq4p/3BxXrHbB
j3wk1V4SB36w8EbT9HRYMNrsXc8AbpM8CWln6lJzglw9Pp/GlhXJ7cI7a6GHbIjd5NDDSyy1onod
EYLu7RIamU9QAhi/sT6FRM4A6HV/loV+z1Xri5cPBbkE8Q/aNtFXLFE/OkhMUad1H4pJvqAw5Fs4
kKPMqJGZfE/6oG8RCEEg0a0lt+jZHRxMOtAwt2lmGs+NrX6bjyxu1JMFhBrwUKJHYprmZRvFTv7o
Joum45dy51ROB78suer9iJCfCvvRNVO9tOFhD+Arq25LJElCBdTcy9n0YjfXXACz9c0xfqWc5pMj
E+KpKbRyp4f1sWGos1I4eD8XjktEKe7wxWxqm9/z2p9W1qy1KXpELWK5YdL36mE5w5FXiDdHBwGg
6kp40hp4mosiSpCBBrnYBMj2VsY0FDJx2u4eawte2/Dcosa529Tf2x6nm5cR7DNt1t+77sMl+fhr
M4z6ioQJTtbbsMtp+iQ6wYm2FukkX9O9j2IoFlFNEz5I/HhjOHgMVGwtNyobhItTHV+o5pONVuXY
5pW/VrNO/2xDa9HAT9xSDaO0nwQalmnCcIQftxPzNoGdTGSeuA9JppJs1kZ7r3zWph6mO+U1Rcyo
V1iQrG3phVT1wRCdpM2/VUut5ibLjhmSzM9jnCorN+9wL2l2PBweL12GxWvadfUSjY8sg/IHajTo
E0W6rf1YNkuNWe30k6jqQ4Nt5GI1MKILRvnbLk610+MDBHjinKwQ4WWGTvjhDDIANZSAzIir41JO
MdbQkVaq2Dl0Yva/CPAjXU3XD53j6A+XRImQzTv6sP5rllQz8dAMg0nOZJVKmr6+9xxSEfszuGuq
eyJCKqfcJgDIsekxzW0kB/HxHPo+m28qf0yJawCwa8/N61itwYWrkKf82FoQNCpOkniwXcQs8/Fq
LoRwu1SciHMQYLavHXUOl7ajN4uHs8VJkWjBzJvalvmBHal9dtXU3EOslghDE9QWRUsr1/TI5vRd
7y1wx2RBxWR8cxHyOeymL20OPiy2KxQ6nrX+a91pXeIGi976BiczXrVGY9whr8VLmwikT0uKSxCq
6lI1mSBlAtOChkyowoVBttWY3wWJCidPSywcEIMCksQRP0BF1AcyY+pVSCLCNhYlGh4sV6d48Brq
bKUihVlz4REL5VJhDeZsTZVPc+EIcy35Ob1IycL+OUT1kT0pnd/55y8pXfn4PfNvpv3F2BclWqZB
yQlHgkM8P6ajyVR8jYyTXCQ1NLYiU/oT3hakWTShPniksP26ifLk2KH1RE8sZ6ZhKR9AijmMuVWc
ER/7vxcrbzPGJ2s7e7JJCV2FtBmfjEkThVK/OglAty+oAX1SBVofHmTtHus0+3Spl4/zJQx0l/FC
vR1cFtvWzzFvFa7c44ShF1lzci+RLLxEFkFxtclar/hOfJ5vI0t9d3vDLdclgKOVM+Tphwxd9FnI
JwfCoPbxJBvBoUneEUm1L7LrxCnXEXuEpey2cWMSTDQp/qukfY2bxLmXXVCuErWyd1bbvIVj3h8i
zQ5pl6jqfaT4IGRpS8NxbU44Azqw8YEHMiJDsvSfFQP9BY3adVOH5nHuJlsWrIUGzzjPY1BdTCRL
iUUETS/zZTC0DOP1Vib0o93PQbTgANEsC1LIzHbblvkfDg65T7C+WLYVi27dBAVqTGDjlUpDDbUa
6PY+KD7QXf3hxvxdOrKvVaCpEAsweWDDnLhjJ7sIkpd+ulFa3p5/g9cZ4ePVX79VzZv+SVRpv8Ju
VbxhJl6FYzd8kslkrmMgkfsmj0vad93K0+jj4hToCKlBqa4JJquB6ZqrJG1Zof9138h8/VwlECOa
6ElpnGZliVpcSwsYeuuP37OBSAek5erVgvR6AJSYbEINkY7LYHjXq128aCq8pl5J2h1GjcBtiJlV
/fHAN+Gts4ZDLqHF4ZtaECWhV+1wDookfPMDnyKfURApXAXa2OxQEH/2lrsptVEpwbNOv8st0m+N
a6fbvEuYKDmwgbVpA5kvtet9yXlyjl7U/vlWLup77TPSj52RKtOX3g0nRnSaf39kMR54eMNqn8dR
o+X5HBswWIl30F2Q+GUadRfTNFqEOm17SWymkpx7opWc3uNA+Em2WcWuAJOJPJeE+Thtu4imDyNO
dIddQZpia+I6qt20fc4qNDy6AU697MvNLP2YL/VEvLAFjkFor8MmJRlrnjh2QLtI9qntH7kBgFKO
P4sQnRcfVfelQIO76FQ92Ck9+hJnugD8MVYjlPdFjXMqAh+MWFAjME9Ye52e5CH20HJ0TQv2e6x2
QvOT11Lvexq6rbYmiSM4qIWL6SZoJo2cFVro/kzzGETkOqp1B/15usW6VxGENOjfjRSgPdEF47GP
aQqiPs4YYpjVh5KTtO7Rt+EMfMvssLtCsmbKHdCJke7KiIBz2qWeYsosAOZOUKRK6v46JBjiJGu9
A6HPK3++Ndka9Da50T037pqpfEov3tbOvSpUQRHDpZ2CNcziYDPsWRYio7YhkoiYZDBEEX7Xbel7
HdKvTPsg/EYfTfszNEYmL+atLltxJpYHXDdbuiSsLvI385uKX/rbQUHUG+XFK0Sl4FtRhiMJ4XG6
Iae4h8FSZYdEDliSY4dqX57B+Gor9PtMdaQAXgIBZGvAwn/zq4WOCOwjUmxrl+kYzgKIzlsX7OG4
brHyF5Ils04SE9Nar2z8shCHynWHs6mTnhqHYnwdS/erLhXlZyX5jiwav0YVftfpgg5ZirUYx/2b
kwGc6BLnqW9mGtk0zPYcqDi9ta+x6y60iazUWxqQsulTD2uDaSuTlKHMqZYZ818UYbKvtIF70S3y
gUiXrQ6DpdIEtNphabZ1fAgqizjfLl5HNCqeBTHyWy8nPYlq7ZsWRPgRGhpsdTKIw5jL6vroDOU6
gPSJbUS4Dfh/baIjTbdKh/DWijOxJSKOxp3eFkfczXx6NRp4LKTqLq8UdVNBk1zFAb1q15Tplaid
ANKiGRAh2JZfg9TYGx1+v4YJ1jYDbrMdOo8YUY3tVB2AULaaWfwAjGOUKcoyJ3ZOJNuPaAwDQifz
0t6qKVR4rb5PBvmv5UBW1ohm4AhJT+wHfdxXFtIsNWI8V4bXoMk7NtS+ftY970mkov9glxpKG13z
VDQjLCyJF4rx0tsePCeh8w+fXtWW/J602zQezdNkBHzVM//oN6BhAT0YL7SovAzHEk6ykp6cqy9j
xre3tGnTjaeZwTnS9GGvw+VYYIcdtlrTEmY7jaLRR4kT+KGJ5M6X7FFLdr2XPfXLOAv8ey+V8M6c
jNO3264UIygwHbTel/miIpjFefk83xDhbODh0eTGK6bpYlKIlZW12saLdGj8s6GZ1jcjhaCp1393
2+rUaw1F9aIMxYdZBuKtzLWM8K86ZyfmVtCEX0aGox4htZ3g+Vkoa5HOsjcOdlPsPWWgLSO/zZvy
jPoqVIKNBwhkD4Fh006WQuzKC3PyxM5WWNKw3WPKEqA6dnrQRu81Khz51LcjQGKrjqHuWO5ynt4r
kWUcrRBFyvyR6WYUHCV5KY7s77N2EZd6cSqHpwDNwx0njzhnfXGc7yiMgs2jy/I411qilLDjkT0O
UEkx9EXZZjaumy2i3M6UH4mif/5Fxo0VzBehF2OUzIXcNmlDN3balWNshWacPJetcqhGNSdnM5Ub
N3EuDQDoE4Fe4W4g+WyfakqxKvSWUTVdpKLIvbcWKOUxkCNzpylEO1bV9ex4CoS3ado6P1dxcFXG
3tqFCqFKhODWK6mPDKt8jVROftj/eNzCeJkG7p17SmFRjfhnX7NGIMv0G2P7ONJkWvs8N7rHxLKX
oVO1j0b3OBJok44BXXa6Op0okwuToG0og1uOT4a6mH8kbcLyigw8ROF1UpSC0JX5pU3/9+ROFybr
9pY8itfWcZlcWOREWA5BeOsAKVGlddSdafRU6xW1BqD8I202/FhiVFbQGZaxLZV9P5UZSSx1yB+J
oJtET9sOfeUJ6FaxG2ql2VZWtgz0KL0GQB0XuTXIHcahF9OeBtNK7X8hOfOBmilxnaUB49mhiXNi
MWuIEqgDpgl1M7rgGRd5ydQrqey3hxhsCPx47Re9uQDztJ9nAFqNqhDnFgIibcy09YMX1cnzVAIo
mZp/D2zl7pm1+1VzXylkzsh6wh+GXn/FHxy+xFbgbRksBavHluaMCVKkimNWRaH6nR+qq49L85X/
7gGoc7ZsC6t8iYFXL4Ramj8ljkkLP93IfHOVshfi4aqH8jhf2s768xXg9mdajOM2o04wzrYfVCcn
M2icO0DyMafgAMm79rXhAdnN5a4R5XJDlD3D9sD4A8+BdpVZE+L9IlBhMMVbqHvGSeogB+SoE/Ay
du6tdFLlFsJZSC2OoI+PBZUD7Xwtc57mC0Ifd4tZkEy83v3zvfkXBosUEw1hxrLxu09WHvTrVkGs
Utp7l7nYzYAlnjQDky3Ernl21OuRcYPovi0mcXgRd68VIDR01A5tRccUx/mV2hhfBjgsJTHYoAYi
Eu+X+Gq1Nx1Cdq1k3k+q1yWOklVqEE3jx1iTQgNFI8r9bhXNVmc3MKLl/GeKJl42VQwGiD993bSM
T9I0AOXupPbi0dppBl8FgpZ8ZpMrlloAe01a6cci6WFb+AmgkTEh9D42ssX8kpWMyZd6IJ5RnFtY
MfRiqtMsDysmRHeVyH6duHaydKzIhHPqD5CU6bTgSurXPaWMBKTW+U/zpdL9Y4WX/8iA0dfNbV2n
G2xA9AcbofBNxXWEDswcEmvTqWp7sfymPpTWSF+9aC/D9Jbv48/3WDXJ4xPDkmHhQlXKUxG0w6ma
Lm0TTxeDjNhMNde9MZTsdgwYUml8lZqSLTKV3dYLXLFTfY+JSTWy6Sj8UEWJmb0FKoJfyrqrnsj2
yAiOWe/U0Amixl2qJdqsiHbGM8ycRTAtKBjCvBMyia+ejx5nvvvrfUXrr3SuLSD6RHeucnsqtwYR
LKd8EPS+DB0U+ubf+xA4Z15a31te+CHv4Cg32MoSa0KS6klyJ3L6NguDSrettiG98A3ahOQZwt+7
ivSItvH3HlDJ0qZLflHTEagNP+2ilZm+QOKXr4l1RoYzfWt1SHpUqEQeCJfEeCKYnaHpNBLVUUku
qzYjtGWy1ighMRHAfpqhUxdd2lFRFsJ/9i0xoNjQ3jI0QovczDH54v8iaLuwGVIjL/AaCg5zpBtT
MK87dg5loKORs5aI7Kx1dnUPNQabPP+koafGekg1xv/TWSJzWOtIpUBl1rDgQXxRLqnVnhkjuK89
te8GTGePZD/YzBpxeyjvHjl0UwocsShduk/jHfP9/r0yiMPTjOyHZyvFIZqAO3UR0dIbUuBVtp2t
HE1JiEpUTjkDiufC8r8WmmY/7jQVQYaNNZ0mGb8Y+UF/Rtr1Ot/NlxaJnDGSrzXfWYm2HmrQwaYR
wNWK4/6W98UfRAnBLImgpuft29y0VRP63a3lnH0FQVjBif+T8/Ay1+zgnigdlzCE+JtA0i9ctOgE
RijNSk/pW8rIZfAbB3upjc0hsIxmo0M708ctp7KY59qQx8L66ARmmFXo8AfVRmfSl4TV1hIVuWHB
YrKXpCi6SO4ZR1vdS+m8YS2NscdVaF1VtzvXdvKObt0+4L9KNiRJgbnpW29rVm6E5j0pr2Pdl9em
VfWn3zPyrH9BP6WtE2gqLSlV3WGf+SchL+g1nUYGD4teDHin/RwUI19riW7zGlsvwTRTGZkCAG6N
CQSM3gNLgcE22OY5JZxpkWjOrstI3ZsX/dy2TOI5TLGY32uUeOsZ5YUw5XqK0oT7ML3KJHz7SQf7
MGP1IiseDi1ERCRPAINfNb2VYKLSxZvslHCrK+310UePSZLNpVyg6s6/tVnCZJokoCVhMg09fIRI
4XQZJgWxZUfWAUDW3/TErkkXxwjJhMCSwyjLDkP2buRPDcwH2rU5J8TJl1Z7jLHouolrUgOuqix0
/aG8jinjIQoJ+cAXRb1rLkyU1uscDVgFPeJDNwvSqTJ3+GJOD0OXiHXl5+q2hhTz+29OwiH/B2jR
MMBvC4OOrCYEkoZfuLNNQTaUqNCi1DmLh2sgmBsU+zSWbYkCYcSqirbgJPPYXuFt3eO5V1bSrtqd
VVGThqlmTXTg6B0d3odJMN1CdcsPE8PkW0gjPeQH8UW6Q/9kVgg4h2ahBfrB0o3+U09rh6IKnGCb
yGfynsttl5uI03C6h3iEvjWIsZb2gJIdHvYNbv948oSe4r41P9zcfCJLaFJ9esHh9x+J+BX3aHAA
Fg4MXsMiAYGP5p8PM+FlhegLj4lxXFN6V/5H2hUb0qvRcI2u2Aa1Dphf8xjq4sCJu1gc1cEGTleM
5mbA2UNSK1MhoRo7K9BtBDZAOSIjFiAVTOemYJthtenS7+CaAZuQ1QdxuTghEmFMlcld3xvlOYh6
MrJa1Hr2aIOYm4SNeioOuUGj1XOUZg/RgYpXi8g8zhU0pD5G+99/Err5z3wZQ/JRCE06hqVL6Jea
/ctHgRSMhSiEUQW1WRH1cbadoYXJ17DImSNm7DNNmX3YEaKgOqkgi9qC7okzXPHEk9w1DTOnVXM3
39osD0eEcv2KoCuSA0GZ72fvdV96Z5pE0ZLxg/JquiQelmSSnedbN883UuqvuBPlqctIOk1HQjBc
V3LGZOKWQ/MCyZWZ1K9FjDfnf21llDVfk1rlecMH9fC1mIm8A1iQlwekBTx5UgIlYprz4WrDz0ab
pMfSQvFXCmtB4sSA14YMqmFAO6vWrrzYykO2XpfKD0H0525G34KUBGDROdkqat2fDxqOhuJhr5gC
c8d0SZWe/FgI5bi/G5xzaYcM2M+yN3wv9HfIWfHkH7RfyB6qtB95bt6yqlkjGo0/eomEO2sG7TT6
PRnydhrtEeHZiEmC9JiosbZIwZfcExksCrtz7qN2mCvQ3Ia3xnDUWs3FfBg28aZViEPzND84cvI3
GdYoNFJnWRLjCu+ELA6gZefL13igIxZbfXxLYl/fyMQiB4ZVfBNY4hpWXvtlsKr2S4N4M8Cq86S2
zQ6zeLyLTQ3gRw1QFNVauZopB3qA2NlRQ43YrBBNHnE+UY4jQM0GBVkYflLRFSfHHPYMor1bX/+R
MeNfG3PhmfhANh9/Rysp+YrtNr9mdheSyW6oH4PvJ6gY4SSwSWOoyLof87EB+jWKrnlabq7+Ql2F
ef7d9esGhzbaVLtP2gtieWulFnZ90JCHrREiONe2cd9FNLyqRljSzfOfEgzPH3QiL63RnpQ6fyqB
kn4JDL6CjhzfRV5VCLOM7h3/542AOvO5SatPzbdSFJKJC+Bgerjm+7ayn1iLa3pXU2FtG72ynkkA
Wi7vSV5HCxO33o2YtVU0sbuYb7nH+RXQYQB0Y4mUzGFyYNtWsXciCwdWM1kCK3CqPfE0ovQGFAAw
YeO+aJd5GcDdI9NpRzBNTrc1gSvhctQuovLN4DipKt7PcLQOeuHeGLeoT4piRU9lhmuk6XFKzR9i
w3O8H2gnLZgngUbtIWnOiM/GD7q1SRuSQ5qR8jhlCJ1UryKBp64hs0UZZ8Ys3xeGTi9PRpvMyVTM
lVAuyQhGAySkGx1DTzKGyUkLsmuPNDWNQhqBYn71dUXdjUHwOljFXcmAxHq22uFZLEj+5GkyDxrh
CUeiyKwbrWeb7D53WM23ZmGbt5Y83qUSJMlS1xDpallINHQUaSdMj87aTLVwozKzWRMp1p9R1bA8
Ky/ah9uO8MDTFKBNuPz9yvrvbddU2WUMoN/kfBig7f65x3jkSvJ/8Bdjq/XgQFEBKo19GR2igUsr
/hYaAqfPVOO69A1XpErxgIg8WVsA9dczq6wsJAhXl6QsPUECieZlodFHyXryajgtLGfxpyvUeDE7
qwzV3AeV2tygKu/mfl9QuOmuVmom8IH5yRzD31eRKsXCirtNO1Zoh6cZTHkLewS7dDjiNY5D6zxL
XhjqRf/1ofyLgc+HAj0eFLqNcscy5T8/lCoqalcvwXNXxF8utYn2NE6XYHTA/mHOnRqSveu3e83J
ugWHAejIjq/vNRP/fEz4XYFw+RkLL0PJOLhJsz0YqSpe5l+fkrlI3TootbC3ZkR2JXmqN8uorrOf
IkgIOtO2kcLZjqNazOHQKpVLg/6gwmTnCv9aqqp7zsdsXVCQPLSEgWtejVBNXpmHEnopxKVOUMSa
vZYgi8WLjdYp2v/+4dF/JdmzK1tkltmq5IMiKeaXz6lNjRDPH+EURmtCrEUGdnLhec3M1PkiJGOd
plDeSIT+odouiQ3CHo4xKKxbaccJGgtn69rhwrA99GVNLxal4yIZBHF69kRw9rvc3XdmUp1apa//
g6gt/p9ThcXZyoAlpHPK+jX3RaOo1sX0PfuWjiTG1zEcNyNoRqsP6EfOAfdA3tFVX2gx5pwdGlIy
uri/Ym9aOwpB8Y6WZMeZrBaYpYnqUdj7QvcXsx25bbU/ejs0dzELJSqrykHMMkGx0zw8xkpjXmTB
2bIBkHfw7ClzejJhJNXLODUMsD9TLPnrOMnHzaxNj4k8Zfvt+r1KaOnvv0xI4r+ewE2V0mk6gTuC
8B/rl6VAi3XJv2FC65coFyHzBMf5UnTVn6/+es9oGWAiskVZ5ju4jGujJ2kVcezcMK00T27Klgjg
JIRU7gcsFSYjNnqrZXVow/Q6e2uJKzXNorzPN63djEzYXGz3k37KHMzyIEq6TWTsZPtHC9GAO+5h
R96hDtCe7LjLVqWe208jR8ZT7vcXy668E2FoiruQLvRJw/7A6BPs5kNC6tcuQixEaL5QmCpELMmH
CEsqrdTmNVa63Fv0C7XyYZElsflCEqP13ljmuJxK2JtQQL10tQPrrCyCDRAiyhHC4DtPF4d20N7H
cXKr2b2+a5WmPNX9E+mqwzFlu9sqjvw6n3w8xsK3YD8fikSBpIM2BmKnqaMhu+TbgKHhaJKnmpQI
O2chzXzxOHsWC/SUt6LHlghAtNmAX4sp05rkCxTCC/zXraIH0tk1EdbyNi/zpYGvCleko4GSqwE+
KkpsrphybhWoMQ9Fju3LJQmSxUodga1tE58tPx2pSOdmStJNA3G1cZZzrknbj8G+NJitzeu2qdLn
QRjAMBxpiYJh/5bxNCzdoKjeC9jOgrifnT7LtEI/IF4OuvV5vnRd7W76BKpjVWRVv0DcCEnKZTHV
Go7mYyy/i6wjvJKog3aZhibhvwTvAN8rIda0vslTlNBMsnvCuidYpcQde0JpvKKIU4+c+3HbTsnc
3ojQuwybiIDRih8eS9irBDbcQhVKdddhZbld3zwlKKr/4wdK/NqLMExzCtAyDGlBkhO/ro6MFswG
yjEBnOPkqc/1nSPxuxgTKMrIYy7OrexRZChWFq1b4oSgm86Q/JIUkh5OyawSl9PaKn2UL6UsvFVb
5CpdHwQA7OrHsdFe7H60721hAjgFRZZnKraIHswlA5VtTmLgPVPdjY6FfoglRyZNQrDWNH1Drm1w
1FpjOP5+JdGnheLvmQn8wy2NGEuWEGHgfvs1M0FJo6jqUtRlYR0w8E3BvDKfmZZ77+eM3nPyoXvK
xuaoZj2eD2jbazQMSMnpnw5hmh69MftsbXqZRQpcr/GMlZYMZEgHOmHA094/61sbU//j93938181
tzXlULIp0LeyHWeOCvtbxEJoU8slsouXaF75+5aB/d77fYDQz/iwNe1TdGq364RI71XaAg/N1UWe
9fW1bMPsnskJg5MEDKdkujbp5p3sCtiSgQlh4bZBdM8DzVyZQyvXrqMqu8GnZzpPDLtookZo7jf0
l9qpsersEMvhGBoOreLC/Yr2btFrqbj70AFONJW3lS2AVCO6P9AJr+4w+r9UWAXMIN3pTmV9kHcP
4AdJy1PS1oSLyfze6zwSARqy5ePbqDjkeREC5lqkLgR6AtQfX1k9mt8p9EF1TBcrdqYkBWj4QKPJ
zJke57kViWz6XSFge5smCe5t0mKWQ2zTnYj6bvP7L0b7117NF2MLRjAcU4Wq/pqaE0zoPmnm4LCY
FqzpRciXSHj7fui+t+VIu0czyxfbF9+trv/sVD/YxIHmrXKrFW9IWJaK668YFHuLCJbH8xAWYmdY
LIV6UP/H82/8q5WFhJzzEF0MBjGGpf36/JvFmKeEx1Bi4Qbqprb41H7wRi3H8c6ttJ1s2zXICKop
PUBazg+jkigLJqL5fKl94S/U1HohSYgaAeDLcYwKbYuPqnoaUZ4MLQQR7HDM8zvoQBRG6jJljnoO
pWdtxzFiUMWdrWj44tOhZgUBoIj+27lYItZuiJ73HYJ3kucWtCe6JyOkE21mGX1h38Sl0ZXlueyx
U0QaEvRy+hjzjJ5bjDR0N98yJn4JOCKeVbuu92RO/0cu7r+jqCzV0CQJcJDB+d+vtUlKFnzCqJCc
jFkT09XKEezpuhl9QurcGoV5Gk8RzhnN+wi7eDQpyfhgCPO4+UEcrEvgYeTajcpB9KrxYRC1ZKvk
p6Nw8tfzFuYbm/+h7LyW48aybfsrJ+odfeDNiVP9AJOWTFpRpF4QlETCe2y4r78DqerbpVSHeG9F
RQZTNEi4jb3XmnNMEeUPf93sTF90DDXdor/8/ur9T7ui2zYzTJYUsq5e7gpqsVpTIXBwf6xjMN3d
iMVp7XMvxdeiUoudhKXHG4Dhu9M41fcpfc0dpj4e6mX3WIlQ8s5QGMtpdvTMpP25sJAaR8D9jFML
kC5NtfT7dAytfXoed9EO6LclqQ9eScto9/s90n+dLToKgzxPN902+O/iIh/RvmD7paCPEfp11nvC
OrKxISd808uSeYhn2fAxWdh+loWrrwS1KXq2cocJgKiwBCN2KFvJLhvkfmOBYrzG//N4HlrS0DZ4
2o9wXyLc8eevVBjzW2SZE0rONTJumgcQqWZ+r+ORvUMe+ySN2IvbLjY/2xFB0TUde1JVnmYA0X8d
DtoQ8tJkhjuMJIQkTvGudktxU07PM+mUAWuE7ohkkCiX9SuVVuIHY9g5LOjnByPzAAXiIklCLHMv
r4JBHxNzVjPq+wX0VG60cDlouvwZ0Gq3k83U9KsWxcz5q4g4hE1aqOFGyecgXOU2GhWLkxVZxOoN
47utjC9lP+HconpxQmynBk7NEv3suM5RHemw0B5NrU1x9NOmkApMYIrWkmkj0u9NR4e21mJ9o2Kj
cplPMlSZRXtdV+Vm1FLhuHOoZR8Vcn9dMdKUcWT8Z5bqmMbl0DhGtRUZw5BRJC0Vt8oAMw4SIrIY
N2tawcdc6MeDajE06GSpfq04Tr5F8k0Q1wTXa07SZ221Fg2xpV/3FSuueMzE1kiyEyrd9EjcwV8v
9F3SozSHT7+/7o11TfvTObTW1SLn0aIM7ej6xZq3dFSWfQod/GgwRldI5egPi5lcVWP/FsUJoVgg
FYjM46soSmq/bQTSbxMbsUS0wgvG0w2rS42ubo7bZFmILArb2T9Pi4QRP4gKVQze6f1as7mK5iG6
HjgGZ8b1edqnNnbjK2oKb0OZVZYCC1n0a66SQ7DcYdDaF01Una8uLUuy3jFPwGp7H0tdtGf++QBx
23iOC0K1ZKPbWyQvP+mKJ+pk/qK3SrY1zNsfw22N935T9Hl1TAeits5f5etXYA0/WIirvz4xGRPp
ANEddRgiLxfiNDqYHMoVT8xz3tK5AimHsnEMrXU5bupfG0t2ruJGKx7LVvqsGTOpVVKIYgzzjHYw
SNKh+XOkYW9TY5y0a13AcJ7nobo9FxtKuKFuUkcfNRzPcYg/Xw6W46yYBMthTiKfb/m/zRdriSxT
rYYPk5W4BuqVUTGEWw1x1EmsCaSiq4ManePawVMlbZ240jr/Mf0qu37YdY7xAt1R24dljLPY6YCo
4K7d8FBmmVx8FIv46+TcUmST7iidJQ1X+GWfLW4XJ0xUOhxqn76gXSKMY8DgHZnhdJKNwvKcLIq+
VeV2GEZMMZnJpN0RyvGHWA6+1X6cjqpIcFlF5Gdbc2Xd0AWjwyzV0yqtvNIip+Q5q6QfzKtUfe3y
/HywFYUKhaYivuFoX2ZTEkE4RtTCVoCOLTZY1bKrc/3MfOK5mX8e5vJIRv1O6ot4W0zOq5Qn+qkc
SqTD0NK8YaV6jFb6QHvBTRAw3+VSnt9SLq9cB9/DEcOsuTmbhepSj9C4Em8Rlkp5G+bK5CvMP72z
62e25kOdaeW1me60pihZQcPIYYBS/KEfkj01vc47r8w10Y+3E6KutTI3d8XVMDftdgK0o7bAb+i9
G9eTCpvFKfqQnLClu0bh6s4Vix18/eZKiC0e0XD72J5PMAAgOYPgBwS8LN4Z+Qp3/mpMFO2EqT67
E1G4GTrJeOzXFycjEyBJn6S0/TqvavPOzIHxtHG1tSvKhEXKJzsXM40Yjttkw3/N54SqFPQUOuD5
tgAPg7jieLa+TKv/xchXvCTiO28ZrWV3RiWdfYWlGtp+jJTYXoVmZ2cmQjZpU4II8EYNrhkP7m37
fYDJgEW4REFoadTJh2YXVlJ2zVxCDeqxrB6LsVrcGJjzV5saZzqOmbv0zZUE5fcQ0hH58QKNQtpJ
c3GllWbl943e3tb12G0tPWHIAlvuz8tc3yyzRppdWDv7eFh2eqPnN0kaPfVOiVx1pxkj63OCLp5n
ePx+YsDyjLMcsUqV+k0Uly8y8CcQ6VaE60uUL02r3yf2cpPkCNtARzRe1tpvZzF8NZPf2Q70CJW2
2cE9pBi0/LBLGlXqPJxtYnaomk8CuyTBNHN1Gjf9GhfclzOMJXtk46qi7s518rjRjZ2tp3d5JuIj
c3V/GpoMbCwuNMXMDWiD/ZNMcK87NVgjzqtISp2zb4cZ621HivKgXckHkY5XJGkHN3a0aq8kq2Ge
RZqj2n7ZmKdzIeSvagjAJKBwka3fY3EbTj1Ka+Ktp+c87fOrHnD7MTWVxypH+yKlNiQHOH+7cjKR
cK8msGptU0b2ou3RnAMHbKN+rxv9V1wN1U1VAE4hWrn0bRqsu/MFIsoRfmnlNoooN2fVoRQl451m
EBPqjHdlhcwp6KELTmVIqUib00dJUJ4b0NKflUQCsQXxIR2C14HlKUwNLUjspPzh7yRzrjmwank/
u65sS6EfJU8GPfOcdAq6UMfFwRBgx5F+YDolPeQxABLHmZ8rxNm/nzgov6agn6f+imUx6GKwlS9m
Dm2vSQAoWM5Ug6V/clRGVjom6t35KzWiDwgW7NQ3rYyNbJSDhbdHKau7U2fhbWhTFL8dGolTs77M
Wq+6U2+p3j0WZDzkSlTcgzbZkft4QndDJ862HWTdDT53OafVptaHSM5NbxWNlUpr4B+SBZ5gBKXG
VJSwQvi3pVcGapK27eszovsk7mdv7LNHPkJ79UN0d+6C1QT3TmP41psNgO/avrND2bOjabkHhX+Q
9LhHrdRGPq7Y8lALPChRQsQY5XY6HQUXyPru/O+DpaXb3GqB4ucgXTGw24fzbMgaRvqBTavsE4pU
qD6S5vPQtt6IfDcQdRMz4iJoqA29QfZakT8eGZXHhMW5DdU69X9M+5PoXqPxDJUcP4SOpMR3iny8
6ibzZopoNFLFL11ztZPloBVcp0hv6YQZDx1eLL+fCOA9lzrU0zkKLJMUAwQSSX1n+gvqq+w0Hmxc
i+6PqYthEnZ7rnX/AMKYrPI3MwFIO3lIV282S1SrzJ8F1Q52KWUxWDRk7SUREAED91ZGG/teTqr4
Pk/njxQll/MskxIV7mhFproF39m5WLSBXi8J+puozOXiRhrG5oXeH2bHBc+EpT7VSjQdWsLcdllm
MguNjFu1HtBzmyYWb9aXnyxgknPa2XtTHbLgzCOXW9XES34AF7H5sabOo+x+fZcbYNKGsn5Zmnaj
r2jfLJMwaRqiDTQzW9W5QIs/us3W2+jvkwT2UVPX6qOumrppXUrACOKdQ+4cENFVDfRXwwsfGYwZ
Rl+wW0PxlbsTFvPZqSyJMhjn4gejvFpke22vxJHXqjHJDkY7uT/SBeRxiHcjVmJXrB5k6scoKGR0
95bYloptke8lsVBPN+fibtFMFHc7HEPYbNvt6t4zzkH3cd7Ar6iGv1JpFt0Yd3qvfA5T/HRCQcDe
KrX8iLF1N4BM5Q5T1UBvxpE1q3E0rYiCIdn256U/4G6KXrrS7875X0oq4o1GMyNxa+4idVnEdSFU
Fr9rgKWhk49s11WHPaZ6RQFRIlPgxxpwviezt77iwEhOiWm2J5w53/tO3MxVMd5n+BwClunGAaTl
ctMLHowwo21peSCXKQOBD92WgjP+/RxA0MIDHtxG8mAIIoKJA+t3uDMfLZE0N7FDL0fqTGhougNR
HO+I5moJqWKskiBzkJy2SQgeeK5Bi6VVa7/mCtDiqAMU4viTUoVvQyXRmGnLL/bcfAr1T+eVIA9l
egYxu7xaRxJhxTTHdBikqIC9s020EM098u1gtNfsgxnOzgeFKnu9bS4vOROlFpNTi8tOueickeFl
i8pC8jM6+aMwqpcGLOu+m8RKkQxLz6Y0yhGMNg7ypvdymg4yQQVHp1Eq1mlgC0XZdzfVEJWHIZrs
jdVl3aNRRNej5uwXRak/Vy0mJQYb5U5aey05UuGrhue6P1jWqzkVBKOlcrlV9ITuMGQAP+4MCz9A
BX+jbRD/U//fVTp8hUZpj9A45+MPZUo9UuQGZ30QDPRZoRSP4C2xoJdKMNnCeJoUZiatqrznDZ2h
M6J5oTO4X4C6+OMqktInJJUqVDZnAfVbIz69H1sYhnauLK+FLLjmxuxTayQEZ8NOogYh5paMkwby
XFZbe9oYtUsSeIi8PgvvREuzUFaUU9slsAgLefgEkiZxnXYCrb067XnpDjRleVEqE+vZMDzmqRTf
TrfyEhrHlkmTl8c1sXHr2zTU548a35cdDsYYplKE61GZNLVfKrxOO0Z4KOXMS6W2v27UpCOdQk6D
bOr1OyG6772JV/6cVLTOwYlCk/aavnCpLsCdtjJdBLK+RbGPND4hOMQvxZJn2zNyb5HKVwgV1i1l
iMwDnltuPxgiZfOyNWXauqmvhRjHoBzp/LLeVpiySUJHYeZEXxJLLWBZzeldt77YOjSzUZ7IXVGL
9E7rnPSunRPceIpyc/6J8z8BbKNzjebFzU3iQSYtLb1ySsUW2F55y1xL2zuj9e38boatN9Mj2DpY
vSlOt9qp0R+IFIj6WbvV2uezvPZssZidyj4YN0Z7Uy/l9bmIc67pXFR3KOsnIGp0gGey3T6Ccfat
EhKtKm0TSQxHi6BNcGRxwZyKCQ2kFYxKU8bkuJesJ6Rl31McJO8pqSxJKIE6doSH09DYdHlmPmH/
YdlINYqf6XaqWWpbo7JNPxe37YjMA6TFK0V17RZrCppaxLtBQZt5XzbgO+QBsu+8UIk7LzGjsj7p
alo+OooIXeiY6x29LBjzgWAwAWmoBA32XZpo/jljqGRuC4BbIL8LI9oWQocYiWS7UDFjZuD3SjV9
x891G6GU+FZ22W1Jc/NH2yaaoRl2WXivyXgSHWK5gODiCVqlVqHZelZcimOstKA6Rzu6XhYQQpID
UFA38MCmDrTlOiWCmxbMM1MrA5257EFajR5VfAuuTpUoKAiF2KNFzQKGWbJHBVYN1KQvhp2Nt+Pc
Y4oUWdD27ZWkRAQz2NuCS/GYZ7J5JOdIeYhl600e9DvquF67itYz7APbxCGkZaKducMAUu/72sj2
jWRsR6sJwcEkXbCYi/N5tNbW/sCyaxgMRHJ9WtykMUOsPK3T386gNlBN5BHmZnUtgXtzS8kSn9S6
Ixott1OvN+M7mo/TfiQN2xu5hz+ZThpdqQWRR2J9azOpVRWDaD8lRYA1heOhN5W/XjRZyPu6Sl15
TTXpqF7TCyHj+vyWbFdKBWoKZb1QNb+RMn9kwnqDYlXZWkM++aGEcnSoRwp7CeQaalvY5VrsKH17
smfs++evShlDtRJnQ3D+LrTD9tSaZbnp18dqI5vXWajrz2kFM3GQtewUzZqyk5wZJSXG0023hv0m
kglqjnDkzy3IEpd6ofG0KM6tLdFJhDUD8VWI8DocwLziwrJSceVoov5qWkPkNYkjbgaRmld03Qq/
L6bqK55GV7Go/0TkmvuOES9H5AYkfFJafAJ6izqr/R6uiHozix4jKc7uO53n0ji2xyJCRTHXTnJa
RumeufvWbHN7E4YgPJTKWiDJVlf90FqPbROmjyY4h3slM9r7nGO9m1okRue3ocNST0mJrmF23uww
0oKpX+6FnSlQbXhJ2/zJBiZ6fX7n2MNCPogJMb9pHkRIxq8cFZOXyFgx9b4eTxjsKKusL3NDk3Cp
VdCdK6wYG9mypT7SPA5Tc0jQS5R1EZX+qBGz8ONLoVIMtZhZWiyA9lUj7VMNUiLjzSe5NeR9A4WR
G2Fk9VlNfibVsD3XNWdfLPKxnsq5cW3J4DVMHYTVC7mg8QLbDcvwKaYFuqlwGkLLS+zr8wsFuilt
MKfY+auDHJ+speadSv2tTALGCzgNyVtVu2Ey7SR01H5Rk2qwkF99Esu0nEyX1JN0o/TqEAzrvE1v
zOqqVQUEhCHBhY2gFtfl/HCORjRHlqe10OtjlTvJlROz/m5z+n+tbvYEQEQzbKiWjJtcIORY0RdE
xBhBqmO31mryHRbrVcdP6zsiAzHQM81YJigpOrekGnOHZlL8aWZpqinSrbJILJ+iPWq29MWoPScN
c78IsxsxWuIwZTYUrdwJKmnxReLQ6FQXGQ/xQJW7TlZYKjSWqAnhAtUgnCyq7hq1VDfhzDl2eI+5
h5LDE48zCGxCO6SRCcx6MixGunY35PJDnYhvspPu0t7udo5mzq5W1Vhm7T6BKFWs8LvXJcqCBi+Z
X8DaUKEjBs6yL+byVVuSkQVohOdT01EweyjBr0vcndvImF6NWVERHAGN0QxNcdHP6tvSaMEeq8vs
Va1v54JxuqF4Og3VG5UWFi11RjKA3Xx2UpV+Z4f7jVRvOUcug+fqODBddPOROVmNtSHnjppakNuR
lW9DhHUlf+uYzNItomwu/6b63k+TfMDcA+sl07pgFlSzeo1Mab1xrqOG7r6jsTJxrrUFFI0N6yxI
pTmDjSoUH0cXCqh7a6SgjteC2TZ6myCURsWrK60+5Yzx7uDIsmvK+ifZYf1LqXzBgGcqvtoFmUIn
k6ht5OZ9juxoOk768Fo0xuCblvHZnBsVia1+l8b9G/fgV2PYCf1m1JDLavMGwXm2rjn01aWnuCOu
ch4XWCKQqDl6mQOT1bNgytLZq4nd8zU7PMQ9zNSoSa8rgIHuPFtPCUhmo6S21/JA9DtjuBbFmkI7
m8MVxcIcpcSgGfWmL7tAifNj3aKI6moJ3fBoSJ40GavF7Nib4YOVLPZ+WHg+zm9mN4H4GDahYZMr
HrfvSkQ9iwrvVZiloR/iLXJNHUtbiG50cfob9AmaO/Ta0wgj1pd1cceB59GmkESYUfTCPXVUYhWg
g4USSgVI4yiUISzOqN/gi0kmaDV6Dx5DG+nCkMj0pe+ioHGqJQAPUntSjE43TI9z+YkoifmQm+rK
21JTUBUL+4bpdVRayEi0LYhNc744/Tsmp8Krcvm+tNPEy1PztRd2g0AqJmvF2mtrVynZmWbvavQC
Eow2do8iRqveEoQOQDUVgyozlwP+EIYfW0m8su3Rt3YwoUpZegM5/lhF5SseUB/Y2HvraMtuCW9Z
X+y4w8pdHqnVAbXdHkXZsxYNupea6oY073W8gEhOXs2uN7WTiO9TgpFcvRb8eE9y0zAgmKHytHAv
CkPMW7Qp23SN/pz7lhAO2u6bng45Jib8Cq0FfTrvtGFflc+2PWOSsBgxS2MeH7Ipc+NCSLsoVH1O
qemH+KNQAFOcKeyNNvQ3Q5i9k9cxUuWFwAoWZ2/OGVZMpg6eJTAzzFVzW+XqjhkQVxmmx0BVSz5c
g7h71q5tKwaAJy+HsS1xzHTW6LWadmtT4VqL6jxvA3Mq5aC37OeY9iehddahKaIblYWBS7TAsJmG
cUta0rwpTCckCDxsvDlrSABWyLoK5YPe1F+WFD2OqQaK2jDcqw+ZQwFU6GKHK/W5lteZHkIi5rzy
MUIMz6DZstgjITcznSlwuvCTWiw+QGnZT0CIMcAcmjlvwPNR8plBvrgUEEVYbCDouIjAtoiHXPj8
zK0FeGQ6AxadCVeLmO9a8nsqbdATEqzG0awW3dxhM/bB2CMDXqPGU42Mb2cEag8DUW3UNgiz506n
45vh1ffD7qiXGOgrC5JMNgIL0JzO3A0aYuu2PQHuAsuohbNHQb49jrN6iGXquC3UM6gjGAZSvF4V
9EmviRqiDWLTcbu6eSenxdkKlkheOdvfp2YcrpXG3DdpvJlT5SEKi8xF5fWeRSlUAVKRQGTI5Yrw
r20fst4u0u2nsat4DsXO6GUxCe7h0vd47fIHK1zM1TlqBoXavIIapT2YjCseHHkYC1+/6JAF1jlA
mc6QG48Emk2ndk+JgnzBGCR/GmfYnHMWbfOJ+Ic0ru5EQxtEtcmjNxvmYcnbQrCVO7UK4KciIgVb
GkH21e99ld6kHRzAWOABS7NN7qhPpbBB64RQYsqKOYWEiyYbgZM3hdZsJonIkXYFZY7OgbnbtE2r
6Gsy59fgWu8IPL2FXXrLHOLRIqkukEbjk8EYKHqyvswuOowlInkxRsisnFcFyrHnaIBl0pU8uRvs
8HPdsY9jYn3CkE6cMg8empMOtyTxNIphAuOxzV1qxd+TpifrCB68ioegb4ggsJ3wUJoGIceoN+zJ
okwWqQyzDIMJCX1Rc29W2gNuCmj7YXqVkFCZHYVa6RADWpg4DGhz19+hpwPs994l9cHUxXzNeG/c
mz3q2IL431HFLmg2BsFAmuFNVvJZ1prtHKXl3qm3xRCXrkX6YpuEx7GzfaXfMlVTTVIHO4pkXpMD
vYdI5BWF8iVWeZqGU5DgNff6IWrZ1yL1irHrXb0h1C1pMKfIyRvzS0K7peqG6NxNv/CxwX1bFrNT
6gfNLX1/ckcpb7drNlBkzF9VfBAiE9POBIPszVJDOBQIoE3MUpBvzw00EjWfdwxY22aJPzdI5Dyp
sxy8fMamIveZ4gOhjNjskGSu4DjihvuGJ4+KHsEHYmyqT22Xv1iT07njRPkylTHkp90Lqa09JUwi
PhRKmaWteZE20gsaBcPForkZiWn6VLS+hie+npyJuKNZXSf8L5YOGQRpd2DZM7WBQqEpq4S0gPDJ
1V3khTRaalGEASmTg0t0KQNjFb0PfXYvA6VZ1AUuRKsHjNEafRv0RnJezpspN0/MRjVSCqIrlp4Q
Jmm0J4npYoCkDjey8CChZSNKQ2LSwONLM1RqXwh/p0RlAYSC+nxcYsE4q01Dd0QZ/75U0Rdu2Tjo
jJYMkRY0ihNRQktXYbdmAXC2rY2+CxMTCaXKiJ+VMzFv2lFJ3jTj2CVW45l2e3AEU9YoXLQtpXN6
FfSbqQPGhxHmGepZui4mvxyrQ4mazcEpOFNGsXnmyNW3GOGGa7EMc63hIaFl5CLCOqry8NaS+mSr
kR3MNNKGMA2ixtQ9vTGenYVpDU7/z0sIX0ZSrWRfZxTBwB0/GAtdaVvBzLpSFqCXkBBQ1n7cEKGl
kEcakJTm6Rlr9GishV9YkuJbKepbfkVzKECLQMbH3CVKRQVgIF+7WKxNig0momq3Ga2uw/FR78uu
MEhTr76FmPmijmtUyVcRY7qQ5lsouwU/Pata5j1x1r8LSaHtskjbukEIpNuPfV1GEPJNyzXNL90Y
uRoUCPjF9GcbqEsP0IxlPHLEz5/fVuu/hQ1DWLmvEjm+KwxTfZxMokft0fzIVv5L38SxZFW1sDPY
uoL16aJvIrVIcEKEV9zRa2LEUNtephFkSXe/PJwb6PnQZveiCFBlxkHd9elVlpbzDtsje4eBgczM
BJqMPV5LlkkKt3JSKdJtGAOrh7yDdSmkOgzCydE2dmx0h1Zjx8/ciPPbJvxXK2J0rsI8A5wjTY91
JTmneMHLWDlK4v7wKApTFG45Wgr3hlut2RbtrPq5ZkcPxppZ08t1djjTGaha3xGFhnE6l9O9VPfm
bcbDxxawx8F4QXRd6aCneM7kYMrH+Xlu9ZcfHBCsi6SfiFjfQ2c1tjD51V1tSC80cqeTEPVL3BgG
FerxGW7BTzTHEmxer5k/5Ij//W36n+itYtI0R1XZ/fN/ef+tqucWGHZ/8fafj1XB//+7/s7//Zmf
f+Of18m3tuqq9/63P7V9q06vxVt3+UM//WW2/ten81/715/eBGRv9fMdwdXz/Vsn8v78KdiP9Sf/
X7/5X2/nv/I4129//vGtYkm3/jXCm8s//vrW/vuff5y7zP/997//1zfXHfjzj33Xvr7lv/zC22vX
//mHZvwDg4KD8AovnaOz+vzjv8a383f0f1DigxtErRfR6lmmR5R6H/NL2j/UVenEUlZb6QtdRUbF
n3+ozj8oCxiQhigr64Yla3/860P9dPL+fTL/qxTFbZXQ2Pjzj5+1pSi8bbRJBkqwM8rBuNR664wr
ObMb4g19oryvE6/y5w/cGT93CX/dxEUzfjAdig1gg7xMvtHL154ywu+r7BfmuF+3cDFmVIDgZCLi
wRb7c0Dwgy8H8/UciC/MWBPvhX7cQ7p4xWO+i6/VnfaYf7JPlv/7D3Ghmj9/CJ1mKJJTh3OtOavd
4W/yNPpphVUX2eK1PjzHzXjQbuo9NdYNaKZrI6AP68kbzF5BSZPt99v+D0f4p02vgv6/bTpJyhkd
S07dLyXtufreFY+/34Dycxfjr53TkYTpXHYmytqft2BMlRVlPF+8+ZDuqYdtw1t9r2znTetBpt8K
Nww+8ssqPwtYf93mutd/2yvNKrLW7Ngmc36XyJpA8nr3m+6+4HP1ww+a2ReC4b+2hs5UkfEpmpq2
fpq/bW2VFU25JM2e37iz94WOsHvN//le9dQg9b8OHg5Er95RQN1k28GdPPTu7uuB0p33Lo52wOTD
ffr9Yf+PR91ECGVaIBkseb15//aZsL5ahAZg81oym5WJ5VNlATh8//ut/NxS/dee/3srFxeuTq5B
ObL2YA5je1oHBuuo1Jxp/f+vlfevDdmmreI2QBG57u7fdodOpZzYkEEgS1TBk7191j3AOe6wW1wp
KLzBvRX+uO+9/PBw99HV9J8P5b+2TZTxz9uO8tQYHYtDqeIElY9mdHSK198fx3Pv+d+96cv9U+SL
m8SORCkvMKK5YOXtOggRyx6E/hA0j7hIPnAFKD8rNH/d2to4/dvR7JjFWY3ggrW3iftWeDhWXNnt
dvUHg8uFjPXHhpDG2xptKMO2LpUsadcKIhg5dCJ4Hvaxv6+25LdvnYAanwshw0Wdx/2YethZ3dH9
4Mb8T2ObBurDwqxB2//cX/3bbsqdIUZNYeux9qR0r4v0wdV/oRVj95yVgoP9DLk8uujLmywkaCG1
Y7BOIw+OYd9/l023pRv4LD1JB1W/ItPHJaPDK7fVB6dQ/WXfUNjKbFW1uSHgKF2cQiJeKVtOmFE0
t3IX/ws90qhznW/FadlY/BNtOte9BVKQb4Tqms+jvwTeR4/nDz/F5ciHz6UhZApLjE+h3dXfpW+Q
A5VN9/QsezSN3Pt77WA+16/hN/NZOzhbmifB72+dC233+ST8dCQuxnrQUMDOWj6DCOo9dNSqDIrT
GGBDZIDYR+43ENOgT6RAXKkb1f3+webXA/3TnbueCI1Hm86yA7PexeaXEu+gAsWJB024JY/iKtza
VJmDL457kwSOpxyMQ3pPSfReeaftvck/uMh/vccuPsDF0Ki2FLHha7D/Xrkf9oR83gI43Iin+NE8
1BvqPB5lziuuAlt4aef2XvLhI/DXGczFh7iYRk31FDVGylGgU7Kt99azsuE8fJkD03uMXNNvgRBv
OjpP3PEfPX9/GZ8dFZUHYkdHIeRDMS8edarVD6WtEt1HLDtckbj77oyFvLIb8w/uOjSgF2ebBSYI
BXaWUUWD4HixrTSKAdBMfetJjmbr/iDq+FFSwOM5AhMAJJTqQenm6gvGReuT2Q1WGsymIieBQGpB
rCeAuZ5yP6tFz2wGg9Bw2yxeQMct5pZcEG7htluw/FjLi1CmJ0maSK4oloy2VRmV4AkiymYTPAOq
wd40jpXFZ7ClTaVa5ktKK40y7qJM9S6KcSLuU7kZiLnkgkYm2OaBvmg0aojmLa/J/Qs/jSSGb1QL
NKSZWFSvpXFJdE+LxvFLKGIu2jFzDoS6pA/6UlpwF6hkQqiO7XqhoqpARS0QEBEBjY8FNbkRERw2
RkNy3yeD+XWuI2rDBVEO6rUqOu3dWpwSVTwh7MpXwHD0bJyhKwhSR9t/bw8D8e1Fm0bLTrYIaXJF
i7DHHcI5oxapxhWJM9YKr4ehbWu0EmVZ2VmiK9L9rFkDhQpZ6/wqFqQqO1pOu1CpvrSaVN92fens
y0FJdvEqPRal1hww3Q/3/G5JqEmt7EopBa9TriUkx+xeJ0sVfj/Qx3RxW5YzNRaH2uDg9JDEe2Vy
vL4rLXqydpd9JxwcKbc5Ntln9BvhmyVk2hi4ISUKxxnEdtodnEbaXzrbWEhaIrbNyh+GCg2GRqwk
rbxhC5XI2aMzDK9qeRzdHibD5yEUxibOsNKy5MRhQOK3Sixt9V5YIIDhK+fRFcQn9KjE9g2eapsU
03r10MZpQ1+i+uLMoOOTmlJUb4q7CN8j7RVgApihazc3yhuTOtA1+eQGvdSR4jlI61WWiBO1bgu0
6FTNczG+dJDMqAJm13lcvJi6MW8dJc9J9AG6k7T0X2WqKoVNAnSUdOT0Dvp0083ytoBlLlKNIuXC
X2ozSa72yOV6ye1VSQh3KOa6WetQJbCwwSHShRWu6RJGNN434dzcOiDln6QuLLaJ1gKeTQFy00mT
VB/mXr8naATov2K3n4bQ6Lx5Kge/b3ExdjOxP+FoGJtZkoXf0QLa0CCU6SkNrZvodHqBp5OGstTF
oRhJh6f3oyOHG2n9hRU3bEJTZemHKigrSORAEscgtENy4xdD9ate5YjBBUEwRtczE+p8Z0127U00
+Leiw9vUhDTeGwJDIZ0VClY6p/esPF3uslwh4ITuuF/LfeOOXYZYuWuyrRgS5RDS1Qt0avhuMVD7
kxIqt+rU0TuQJSX+FFLbA24lgfuf8rm8W+SwpuNZc95RIGIrLOYTeuVh62CYuTMWzolPKGd+0wk9
GoB+yvTJmxyCZVczqAxdLW9Fb5SWN5UlwqpEIY9DztpPPblsnlxE/ZvNrVe7C3ALyspJY14NXdJv
o/9D3Xns2I213flWDM/5YTNvTnlyrHQqaUJIpRJzzrz6/yGr7b9bbXTDgCeeFCRIgk4gN9+w1rP8
yth5Q+zsMb53B+SsEgq9rbzVcaE9mvwJl7YSXPOyJ1aXMe+0rhqr3lqRwkIvMrl8jaKBWdGXkYOq
Sxmuk590O4ku+Uo/BZB1tEPjZ+Yb8MpkQRnXiTr+4EADTx9WZFIEamNuU+j+WwiINvzuKnBWXmBB
cYXqsNWtBhdfbfT3oeFThijWNXX87oDfwXsVlbxmuUJAhpD9J4t3n3kzWEHXkmgHZL+yzU/hfAe+
4NrGaSboNg5KWNSVahW4RfZYdsRtzjzuwB0C+UIbPZybcZ92d55drSpS+vrDSJJU48H+6W8+dwtI
Pzv6UId6dLNZimwa6l4Mz0F6teRBeL/C4r3L70b9e1uj6MMFh2NRdc0RQZRprafg12SlG5xC89IZ
05o8gwB1lZGt+BjuhTWe2a10BsGInaAMhWpeXrjIMgWXk/UrabemRyiWWrx0YfVLaBBok/PkPFWk
CRvHtFknYqvmu3jc4fod5jBxCHYsQi9Tu9bZUXh7lceKxmS57NeNGT30ZrVTudLsQS3duEPOSRsz
bGIbRixUyObBAZVX7gL/ZpbgOzn+VC5xMH9ZGSGpdFCmssj3gI+GbfYMVXULyIRFpzQegr7NOUmC
kxzK9y4iKRYjD4vbcO93w7VIlYcBnOzUkmEfOW9d832CyZNYp8SAhSxWRY+WBBt5a++rflclDzbz
dM//7OVnYHxXpFxNPJKkH7PnUfdG8QkX+y7GAaojvuD8EgglG87rfltKWASa4LKdcdC584sDdeWx
bEaHwq7hscs1ls/4GI/p+IuJ2L0OdTYZEJMVe1Ol19E/gIGSLmNNnG1ttcL2RIospap/ahPMbiSF
sSAspw6lCal1xlMZx7vJ2EzQtRp807t+uqvVjantJrlvOdjoraXzQ6K1je2HVLw2ybdY33dQcXiA
gB/7PjQfEZiWUV4D0H4QtDddhN8qYlcZ6ke4VR1Y8fRkygZ3oZSnibwRW/1eFYiB9atif8Qm+4Dg
DQ2Wa/s/mu6ltH6mlrJPkkdTp0IJwh2ZkC1qlJRjn73y4yQLdMXQFVPVbVARFCOaxG6jGR8iRoXY
7cYi2ng5KaJX1X+3BJRjFgAYsuYnKHEiY+TxPK2eeu4jcq0DY1+2l0HfqGF/ZVJ8Cdr8ncLPLatv
QaetjES7JgW6m9YhvVeSUk4Cetnf20Q19Y1/Ta3m4HWn3Hoohk0NWl2unCZFzBS0htuq0cXC+DfY
DxrYM5aaa6sgduwm+zdZP4nw2Wf+5vHATDrXYE04EteZxMHK61vCnmBUv/nTC5ErYfRZpB9pxQKA
LAltvHfK+4xNf5jJlYUjK4Dxp+KBHu8Qa2w1I7qrkv5pks228fMLDNXnuGu3VRlc0BXm7LKsY9JX
l6SGytiYxpPqpHiQqwvOtsdiqp/jwrk6nvpsDBOWgEk+B5a4z4r+zTS6M3bha9+326lgV55gOChc
qlgLrBBrB1wBpAw19pvIreAet1bPeRo92L23sYP0OFjytSlNJCeSNG6NuB1cOUG2TWCaGiBSXNKs
1I2M431Uyju/UaDRQ3pp2TLqzfSZ6OqL38r8jEa1QuyQDQ9KLJvdVEWmXGWikT4Z21HRH+sRLmM7
lRm17zgiZ/JgEaXgmZNVCu+UY70FcMmJBnyL34aoBYpmVWgaS0q7SBACadVK1hp7fsfK9xGEu4ND
4Ro+521hatuq8l7J2ClJSVQIxsHK3GAzNwX5qNBFf3iFJAtT9yYKaDVMBnnf1Rl/r7UKg+ZhtNuD
gvPke6SW2uDGxAjbHLpmxK7OyPVZu1M6UbCPtNI2NozW2umuqkb9tRyBO3nEnjuADr30NoYWhJcY
5GO/FvoE6cJWS+Vx0nka71mIVeGL1XmV8NzUs3oHfaFdNhZWCJqP9VRMEny3ZjS3UGvNXaESArOp
ZobbV+P4/3oZ8//VmoX54z+sWZrvSfj522KGf/G1Z1Hlf4A9sEyhiQeuhlf8f+1ZrP9YUAYXSsxM
tyXr8X/+jz/2LIb9H2aRwKo1CChANmYi7h+7FvY2BplKwrEEI30AMMb/za5F5XX9ecwgMDCY1NVo
5WeqDhOtv47scjNFtU4iLOoA1Lix+T5qOXoev8eL508E30Axqmz9ZghKEhIoCui6PBHpKlvjFfzl
Smv7p8qYdpizP2sENP8yhvj9BWqA0jX2rlKDTomjy/htDhIBWHNEqKP/sLrCxbIc7e1MFvtIqMmR
X2jIOBVpcHfLTefVxyCPPuosaZ8I3hpZDscEY3qo5VJvpBoxJg91gqEdkB/8+tOX/sca689rK5Mv
8s8fJS9Q2LScGOzYjWl853/9KBMxf4NmOX0lQua+/U7g4XDJrRqkddW2h8ivHsYCGWveSItlPYSD
GuzSysCbtJV+ru1VxtGUH8aBryV7MJNkD0ScuOK2GL9VPjQ1lPz1oD0sUM1GL24+EL6TCi4fudic
+tc4448SPUuAMPfwZdj0Agyx4M7aO1m/weawbgN8yi3St4ttjPLktZay/YI+pPgriaM3N2GmMSzu
kvxYD/YvuKDt/Rckh8caB6kx9cD9ieSgfNo2s6++aaP2XwZw8+X/++fpSB2FJHeOpnOF/vXznBSN
Q6qvyCUqlLu+RXkWx1QADnGC21jalB2ecyCO59DA/z/z7LiNQYaKV4W95EUWjZNs3/75O/7bAkjM
k1mh67ODV59vnb++Jji1KqzjcXL10hju+4pkw2yaXophaq496JsL2XY+CUmP5BP/Ajdjf1mjyfd8
zVtVuP/8crTf7l4uORZg0uFZIywdX+dvMzqEhHXbpQzfBvb6G3sG6aQWKb29SmEqmvy9mcOI9QYf
lRuCIcF3kqLfnvOOF5e5Jjv1pFNAHzF2HHIgxrLvnTcjwisI7OPDKwxy0wahUoKniLKnCIKcFgdg
n418s0DZ+qJOTmBbwu0/v7f/w0eNlRNQDDcVHBLmTH/9qLOygoc34FGuy+LFIHUNLTJqvi7wf+DV
XA3IdvZZ2o5YNr7D1Y9PPZapbaYjzkxzs1r/88v5fSlNBJNqwDvVdKnB4Za/XYzO6DGvqRlJdU6K
4DEgeE7jHr1HHZHeG2p07wz+v22n/nb2qWyloIKrlMtLnsFvS9Sxg3/IYZO7ABOeFRMscK5D/8o6
A+hTQ6HAt2g0hyAkWL6bk/raqXK2uE/CbZi8mYmfnhf+SWmob5oaeIdAnSI3RXryL6e0Nr+SP0+r
eaUz/oRls9QNGzPkb1/WCFhANebYF1MnD5j2shxU/UIb9/4FABTkj+7KvtCfjTxeD77jPVpQII9g
Q99ROU2rjIb61E7a6xfAwITptYkld1Sd6scWGclVpBXDPNK8gxyFTOPAgSqGF2cQ9RW3JI6pRoUf
aJTDv9xlZHn+/u64t0wL1wS4K3Trxm8ne9hr4RDr82Srip0DAqtd3+jVfQJm44SDrHfLEbtlqmVP
NSLHsyTTZS2y4lOMGPznPxuKMH/yM0055XYerGHbKps+oHkBq1feCzDR7ZyMEufWZwss5mzDfGYM
4U3btOqOi0WsNSsJdDZ/85w82ytW9K33+vrWSXhv8XAipG94doRKNOEZrGS9Se3R2RstUmMLuPcK
4KB5LG07eyLo4uqNCQQdT8u3utbz3DQpwgNRvi+Qitjyh3UaX5TUy8+E0/P2jFg94DvQb6kJlMnX
n5O+ZmyiBxfsEQwFZvxD5dkD8NAUsZjax0Tf9d1RWj1PpiKnqaMpOiwxz/Uob1LJnG0iiA50Skd/
FQJ0WAzZqijz5pFTc7qLvOIwIFjfYwFy1gsZc8Hr2Np4NuKEE68DNjaNtb3xsR7tI3PQiJYK/AvZ
1A3gA5KA8G1HB80g+rwJ71qe3AdlNr4xRnLURr+0ggMxLOIClmoSrQudVFhpWQEWJiO6Yp+oNjIU
+Rblc34d5h/ktawciTu30RDoTZ4lziOK3HqrGkpxBMWv7Q3FYDfeoOQvRu1tIe5raaCcGFCLbUno
uquZlXO3/CinwdkQ1Li3hxJceeQMa3Qv4pOi7JiZP/3Y/5ZrTU4rI+QptWBsl3HJxIik9RVaxOxF
q1rmbz7KOI0TQDM1/RJ4nkDT3cCLNj7R95XvrfTZg06Nfya1y41Erpz8guS2YP5VPuL8ydr8ARxQ
jSvgVmvIOr8OGFNNwUqFdvWQQTzfmznmnZ4ZZShL9c2XmK6trJoeGgNrWK2WsAKLTDs2ocM4qtN6
uG4jvPMx+blQgZlhOgzfd/18oSe5kd45SrXHA3bQprJ7NwyqlmWA66NRP0VtV5DKhCMx15kSZOUm
iZXLciNIaNGPtb+npSNqXiTTbuASblSU2WIphAw7tO/A35lbDbXyngDA58g307VGvhHjUolMLxLb
wPfuydGwyNZFnX2Mc6y4MXggV6Kh3gCPQ4Iswp3FCuhsC/CMmUHcgVbJao+raGJpT1+5UKqWf7rQ
bDAjoLD1g1lJblvkLRQvodNFZ7pICz8XlKBcTG8+FKZjpTTdbki4fEMR+scJ/fFGR23KX7PfC0HE
lEWR6vfxOZ1/jMEMRquw5KEk3WHGM5+W/1s0lnVOta7kGm7CHf6WHhkt5q1WH6ctCe+fC00rlpiv
Jh1ZfM1O85lnSjMDwKzN8q8W9Eek5xa+6uYz1GS/ZvOXb8I+ytd5rghX5o33xaVBawQ+YbKNp46s
61TtJ+yjzO8nexgRxU7wb6w8JFw85ERRaw2oYXBsZkxx3Onp0xDeodl1XD0GabC8A79tn5yagcWs
jkyVLnRDS9j3bRxG7De84CWDM+FGuTpsdK39IB0ApmxHbHcMV/aCwPGEyrc6T1qWgdKOnZXvJ/KA
67smSwqNihI86HYRkqyZ/vBz03iFPvte+qQg1dV4z0Q0Pk9K0a27oHJhBgI2gTN1lMHEUEQk1ynP
xDbyGjB6c7Ki31B7ItgHP9bjKSbq7eQ0Trv3PvxksA6AwW2mqykZ7KU4YUv/FgHSWg0qdMIO5MJd
zOwZb5S+9obZ6e/3wbkWJA/1g0kAr6/278uv6jToX8yxe1PDQyLs6bKw34wx8FZfj0eZYYNofCZ4
5DqEW2vOyrJ9p1jpevxciLB75O57t81x3GL+N3c6NNRtZJNnZ5gy3wszsCDXgqJYeBS2muMBCEWx
8kwrxQdI0a3ZPJj04UdoGgMpqYrxFAzehgUMDubZWM+E0zzphZ65zUL4jX1y/FLlSGtEgmlmlrM5
MF4xv8dYRr6gW880FbUpdlpc9AcRxr/KdAJKE43QU0I1vIrcI2fCbx5jpXsRFEYHP+q1ox8TAlfL
wX9E6+y7fatXL54d//BqjvKmmla5WWTbDlXzIWj7jJBnorJVgnoFpIU6zrubNZBfYx5ZsJhIbDx1
Gxj6+C1UCJvtr16OrbtOucmxNYOPgtrf6dNwyrVgZyx0zUBRYe7CXn10LJ85rg96NLT7+zoxNmqk
1ldNhARWd7Hcd43cO5gp3uNUufYWD+BIz+4EPcOuUPTrAiIKeKICTrPzLVFzztmApitUb1NMTrF2
vE5u8RiBvps5LajeyKhJnXEbHbkh2vvQzMb7icJpKwWDKpk5O/RjZCwSd3EsQiJJGxxwvt3ojwV9
0jrx1W4zRnm/myXpSPj3ATHs5pw6sPzodXNYZeTJuHmQBLtJS4e97hTBmRFYjJMxP01yiMjBTljR
xCQqpmbVX45ZFNTnYv4B/5lQL3sYtgvE3PQdmyQAZphbRmUkcHid/pxGhdynunf3heRxANnGBk6H
rnV84mZxb/X+Fbk0NgqCJuDkd3e8QHtbN8X0REDMXaV0ezJE0Ktrzo+e4mkl548IiI++sUAEQgZ0
gBXHLAl1fMmln8aPWJ42C1LK7JV50ujkhxyOOFYMpWHFkV56s2iZd0z9TZZe4ZLnkjChLBRwmXp1
FoEVkRqv4a0iAJBIlupc+eZHkBFtAfbCnfTWeKr7HAdyP1YPk+I/l3OWcYE197Fo7H4DTSPep1YW
r72sBYcz2pXqJjMbJjYbF99TfoLlWJ1xQQK/bJtm1w81Maom/6JIvZK3F7ID4JRdDYHXnuJI5q/c
0Fsrb9NHLxQ3p2zSu8orVJc4xvm0ifyHlFH8EuOLH1/dJECfB7hwk7CfiA9K10s30CUtBhbfp1jv
i/6+B4MKUs/CXVvgQWuHcnpJVW0XsYwL71TiR352hPkATz9S21Dw+iPCVXKK1/n81vXMhz4NmKMz
Eh4DEq3ZBFdMRk52503dTQ26cBMQi703WXXfa/qdnydbhTETCeU1zztzTLFINvBjOg+HwDic1dLr
t3S7Hgr7sHnE5wYyzupDglmnNxmVP6WtEGVdOWzHu7yJdp1FoO0cG96VSb2pYm7dJS96SoZ606Th
8zC0b/rgPBL1lN0WNF8dAIRuXEmKyGNFkCNRuZLcOMFO0TQ87dD6fF3/3EL+TVHErM3SBDxn2lqT
UIJZ8vMn3ZhjMb/Q1YwWek4sn6S2W+I/6fIIOFKGb3pNZG+gyGNZBtG6QwKwoWCs75YffmJvGN/7
D3ULzm/+wIOQ6IGysMyD1lc70sz/Zdjxt57OspHwCgRusJ1MZNl/fblaXxLjLHuNVg5uYAIshLVf
6AEgtutLDjMKNn13jWXBpnzO5P7nT+tv0h/VgVDF9I9kOLQ30v6tpZSFHUDq8BpkJuTS9EUYbEPW
rKtQZd1VCFHtjYDkHTuX/ikKnfpqt6zVduyUt5qTO+fOVqd9K63apTvBhD0GtJB2lV+9KJS7f36x
+u/KRxXJzjyLgagCYRPb418/K8bzRtfALXJDFfZaF1ssEKlfhrw7gZLtTkCrH0uNbJOQNL5ntttf
eYBzlXOOMz9c2SgW3KWI5MgM1hMELVdL4+HgNIazgxRANE/dj0dsoD/7sE6f0rqmn+m8cBvUwnyv
bHxdslKoYSYFE4lj/Ns47u9v0aH5RedPEJumoUr+61vskQwNaYyTcKkoJ5Dj7D8UBkvS6fNNm0Nq
WqIiFbtGaJApDgEUeJH/+YP+21AQUwCGJ8eSJv+NrdrzEPZP91DQ+vAwDBtCZKXOtpmoa1zB5nyh
rcBGYDCyPBzQhWiuwmR77elVeTSHegU1qfw5jezjO5wJ/3IF/G1cNb8wy2JMhZuCcdXy5396YZMz
ggbmFHUrJmXnBox/rrXZ1e9rdCh++AR18KNFT7pRMshGSRUZeCgRIKW24V+Eref/8kkxxOej+PNM
RhOotFXblFDO+Nb036/JIM/I3FQ51UC24avbfc0YiO8Y8fLhBsLZq7awi4xavDeygIGA56xu0/aQ
OehrQAAQjMEATuABb7QkOSpB3U6uY7b7aVDWvZlkD1nUqxen7FZJAtgNyormMp1zXoIsOcYtJE9f
qad7y8MuXlvxsRzk08J+xAGf3i0jcOsb1Kv8GuXO6H6BbEyFRa1syJUhLwE+RxztlztjabRkB2u8
N7k9Jj/48TVc+qqJQ7znuzBUqge7AbUcd49Jw1gW2yDeWOWEi5G3EobGLbacu2XSUMEkeNDkGwFv
Xxx1QmLcQinUm9+LcZM0PYXqPKYfVPMHOPzOXfL6SPO+z1mdAu11xNmTIFXCcivU2rhq848cN+Pq
j160C/QDRZs5e0jBdw4NA+xqQBFV1XYNz8Ly3MKyhw8j+1XTlX32HVoKkTkpzXAannI/xnkuOU4s
RxySqc0PY2Smr3zoBv1XGIvmcXkrQoEaB170aGmcF6pJTwFPDfQJYIOTbJziUe+8Xwkp6tvA9PID
eP0EyqYoH0UiGPN3psXDxg62EOq9bTpE7yVt0WejqysR2wN7/xSzIdIvwGB9eqmc6tFKyvG7QWAH
4Wmt8+oNDa7HKh1uvVPVa3XImocxXesDPTF+0Wij+9X45o9Rh+5IjbdisoJVO19D4wCNwZ9rclVm
tzFl9KFP5T6Ysylq7m+Nwp+KAW5gMhdBrd3D7rD7sz46zcWo5UlPgvJk+zjwoKnaTTKctUA07Hgc
gniaFjswOZYrHUvjgpbErZ7eWAR9XTY2sHR1TmiY5+DkEidIRSzETVHgfCNSm4pM/XAKteB2NcR5
yPvUnVK9P1bhYLCasOyDoYVuNsc9opXpD0YVXTOzJlN5hqY4nb3SSYxclzbxWBAgoMA1YB9zBtqY
N6uPck747rLJh7v7x++a1PDdKaoBOjiOc1+PHQ1iN9gvsm65MTTAnHi798t/IhRNoAPKGy7U8SGu
Rb8hY+LTUnR7FXuhfzIHnbCysnjvaXpx/k2UnIyJ18XUKttKJDC0jPy7o03ZOlQjZefpHVqbQPSH
ADGAO7Um6+iULI2vw3XKZbixBTAqNvinUQaHrldIXaLycasAZnDIE3C+P9VVYuJx7jKvezVh7Qyx
Ud175EhC8NR+puz9noKEzrloDH9D37BbyPVp5/H0ctSfZWTeFsCkH8UGrWH4asFTOZspV6I6ikdP
6epDp7ZkQ0K02oRKERI8kly6+RKokJdubQdN6V61gpvUwfrbWTNi6KXLI8bQWuGIno6D0RJXYtjv
f1wJpd1eJ1N1VnlAJRGGjZtpsTwtUZ4zg1UvzHPu9O1BKOICCiG9X9C/Y4xacUEwJv7k7yKN2MEW
KOhj4MODUSzhw0bsH0jwJEp0/lFXZX7xaZdZFSbaQVhp+GRlOMgt1HdjZNOgRiTPzcWKkjLB1evC
3GWt/ytt7eHCClE7qHJr0nyuls5cTqxflseyRULVoR9IluuUbitgYCFf48oEOnSLyjzdL7/L5DX2
HOD7QLDR2EWV9HYIk4cXqXnHYjI0pES0+BPc7A0bL/8wMac7dnaPydxi9iqxX+vDSK0q1G1lkuq1
tMepzaS1lfXq67QORs01kMTeB02Keb3Wdst/XkuySx2+bfiT+nTWBQz8PAJZQ31WBvKBoEsDn77W
c/M00b4Yy42lsIAUsTFxbKEozfTqIkVIWHCTlruB5draGa1xx8NxI3xSEoy643b3ze9LjFXUeOl1
hEg02XZwqoSO2Ol/A9kBECGiEdFMiim9UzInXJpVq5KA1urrxCvyQ2BUBBSaaHt0ZiRrrfYLwFhm
vW6ydkS9NJjrSiiA1upwXHNdR49ZbtOGLMXIUqnP05ww0ZX7CHjLbol5LWzOtKlqcXANA8D0wN/F
5sCdUDZAEhtqavYD+pNQ9SNWwnJX2mZ2NFT9NLb5+C0zmNWMQ7tXokFsMB0XoD3j74L59mYAPbpL
ivjFBJeDvMbRCR2N4l3pWwhr2aqeGLnfLUVS0EfqPgS7sa/7GhzxNJ2NHoonrv166xdwfWGCgaIo
+w+dbv0h99VmU1k02kaSoNuFvfKgMQLcdklKamoSJaulw9RTEa/nONBklMmHMpKVauYDmPOlbdeD
du3MT04CK940C3e5bYJrbCK9e+3Em19Culpi2KC1yjgYP5PhBurllqVD8x1I+rXNfmYFK0BRZtVX
8qevlyzAjTCr3xuw/7yKOruv7HpngkVfmYVgETYNZJlruvNmtfrjiOZo8B61Ii1WZDdr034srbvl
VbW87xPoDDfwk3hb+Up1priFE6QVvOVefNhGIo+13junmsYtrzWmMW3XnrpQ+Ce7K1a06/amtir/
aWyQsvMMmN6zyL/5gauWWfpgjHq3Y+fQrQBcSFwkAVmvcI/MMPyRjv1ecK88fEXFIFMot8n8HNPA
l+7Ssoce0L17sTljKurDKFhEZr0KoZ/kn31PR7WKTTVwgZd15JEaPp9S/33iKGSwqgY7LTMRHE5s
ZepxZMSt1g/LQsfIgkMiw2NZd91ekKgMBAuZB9TRnHLCKVkI9cavpIsvjQZdl0hxZJWF56uuNmCH
JIzvvHCPa4tktlATfnvgdkhRvNHAVgHUiZxKeNullbUOfQWU/ny6QaBZjUHLcpNi1Q3UIbgjQqq6
yxrjxDe86wGfv4Y5ycc9N6Zb+2QrwueKH1vPeR2SuHsfUyR0BkPhm2bDWNHz4dkUzMdgWwVPeeGV
D6VF4N0vXwWgBf9kgmju2TC29PY4ibzfqw3AsGVkEiUvtpUpboco7J2YEdjMwCyPTT1r+9M0Z8o2
BkjxYpZAVT6tFM67Q5e2wT5TT32iDUyyWI2l+QDBoU3M7ZKUC5L2prVOw6AueVUGIzm2Zj8QBOFf
ZiDRTcPuv7CYUwbQy/5N1Ud/bU0gDNF3yZXvdP2BdAgOl9j29V1cMvwAVfg+UTRsqdKQ9VU28WFz
VVO0XFmiLf8lucWwjXnd/ls3QSdhsCWj+bLl78MLzcD6asykqi6cBf14N4e5S6XAimvjoCwzrq5q
p52ijoQYqhhR5KiDcvTHE6pEs/2hMBR/gRM3uD2IoFWVpsa1DwZx7lEQRoYCqyX1vzci22AkUAd1
Og9d1ZXrrJAIRhFe+yPYXJmK8MBoHMOBtJr18ttE6/74A3pklUq8eSEF3acBUdODFXja2SCGdNs4
qXFnp5SiYaPFbB3S0s3r5FYMttwvMOMeJd5eBCtFELutU0Nd1PkHY91xM9h2vHEsLAb0POV1zJ3u
XkuLHD6ZVzxZaQBKtf0kvHeWelChGolePugjaCf0PdtJafLLf/8IU4x18SjK3RI4oTsTWQCtozQw
ZzZ2djDa0f5wejVaDWO7hXYVH6CIiVVNdN1zCR7UjpNx53fo65euzlSksxcjSMl4ClV0iMNJDyHf
LVObjHcU+pzfcLK6vWfVpKTYrXrD30A2JYQfNcjhhsxAcKcX2qrqmKJlVvo9JeH3uvxQ9KC+hErv
9oK4dxIEtN1/fzxssb7LEunqcgKYZXAuKc+h40XItwklNGVkHdI59dXycbwE+cZsivrmBPFwj7pb
+TArAbhP8/KHvDPJFyFM2VVapMc5epX9MspjK8Wkf7ikRGOeikb/HIt2uh+D6CPueUS1hpbc2c4Q
fK2FmIdf2fTNjffwkqc5Uc1m+TUjmAZhXYMI9gUWhk3vFOmauwxmm11VR5t0UVM/d4mhfMNkZWzQ
nHuw8DEfemVzsyPbecnM8M3EknEQOcthVprMUR0YY1rkDSsrKl/baiDopbe5blIndgm1sw8KTPI9
5Hp2VMv+8yf2k+xrupfG7bgVJGataxV3DZm3PWkY7NJJWve3QY5224kKTK2VE19lK3bLpoyOem0Z
hJx67cgWPxDac2YiGp8irz2wSvgxDA2gD62v7ya4yJBGp11uKPWGOJ/4gen7NDLfVTptfC2qdudE
eYkOFRE8v1hlamp+dByRrun8URsTMAggaX4QBb2hr9EsCpqYxA7vlvgPeP7KkQPxojvWJ8lc/auw
IOKSzfa1S4bd1T8V0nqbwgExVwC9sNLF2QJje1AE+WfCcWw3E7bYNYPTn2KffMRq/hVLLgV6TOjh
8tH8lS+gXXdj0G05s+OrU83qdYIxNGWqTyQhjFtTacwnqlk8M/HIoZlX5sMYgs81G3w+TTjyeFPN
nal4T7HiKa9i8N7sWHlygnT6Vpn6aQjj8Nnr4zm8ng66isW+ZNVyyw1a3Ykq486rRXaPQYK8nup5
Qjr1KVhvd8R48IRno6E0ofxULWWlFd5Fy63wfhhq56ZUa4xmWIPw4m0QlLfbXonY2zCyY2kLObuN
hNybUWZAEHYOiEDZx6PY2yimb260iuggIA/q0XKSfA+Vq1/10lO56Eh40hkgAmBywi2Ue4vJP9S6
OiqzDXpBRnZJSaZ52+kIiPaLCiPtdGrGDEaXYdTWMW9sa2caIdghjaTepNom2Y8kNTd8D+NbnNaV
m1n9SxTP6tCqH4RLSXnfytD6yqBtbQwPU8oiySPvyDdjZOuTOdwzlmh2juOdyOP6XgxV82iJrD5P
mQmXM2l3ddzaALGwTrjTpLXbr4dtXeKJa+YmCcRafll+FeKsKA1D/aoo9KHUrrl+8Hl+gCLwnU0z
pgGYMtu/T4aJtYJG1Mby21A3ACJgzzqoGCTQRYwMifvmZszXiVCAsvkpKDb0o0TFSifYU7SW92PB
gCAW4yGo7OYGGQzEVtvj4qlJaKubTWkq5UaQnEkXUFSHijDoLq+RXghGER77ZtMZ9sxxoms4A3G8
KiZVpPEvrPRDdh6tvirqVH1p+g2C9OJVC8qtFsOcruA0XYMUifjA4vUGm5UZQ/S8PNyXH3JkxV3a
F15EcOnsursFPtYrcuVZGWnOKw1NcsCkRgFn6Uaz8iqUD4ZPkEWLvC/uh01bslUf1KAENRh6zKAI
oTQZq61tAzA5snsdKK3Caah1CcWrk61CEzsOTqr6oU2mHMsOC9dFjePnT1qt4FNRIUvqwfiYwU07
BkrsNs4gjwmVG8aSYGCQ4fuP6vhaeZqB9gGzjgb78Q6K2hkB1bjJhEw2EmcMs6TB28t4Su7UQFmr
dacf6TiMtWnl3OqyqCmNTJaDdeKR9ZXHjxCr7E3ul4AiWfy5vjkq185PoLYZyMqiIvgvos6ruW0k
zKK/CFVIjfBKAsyURMlWeumSLBs5x8av3wPObu2Lyprg8VBA9xfuPRdTxzL0F1v6cJs01rtev3xR
v+Nl8ruP1nG4nR3v31yJLCRysD6nSF3A7lXOj2FagmvPBYJl9dUvRG5Av656XCfvXMJlYNCbne4B
QjY+AUBhL4XeyvN9wIRzeZUCK7nVdS8KBjsunpppxCtNA6rNg3uTTtF8ALvjLWuem2ouglhPPd6J
XpxGGLD3vc9QKEJtUgjKqSxCpRkejo0cZEumLVun6L47Y0HvYTpas7MYFcE789ubnen/zDxpTv08
nXyRTQ/cShBIEZ00fuRcNXN4TUs+mj7p1iwnw3wEoVVu9JmzZavPhQqmXCThrCuW7wiXd//15wQ3
oILqu8CefECZAmagMuOX8f4GT9QzBOAOScC92+4ryDPX+69Q2PAKtr04x3GPJTiz32BL7ZohVhjp
SGZhf+JfY0AV/bEXAiihCxkTHc++NqPxCinIefCXhYlSZD4oP3u/o7EoypYjPrk3CJS3OjXXHKKs
xdxDatIdpu5qWJEiX/wep14LGl+kz/cvHS4c6BLG0/27HowaZz6Z1fqKM8GGRyhI2tOYsyjaqkkY
u/++L1NCMDpz+KwmwnAnv3vjMpAuS8PeZ0WMQJ6++RG9kvZ4/1XTSFiOZTyxWG3jvVxoHOAwCexI
lAVT4S/ndm7Fi8qXLign7b0aCbn+L7+cLA11deaa1yHZ6mtbYRLc8xz5xHysdz3vEUuGGTeni9Go
rieP5/v/VoX3G9lREW5gbigWnPd/BbR22M2zejbyrngyVY6oqHqagPZdMqJCbq6U7pMBKLskmDOa
cZWq9XQhFdBneI2fJ+faOuhRCuWSh+RkkmCwuX+C5eQUe6N2FILNUK1ZHX1OV5LyNs9KU89utWQP
4CB3/4nlegEMOFfpS+eAyack1QO7w4VG6oQE9uLqu6hNxM31e3GbTcaxIAnx38WGf8zwo+0Qa7CY
kAQAwfU+LAhUHuyiht2f+uGkN0BWBwLFrF5A0l1SIorH7tbPQBuFQ0Wqu6V4ISPxpEuPU2wZa3pz
9ZmuW//7lxigX9oPTL4WK2aeFDn7zrS2o+82N4jxy4ZBpH0d3wyjql8NTwZNX06PUZfvHWuIX6a1
IRREVXL7LP5jA2PrEV8xJgocVGYnCT5b47vFes1mjF4p8/pkdw/Zu38x66o9WKY6OfmiTvDUqi5q
qIeWGrm97P8vPXAwGZkkv9Gy9idSHtKNUzccA1lf2mHL38NzLh5sV1OH/8bW66Rz7N3+Ev+bO3cg
KS8bz06j4bArxDeh8c65NYR9LgZvU5uFfhuN/BBpzyaBhfvE8FkVTeJ8/9Kl5peYPLK5IrNQp6rJ
GXlSZ94fQKtAVmEqLT3GjsdJUvEwIe+OQ6MT9iEduENrTTTPhZeYB3dsRGhlELFAiD8sRqJwwvEr
r9Z3CXUT07AZZON6GNy/GA6DOfYmVWC44xeIlOY6DeP0MHbDh98v+UvDZUV50z+7GccLoTKPeevs
3DqTJxUlP//pLLOZJl+u1Ql6lyLMZni3XY/LqutctcvMmqFGC6WxJWshnEd/CtMuGn+xu4/Pg9lj
jCm/MBrY72tpBfq0hbzOpiqYUuY/ppeme9VKTnCiZa1e94LcqZdHqCrTPraKCckifzNREnttTGMm
W5eGd6nHN6kZ+rbCS3a6f4vk6Rx1LRuZmkkkjpb5mR/lOV1M6w0aucaUZSGBoUHqHo32cG7y/q2M
c/VrjOV8mGKrBlRaWK8YNS6YTKddmpfUH9vGQNq6ge6xQ2Aa/3Wm9Hdd+e6nP7Iq7xMrPfsJbsz1
Hj1jx8UTmKTEV//3LRqJ+7eE0rkHC295Y1HvEljqfvjk07DNTIwHTNbjbZnGb9ljqi/o9Xb3nLG6
LWLSHGwLhEBGSohlvSS2qK+NjvBLDTTDBvXwrzGNeKpGgBB9VqIntOI4vIcqmWlyZry7PIh1uFM3
drnP2GKN6dBtZaLs5zkv7GcW8O8ahv3L/S91C+EgI9rNTTJAqLz/4VsxNee8bP7328oTDbpsLVQ+
pms7EbTBdo8+adFQYi8omGJ9Dgn0qj/4P6A3QydWmQIEDwvxX7LvnRuX6/b+HfHq2S8G4P6sNoNr
9/vYX3gz1tDaqEz+gOMj7m59QLtaDqdpMR9IxSBGwHR+0sIJnT75CxpzfHY8FtZF08lzVbQnZVXx
S6Onh85fDsWs/qqMXN/lXuQlxuRsfcoOzsXe2Jv6mnyzHtwRNFAs0b23UYy1NvcrM2ngMlLUEBct
elTcyyguc4pGZz2uh0S9N3lTh9WEU5aRnnqf7WmvRN0+kHjzS8xkEjk04ESvtNpH4czkKQ1qfKxa
1dLIZ2j8UlrWioXQIWniIswVN0avm8l7FM2PudKygzFN/ZaCzr9AOucPTqTDlyPGCzma6vfQkZEj
Yo/NDo7MeyHDoK+9UXmX5NjzuXbAp2tP9af7WYuRga5V5H049KBLCUL+/y8WS41tbXwBrtW4wBnp
8f7uF0MvfreQJy6zj51+Fol2c1x+UyO1d3etcUQ5xs22S6bS+FiYTwWx404nve+cX/Y0bnLXCFse
rRgjLARme6n/WXH7S0+d7sXMuidniJFRjnV8Sxp7hMdL1HyKge2pSebndinjEH4c0UHrG5CvX7po
aK4Qz3aDFe37xhqvi+NYT05c2E+oNmP02e5Gqrg44r513quZp2tpYACswvME/1tGEO4VAjOC7E5h
FDat7k8/exGqsliH7W4wnADxMB9l9JasSjkH+OEFuIAXVhVIXEVIxKXAHHtsLPk+0yZv2qTMn0Qy
VbtJ9o/3sDsnya85ntFbUZNTh2PtFhc1LGStac/48GkvV4FQDrk4UBzKKZlCeFRSR55LA0ELJZR1
vC8HXEQbgWViRFnKWh1df9nhAcOrLmb/77XvlB14Y9sAdHDdi64/upOZPsNgxeZujL+ovfXnuK2I
V/bM6/1gVi7x6FOZFwcLgR/+Jf1yL1ZrSCoHOXk3ho/A4s2kuNprr8XnxeaVFBfsZf4Tj+IQOIXK
zv9NKvTOy27TevrM3EfHSv2ijBQvODzbQwtVH1N5cYY/c7FtOAi07vJmRkb5ZMFWKdGlMbXQku19
J2+5+BRl3d+KChM8H2f7lROeVQ3svJMhxSRuj79VVg83a0GxrQ2opZ3Cggmz2E95Nh/ILsuu4Eus
J8vsdmJc5gfEvO/wvKezNi/urZEliQ/gPKSQ3cEp8Sf5618fHQYPLJCO93/q/pdSlS0ojNm5c20N
SJJnut/ZsJ97/5EoADbtNhPrKG8eWvbqe5TJBOGhtbnd66fEqR5qg5CnrHYGpHesy4kTIZRDwWD5
r2lfx+8apf2DrQb7YT0WidX1OabcpQ6WQulvrik+lrRiIWNkRM1FQ4wvoa2uBfrFcEFsDjOcaeuQ
4jWQTL95zbaGPzg7iZWoW01+c9OwAy554kadiA+WiwL+uwslbMwCED7V6S6Zj8ceP/WUfsrOao9K
OaB7Y0seG+ZdW5kzeBE93AzbSf7c8b2y1LwLvr6nHpHmaW6b6UrSE5MayyXdQX4Rb2ds0i5fgvuA
vq/rx7v2UdNhykyGXaFtpBjGQaYedKTP3EZFdKLswQgBHofu6F+csUchF8Lbm2b9Z8lI04ri/LvV
GMy4tRF/26Viv8bdyO79taT23JbSxQeS4Sgsc94PQ7RcJ2tqEJM7f9mQ2aVdmWpLh8HLV7WGbBJP
jvltjE4FcA+2at+jo4iRz4xnsueZ7MXsd3qH3Z+KL0yIdlLJ8eD7MeMf8M6lp8+ANNCIl9GSBl4V
vyOGzHz7EXQGhFD0lYtFhkxFl7Vjgv/kA+8XzOAdTu26a0OzmtxDQXe/HQW8/kVbAJVBOkhsbgo5
+eoF/A6QEw2rgDDrcr8UREolkog/q9jPIssxO5Ccbsf5tFW6uZAenNOkJV9E7AiS0sWtddoFN5AL
6Xtk52Hq7P+r2PygJEU4s3CgxwTcjQohvPfsHfuiJ0G2197ZZ6Bz8MxDghfyGAES1+hTkaJDC9Fp
3R1fC1gwky+gaXy01JTzNLLDtfqTNMsqnJL01OUtM8Uy/zFq6quFVDud4bDFADhEeDOzvvoTTw3y
V9M8iJmAk2lsZEiCa8YqZAiHyQsavZ6fGDdtzaX/zar1vZ3Lz2SGK5BqYW6VHT5Lg/Hh+KeTf0t/
vslk+ANtvVibjCZAQR/w5BSnqHt09BV8kWsVE2C/PPbL6jOQmr+jgf4br8AyfoaNig8t8jfmJOVD
kZDmkL/30yx3fcKAJEpSF1l+Jhiy4jJeNPUv08j88aVrBgztGWmDER9afT47cAZSF1OogaenbMqM
c5aUkFaDbt/5xP/1SQZ4JxqePdMdrm5MJ4huqNrOLUuWWRUJV30hz53wqz27imnjNsnvdc5+cYqs
Dga2BBFjIM9yzqUWs3zxUHrUPnNewmXUZklahvzTUuyJiGCwIUOn8ZkRjpwy+mQS5oC2w8rMI7qk
2Sv8wLLi25iQvznrfyrb+1NqrQqQ7ThU3VCYMuqwZSFchaCsnauDPiISQh6tOSwLzWH9S1aw99x2
aRdorfaVrsFWxUB3Lt2vyinsgHmbuQWAFOoDBdfUqR+CKcio6G1jE6FnWON8vEPcpX2QEpQmYdXu
owQQQ6w89+TMh0X457b3UZUsbnaM3Pl3npf9YXaoYsFqlGgpah8TCcHaoPuZ30XFdCFtxdjnufor
M7lROfNGPBTbyBQMN7UFD4G0cYNzGTvCnq7lMdII8iPjNt7x2ABwF+PwJMVw9OJVNV7g5xuxq7lx
BIdJS/xAT1kdRxrqGaZfLzha8ouflvteGxpKJzYzJiajYamyTeLDwzEoZYIeDbwj8q2T1dfMnAKA
OwjNVUeCWyk4OpFWgKl4UXV9mfzkmDTdqYs4nupG1Bvc7c89/8MIejkZzKaNNswjD5o9POqVT85L
cUSPwhAd2yq5FjifHPwLZPV4P2vkMbO5mTNIL5pwafjEJgApO4PJ1KKLH+HF3Q73FIB6xpmcVBYj
RmeEeexkaahpzYE8+xcqwGYT6/WfynHQZU6IWchmfjKGV6kb8RZIGjpELX9ANPjp6dNqpUmehgKW
iSzJiok1NilG/rSgMySYzHejnH0Ss9el+PEbEsBt77ms42xjL3FxGCYRzGvELIuSbmjOQy22ueNu
VRk3x2K2sKYVdOSjraPpT8WGifGLhuMLYWT6qjokkWNk58fWaZJdy4ojHFr3DWW8+yj4mS8IWKZB
ZJc11XgPu+tfPRNE6ToJ4uFm3lGV+UcfPNEmbcYmRFWChTTd22SHbuoZBao1uBcns15iWTGqMphS
oJwI2OiTRCQ64vMGoiKQb1hYyL8Z+lyXvAJVFTtoTKMhOuuUGFwM9UHzUM8LSQ1axt2+VLyui/8c
xwzs9OmkEr29YvBtNgw/HzmzSKPjBwTsz9joy/RjYrqgZ+uywJ7NvzlL6SDNUGZWWnk1BcI+htI1
dCyj30VVQsiSnJ2wb76lW4MKdzumeAM21Iq968YmLXZjqDUVImZhQ2tasBcBUwZOYU+sWL+t2AYF
hYNLtHaJfDJHFv9kL47AEF2y8Ox2CKWckr30wDGaOtNYgIlW4Nb9Q97zEkibCOmo2hEMs7A9cLRi
5CqhqVdTZ+zyhslnlB5arwSpKAX7aGJ0kmoMZIF4CQWNty2SBFZetmmif1qHNkAqyvaIAyloJrhY
Vs0+PJbersgX8oB9ZxOl78QHBktrGntuwGGj0Km9wMv7wJ736FrOuxDRKzLq+tH3CiATPDjUy4ER
Q75w5htqpQ+dxe+GXeC3pQlSjEAzcjxkxzhyxC0dv0YOKxKq26/CyEHGEd4e41EM62T8U04m4iNr
5o4d1rWHsZDAyTgj9ZNQeOVzoQaNFm8ieFMmm6lDLSSRuc4JKQFOS9ggJDHLguAxy8clJ7Leydkp
285iBk6JvpgRfBKkfV+SJ/djjRQY1MgyiJf+bFgJW66MS5aLJN9YA4qWIdL+itbD0SmNB9SJ5S7S
Hlra4ANmpRVv+cr/9tk29XlXE7wRLAxFmdoNCy3cVLbwiJrEDBjbwVQ1PkjsxjcK8MDELsmBxMqE
mgOjJ8HxEbtTfrSsETANi420SH1pGu431TEJieb+WKzE8z5Nv5FkofbVksssfbBrJqo9Z+IT8ttT
k3WXYuRA7fII5coX6Dskj47b0qz/8dz2jSf/he1+HhpoShCWEjk6TLr91OZ9YCbUaQX2PBSCuElV
/zlRYQG3I2XaYcmgkEVZIzFklUyeHNCXW1kDQuyjogxZxVsbckv5UcrCeEAhjySo+UXiMkMhrQxn
SzwZ2XS2kMj/KksgdJSpiMW9LyROYUz2jaX3P3Ef81TTxWgQqnjEXrDFulskdtpprh2QhWVyMZzc
pBLPsk2Hfgs90+Bs4474N68r0o2WUu4LUJ/bvFqCtJizi1aypOzTdbDtsqysV+Cu+zO21Yc+zcCG
azbE7TCFpo5mcvIGQraYLOI87C9YvKViyCd9560fuMhtVUyB5w/XEaCdlTcamUqvpl11gW/pwOWg
/tm89miqd7VLURBX1BC4HV8BKgCUTcCmjQ1+T9gk9KnxOK101XeDCzdJq5NS1Fo2Fmmq99DM0ud6
JP09FzqreoxptdR4IjVwc4We1w+aOiadgbSuIszIkZyL1H5x0uCXMCuuzN5Dfqq8Q8LKdH0RbG7z
IrF5xjv/Zker0zc392yJP9eZUC6nPzWkTYl/dAbiyNR4YeEqUiz3E7W4rmF1a+AC4tdqrm0RQS3M
gebNefon19FgVoZm4E8ktoV4voB9F4gzElFta47g+D6wkkh2S8nIr5cWg/yiO9ExEdU0jbi+a/dL
lp1gmMFhSnAllZHOH7Zsb60Zveal0xxN7U9ch9oYNGNuhHpXcrPOfYBn4tCP41vdtOmeMTilF6FJ
qsNUjeSghqXSvijfzHcJRpik5fq2fVKXNGt9WDzn5ExrRZ373ZkaWLPhg00lt3oa0dbzkwLerjeY
6GUd2Gn/SxFbuzdc+HuWrpF/NbibmccBBcShXeZ5j3SBN6AlOkknw5w4S7EkP71Q7qEx3L3djMRn
myMmooV3ySC49tD0cN/cbAhUylFQLQ6oFyOsEp8KKT2P5SmVLqA5PG7sJpuHDjk70wux83vT2pH0
WQW9bZ7ZJDD4zJKgEAyiWn3YDmWWH2bcTIsE8R37z3DU1C6vwM1l7XS0ZPMOSIBBmIVVwDVdY+ur
vbVgAHfT7uRpLrQ0Hwo/w4gMnRUS/ZakHMFhapVEWRVW/5n7JfmQ7NASuBmO+10Wnf+huysnNSmS
zSB6ehfitGTRkuOSR+7WFC3cAweEjstMDVIa2UWS9FAimOmCSLOU2Jo3czlP5Ejp2T7Tzk6fyhOs
WdLUNORagql4D7rVcZbQkk6/SWaDzGFdxmGOBs8kStFPkCjZxbif+BHDQ/bDsvXinTPIeIvv7TRA
oN14IPq2QGueKheZSTM5J2KCF0q0qiA++4DG9y2KbUJ0i3gMC07WGNxIWNTzl9+ZzQb8ZwvQ7S+F
VrwvZveJkf8K32NtUqlpkyYFrAzPeOo4lPcem3SGw1pYi/HEx32NM/L5xCBv3owCMW/1ANKKCIhM
XlCfbDw5xdCnCLYCkovvBGzAYP3UHrMLRYjQlpXXlmQ1yMY8CKGMKdShNG0AGXe70cTuu7SgNyGx
jPxUjlmmv5LyfMBSUG5SUjoJKoY/MNboHDd5hwgFESBx6AZgSRut+YT7N+iz9tOKMTixEH0klt7b
Iy5t0Aij3mB8b3q8jyhoo6Z7KzF67mhUUNiQjoi/uQCkSTK7IhbelsN27GlUB69gY8gv8P3NX4Q3
9nD+/BYhK5lubL+PtoTuNZMqy09wOYyqQafg/xZUfsfWKoLJld9uNxxrWDwhG2PAf2ihV80mK5+8
QriZawI1FN96zBPOPVtBdBk/o0VuKhPwaGcOe3MqzX3rmIFpIPaplplmH/MMPn7F6PfaddG5KVQf
6ppdPjXq0mj4zDo7ptvss4gjDQBBpJfWBYxyGVpt/bfqy1uFGYjzgeWJW36g7Uv3dbJ8VJwtfGbO
xkmdVczMj83suDOiiEe2fdYIVAoS2jmuQs5AW1eMPuM9MCb6fQJyQux5O8u1DwPy4Gs/zvFuRXBt
k8I4q2XiSD+jP/QOzhqIULngX1vCRbfd3DLH/spMMhudntEsB0TP1MR5SJZ+2kLtnM7RMu5SfXqR
pudf4kS9WotQYavdDC3+VK51c8txYQgZZzvZpe3WWfiMEotU4IUcbZIHe0TmaL4a+09miulWa85v
5H3WWVvGF719h1v7gJTN3bDwROLRjqzQNbnzqMOCJgH3OQ3+BpEWoEq9IFc3tQVHgs3CXj3Mg1Y8
iFJnIqqaE9RLd4tIJyaO1WJGlr61iH1DKt+Y8EK6tgZZyK61KQRtPT4AYXvI53jClEv360Ym4IM7
XiARe8PkRznkaxAZiLFC757QxCH4KkA3CjM7yXh0Q7/oCKfs5s+2rF58/uSbKUHpNCKFboUQm/g9
TwoVRodq23WJyV6g/6VDFyDGaj6wrUyQ98W/kxoJhrB7a1caOuAVNKONbYUDcaENjB7Q0fMW3dVz
xTQ6bKbvBUlsGBc4NIuyPHfNcJgGKI1myhvtC2phu31m/YP7zes2AtExGaFewiM1/U7a2gld0O7h
bOCpAzcT6AYUecO11roW1QO20ICpOVrxwjrn/VdaZ+7FIDmwlDBx5XzsUPRvkaY3IbOAhyXWSeUV
0ckZTJRWZRfoTh2dEuieOTUtoYfNRz10r3ab71Ru8nYU6bDzuvbRjSqN8kAdOVPrfZcM73KMjUOl
Zd8scqMTM2ZIxBEyy3Gykc2ZWriIIXkZXOeEzBbGmK/Hm8UF/fAxkFh1Guzxj8jTv0MO1ZbMcBqG
mdidHN960v3yy0qEOYLn0M/1v/lkPjPmLQO6uZleykXjnX47YzHsiibqt/vcZp60IP4PeuBjLZz5
bTMxyVjsdDyJIftdpUyEqrxqiCFkzp+2mgySZeAVQFalJ/m+dpL+7DbqoAwS9yicxAE++1Mag+Jc
x1aOO847MxKkBcw98EwXXRIJSXvDntx9LKwsMKkJbXtYrsCsD5YnrA0ZI4xtR0ZNNKCse/QhDdra
rSBUq5bNI4Oeph727bhUR7M335HVDcx/Gj00rD/JmGgHK3lRbsa2KJ1fkff91HbMvyPQLNnMSZIe
w7ljPgNKutYuvrBmgemt+gX5p/LVg2qx7TxYHT/YASXLNia/lk2CyZTawkhuTd/z0j30bNY22YQb
odco/0pEtdjNIDRhq984pEL2LHc3rdHfiGQi4c30ApHmZMYmDzV+gLPull9mm1+AodqIeI3rMIp/
XZxnqB6yR2cguHIxN2XMNK6UJJKCp2FcxyYOOsPnXFyaDhUiPeXY0t/GHYMvl6YjzpqSaZDcMXqD
672w0RRJeRFufp3GX3WZYCGd4BmPkv2aKAQ69mr5cNo0vooCwYcx5BQUvJ+wBPAqhjVpsRwcCMiG
VvurLPN1jDVzR/+NywuHolez4DWwI2ws/uvIa670kBIhMc8Ij/VnLNtDlPPmFyjNq2NqMtxrGm04
paRfgkZiL8RsyOvzi26or0Gv9dPglV8MY3TADUyLS0O1t7h8QFL3m9QW61C16adpVbBhhvl7FGWx
Zf7LW9ANr0OpORcv3Vu8hin8GBLHB4/p8XL2u95EdxK/MWk0ATWCRpEJrIOW8fwe4N2/GDz9whq2
MeYMZjpqhCGDa+zk2tkld+FNy9uDXttyO2kkSDp2wuuC/45D8hmdFXnVQ/Q16ZN9MGGcb2ru120J
QoPtns5AmyzPJtdvmRjlrssstpgq/0ygbJhQIUZF5zJaWH7AZ29Sl2exKY2ndCjzsGvKIVRWd9X6
+HEg6dFGlE8fRxXpCTSChfohgxhjYcEVqlhpvcVunz42xL/HK9/b3EuBrbWeU8KzsMQGgxh3bTdv
yDEdj4WFdgyD5UvuFmqnTdYb5E7yfZhWc+1sh4wul0aHIckwvbVa96Hl5T1xYsS4xQgQGPxLpPGa
jsZ8LY1T3cHZWQRGkNFEy+dYP90CBg2/6Q3Y/mFprSSYWx9khGVmgcCfD9mP6hSxBeG9bTHAxi2h
rujJ22glZ5Xl40GYCQVfqpHjnq/T7mxMnrzE3sQuiqSe7fhZtuKhJ6aBT20Y6efbjJlPs9r524jm
1xi2SyW/4lSOW2BU2OOklpzmxXmeKoKSC9sFvlNXD11qLM9mlTy1hR7wwKe3zJteepc53KBe1TjU
L/hOd5UaPnAyVBc0pa8ODqrZkNe5lNeinV+iCm2R08gX1hs0fuZXMjN/X2PGrfGrIRghVNIoL8P7
aBBesLpIczJEQq+P9LDz1Lxxky67VCO5Hv2YpQEIGK5Xul3Oa/W3kUagm6l1GVBni7n9JA6J2XnH
P1ikgNxGQ/6UbdKdp5RPyl+gsRBYQfmql/nFyGX23xc+4k3PyieMlFz2pLL/qbx0rfniHwsP+t5O
4m4zmP5Osz0X/xI1ctmwg2zXdo5VJqj4w1J3/OSzYp9Z9PxIAYHCfrcW2r1WcMkTNOpK/ckx9XJb
VuZnOvydGQJspkg3rt2guEzdWGwQG3/P1vgvKWh4LIXotPxRUYcwYGLwmdvOe+rTcGcg6SeL9mHM
rc8ytjz4dPJoNKyZRAnYvGUOWyuqwCzdV1pn7PEpmrxNcPOQbITJZMcHE7EFjiXivjN72HqLQ/6G
iQraox2PSj0YI0bA0ZjurGHumANP+qHOKaUWTLg6qoDNMjFC5CWdbO459DRagCXe9OiLEWV7hwy5
UL30dti11t+ebQNM0++Z1nKz6F1IAZ8/DsxIWVeQaWEs0XGsdUZdiIFouSziEZyJKf3MhdFaYuPN
AhF6+WpZ0autcailzRt8UOxP5oiffix+S23hwtcsur3BRG/vGTT3ZLS7evq3j2V+Kqryi87u1VtI
pkUyC/Rg7J4732v2LYPsRDfIhpk95pM2g6HxS9nkJeic6CKfiZJBo2T+jUX/w2e+htMyDk+TqPms
0TKbs5Q0W0SD4JTb+3MqbrldBlq8AP8HFrLUe1ZKUDs78jz4g34Kl+WFJfw3n+OqTdZ2G4mWqf1L
ZzQ4fX3CuTNwDqwrBadrj0zfPryaIbMw6YuHRoXjzIOn04TpTANjMdg716FG4qjMoXxljX21BGWB
nWO3XBgO7ehxP6Xqz1nVfyZlNIeoAxmBCKBjcqa/prwDrBel3o79LzcNECBIHyF804qcl4qrY5Qs
EzWbUNmJj7YxkyDp4sD2GJKMis7Kj+2XxR/zk2fMb4MXJ2GUVSfmaTkZ34g4mpHpuevsOpKGry3L
rTOjnmBErBUahoFSrtvr+lRfIXGxHRugk6OmdnMUZE23tNvR4KwRcf47GZmcgEs6IbYgFSdn9zaX
IIIEhiwZHxaa+K1OvWvOA91qCqPBHz00AwtsNmwZR63lqe/IAEcowJDAtxwGYSxyiYyvHgxyNfAL
Y03pzfia4fMJrfHbJLt0VdCRGZAZWRBVDOGdWtEJGfEzmdV7NrtyNzY4F3pKxkQvDLr6bm9Xhdhm
ZsbmX7zV8QRMD523ZSFsxjJ5ZO+Bb2JZnajOS9na1VZ4+RGuFZbILWQ/Um4i8XdAE+9PH5Luwtfd
4mgUzguhJT5SDIOhKsVHJ7FnsyyovxtafJW8E1Q8hY2nSHLqeRAjjhN9pDgdPeQc2qS2YC7DIiZW
a4aSsJEE99YSS70UzOddj7p0qJisTwuRDOhvCIRIKT6BhPCf4zRgkzZuMvZyW7BGjAX6mN/Ro2Pr
lHVjMoLSzolonIe3AvlkJWT23Fb5YRL9EGqtpPKpvePMAIBG3qdUA4bFkUZETP5ZLzyVqTQ/ImEV
J3+dDa5jFKdVODumpkLc5VlsSLFf1abOQK+6AsXBEgEPNvDcbEOz2wQuHLCAz/3olVqCzXJMtvFS
EO0izC2b8M3QQg4luIaWuGDSxhwwnrN868F1CVXF7+S6fAYYSATnnXjW8Pr6LXesNz+UToQ0SGdQ
3qNsSdIFJ2k//ylkPh/8YiBUoGKb39lvCC/QbLpDdmV4A2nDImZmLppq27OYK3rm5JPTloEvyj8p
DnS98XQoBgq8FJrWIeGH761bIxQC5RVTZdBYquGfzkqmdnj5aaTJzynEbfCTt2nVJ9vebTG1ChPc
HnXUzY9seXNyi012vhAK4V26WdtWuqjOjtBWIFjzL/enZYs7mRfKXYpzAdGmiEpGwr72FQ06eYbA
lTY+tmBckYyex2Q5i0g+6yZoPgNg2ayIkrcmUqkxAXE5CIMCopaQT8l3GP+Hs/NqkhvJsvRfGevn
QRscDrm2PQ+hZWakJJMvMJJFQmuNX7+fI2q7RO/UzKxVWVhGKkZGINyv33vOd3TnxFyzWKEcX81e
0h1J5EJZRw+tDghw7+fcXDnZtxFewNaH9s5BSG+g60arTPPpa2I5yZC67ydqYIs6Gd4ECWwZvJq2
N9xL55fMLhyuIqt+RYBzFnZAkswMJgzgoXMoQIRx3binqSMffA6mlRcXT2UVEn6dU2oHrfHFNrCQ
x89up2kqxcLascqt6h4Cbif1zTiW805J4NzJfWM/Lo7YpCAwVJIxnVeTLgIhpaUIFoE1HqOI/NNp
+sFRLl3NNlctpxNNa8aLl09nbLz2turJ4a05g/S91Wwz9uAWV9Rp6sWD15TVLunzV1nZVynd+aEe
oDgF3pCs6UEeszgEia5NJHKoMaRO3yNo5XMXVpAySivZoQxo15ZzrsxwWqEw3Nq5NE94F3krjIm/
dYfxYPbDN73LEGKWRYGGyX6k5Ui9Sc9gk41is2WePV9mBm1zkskdZTDaCYgqrR3Lw/yW5vqXAUfQ
i68sImPyLfTS7BHw2UOdfCee+0aror+UNi0kIPeYpMYUiw1NHcQ3pwJw9q6yHFMlmnyOwd4wMfwY
QGIisSU1CAsT/Q3D/slAzaLhET6a1ujv7VYG0GrEmxZ71yTOrkL6JQpOXduga34ii+YaxVF9NjN6
paku3vtBX7sTqJW87X8QdJXtkIYQ9zPyRzUfcGdQpEj01H39JU+Y9DSs0bPNJRylHNI98M0B76VD
pVSN9iwRLNCs7sipMKrptXFJwcxb6pIk5xzgl2QsYWIwMgs1Tt/QSsTAFQRWAWtwfvWDEDgvSEX4
s2Grg7st6Ui6WHbMgPYMir3dgBGeHSji+BzgIEh/mLnnrFFyfdGKot34s9hZYKw4EAevOGdRlqep
yY6PW1wnQJViH0j+YNnWLkCe6oYMGoTT6HsrwjDguycGb7tUifcnBh1tODyJQsMfqEuEI4HnnGTx
XIOIcdp94mjxM9qLLx4J7Ct3rgiMTnSyblCm61IoJXB8iamoXFvu5PgzTej/Gt2LHtQMhLmcx4q8
kUSXwVNi6/QfHlMtnva04i46wpeV8LRyEyGI3WXNc+nmE90/Iq+Fb5+wMvs7TBMrvxP5oRDWDk+K
fTDnYMuAxtzITKcBIKetpfZuu8v6i6tz2h9tbVvE4Lkd+PzoCQdoMlOmZVtDc5JNOJIVyqGXyRkS
j/4bjENlkG2LrTfha6HgJLGyGAJ49FN0itIWTA0TZLefSdY6QeRpzpWlvwvajJAtAyQ+VIM93rEL
TrZ3z6YyYgnZeR5+/lrQb6774mls++tQG8jZKR9KmlBIgMNr5ofeJuDUDr+BNsb42OYAUzVlIqGh
X63M0dEOWi++9PNaRC8DzfeAH6bzTU+/IHioAZYpGqqsdNT6h4Ce42nUy2cZZPseJykLXu2dx6K9
CUGKVyXLFiu180E5XaE+uVQJng07TeAjgCi+VkhbV/XUP2hlZ50C08SZbbfXEu/bzolvhnYTVgjt
UafPJhv3IKmdVnOpBRwYXR2LGzBgaywnfofr7RbORaEPSLXqMLhh8rVWSDJQ+XkQKJSxD1IQLweq
OKRJqfUycsHJcQbVG4IiK6ygfVxwXHnSs3elzD7p4HkVnn0oyPbZ0aRGI0bjAIS4V1aOfXBlFqxy
y+n3HJ5QWTpIOTOG/TRdXhddqMhZuiAJmXvw5+hSQu8coqRfByjEGeDT0lu+jeowOaMCdleLv1v1
rhRvuY0HLsO5iT9z9ltjV/TfkCcBoAXv2mCeoikIQ55nkcosIvxpTmLWZy94LWpXVS79txHEkKm5
e50694l9q3lCg01UrRGyX2aiXi9PhLQGWq4zUkCkr3AiEawnyJrtbrwmkUtMVimONYrXt4aUeHsu
zdVoQa0ofGyWQQjdIETK+wZAhfPArD/3ff7sdSDNDK1fL/+ysApcFnXTX/widtk5EmyZfZi/9t5X
1MwUnmNBClfFZ6ibo03Y4PEl8KkW+H+omhnPVJ78VBdBjdbRwHIdk3KyvGJ2VIwniPw3axwmotYU
CzJIzfWCkhuQQBDiIYMdXkeiQ0VL4xud7yMwCfMRO3u98aGyYBWaIpSOAj1lb8QkilfW9zt+LTNb
89WmZFatXCodqnmcxZjLaJZ2oFU8B69YhaQMVK1y0Sw3+UyTJ2zlXnT1bWaW8jJ6+2Zk6DzEuXaA
un3UCSF5LhgCrwmqYIapYQu2c+e6/Dx5zuvQk867NeJZDNAhSS3dO9Q4PS327UKOcSaYRkMxwmoH
WLT8tb01+zBNCv4ZY8R8OPXxG2ZOSGFhgsh0obrpPUZM8CH4cdmoqUlTaxPT/jpQT/3IC2oImB5s
ZUU/7QONXIvAteLL0KevA5FWmFi9BocdRpzEweTHm0eygTWY5urqlTXyw2x0/WiNiKiQgXivTX6s
lc2uA569ZKNkRLtsky7wKZBAsdOkKVdl5kyIp5Or0JtxY2J+OJuFA552Gn0itVgfB/RwWl9Yv4yp
xOlGf7cDZTVl7EopRuGNEPkPRQA5l8rXiAEHbsQ8xWhEw/EKWHwfNmX0gEoR9WkIj9+e0+R5MN3d
FAs4R7NDEBi2wrbJqsece02NKrfwc4g+xrx2dKv+1vn0iFErhE+5GCUyK1662GbcMkbt/HmMqfiy
4ZaHffk2QafiSRqDa5J/pi08XAcFzE+N3EcG293GwfnQpckJphvLbN3dGSKNyC6lP023uKLMrucA
0002nbG7N0+1SbG40JNEaHdI9QqUtWkW7MwcsRVLj33O5l80Pr+dcEti0OXqQsLx4kAC2IShV7wb
RbHxfcLzDCMh9k/P2JDa3oEsEyuLOz5VNHaMsc3SPWhagGRWTboN5Yzph2G6weJnnIGvfsHDRD1y
KjuMryKNe7HOFiILu290Rq5WXwwmC+sI/BhxlPpXuk3ZaQrlSPhK+bYA1p0pAvlI/thD7Vcze5dz
06ycdUCKlMjHeu3nNG+mKUT+2MQmxrBB0DLtdbrhH3U3cn6MO7g0IBgGlImrCOzYLk0BMeODOyUO
sQ6F56U7UwCEDsyQTMDAi09WTkncsgDfJPNi5YFenlSkCduyjGf+QAfJJ76GxZZIwCveIPrN64I3
4MGdhv6AEjfjmKyUgmY2XRp6VaGCdQWQsoR0HgflzwNNHu58idt5cDRjq6chB231kvhhg2E9oSvP
9+ENYXD7oGmht8sVHhMriBjt8prjFN91REZiPhhOhWkRzalYvRR23iofhvxZi2tnlzfo8n776UDX
v4E7cB7rjrEHh+f0kMrwK1LzY4LtPRqLem/ShdyOhQAHDwz8gU/sEq86L7jqSsVN5BENmyw/Rrr1
XoRES7pm+VGbKOwXIt2YZSgj2lmtG+HLmBv1yoOCsyyIGCqbR6wyO7tJkQ6UHH+IpeCQXLj0rDB4
DmNwR6kVBGxmvX5ZNtsiMr9bXdhD8oiHS6tuOh0PFDRucYibR0YjFzZptb7/35vM/XCMQn8sh+J5
oJdAvcSXTNv/Xg4ghZZ7s4xzinfS+roDJ4Lps/TdGrd1ixyh5CKwJlM+a0RjVm3df8lbalzEhPIa
FFl0QcPAF3oaGhaiNeqe95asv9Ydp8+Wcbb7kKBjp/PXc5DFn9POYVRra5wsalvQlFARLWn/vfdd
+RE51aXXP5PeGv2AaIOOQ9CivlODmsKCp+b/CPQQs4WNA4B0G9KoYYgjRfmgx9s7Fa6aagx2IkEF
YCI1XBgyLQKBlaCzLu2qU3hH482axHuSZfJaR+/LQuv7XgpJrflMLKC+Zk3xHsfS50HkwQ2aovVs
gLEYEnMLYZdNf6jyK6KyJ5j02saUAX+condqwv8yYAE54Xj0DzlIv+2CTuiD4TYqk1scT+Vx0pzw
LZ+85wkI+8NUieitiwRdNicG6K6+KJUfzmJHb8eKUp34bKT5Wnx2UZtfizEp6b3h6p8b4M1aD260
9AWKWofYlDatx/0QD8lTU7IYNyYd3Ymd7hhP1vOdjRYPEACCQOFV0j0SEWjcPi2CqOofybClOyvQ
Gyj7zpwTvLts+JXbeyjbGVZh9NNaHsoodVzRYnd/cfBLFRyKea3XCZCJNHdwbYOGbPLuLabpiMpt
1M5jiGMF7W9zCUxYklFyXdYTLchHaHSOiWMFBKFGFbLKeKMcFkD7PHnzkT4FB4eOEaOTVNE3cAZP
DivWpcI0uNLb2j3qelJth8GBjoLtfBsU9Xit0p9LhZOxr3F8hftkDK2zI+w4Od/39yJxplvhlu+9
aXn0b1mNQhNjIIKPaitj8VySvvPgGrH5HDN7ne2SKBLdnChLA4NmTXe0vZppTSt9vAyTQ+9x8o9c
lPW68/x0HWEw2TA8Pukoqh5bv2AurmouZknu0/0hICrU0Pv05UE6QflpQhyoxHZgXZqyPGmxylRB
5XqyQ/Pd1/x0LyLmjmgDYOLBFSpR2h+8po4PbLE0noAZ8VyqHyJq5UZyjApZKJ5sDSNalvgIS1j+
8RGjpaqz7yY0grbpiteg1q9IAG16QDb3KODXGs7413zgbKXFJja3srnEdl494nrjzMDbgbVk+ozH
Gw6b+pscXFVdr3FYw+6+o1sgLmVhbwZDry8LN6azyl+RPnckmTRifWUOQbZOB1TMTPgZ31gVnb2S
aJrQ/N4wEuBttV0gvwkTIdlK86kPSrAFmXVE5vMQp2G5XqjsgkzeW9CHqF5R+qF1/wlQhHcHHwxW
uMc1Daaith6XhyJospf7Ht8ay6qvbcMOYy7tJNRnjT59dCGz26whKbXyrRdveIN0sJ/TOPwapEW/
TkxBfzKyvV2iM0+BX7NfMKmEZWe7LpG3oiN0z1GxAwJ/ZIUBGxhqrOzyvx5ZsM/0GEAL5ubO6BwX
gPGy6lshtXIVOEeBEgkvZQSKp6qbR3CBAB4bysnl3Fb2BJAilkA4rk5qiKkCUmWjYq+CIzA/RD91
kH4F+v/dmFHSovGTB1zIKNsVeL/3B/MYDz1+KMdGfli147a3GUb3C3dAxOlxSJpAac6ibWN6hLAL
SmRbeY0hDTDQqMZvjY6oJU+MNaFJROHkPpST+4cazhD6L/VGFJX1Ll1CYbw4sg4oHKz33g2Zuxr5
l7xxkksOworViGjlLrflRigEpoVh6exH1ffRxPu00CanGh2LPpETbBSu8zI1rbep65/kMmJJNVJu
SoMxIYjaNa3HgSFOj5YWo9/Ozcz4qPn+qwVx6LFm7alUWgxyVL61p+9SDLp3T6Hi+aFERwwSYVqP
HcvcTVSIyLWodAYfJdFyJChdRz8SOaLNLRLTYRTPuU8u7JBU38pq0hjDw+WwwGmuaracZa1cVk1W
TxKKDUbCZzBqxZqDIOlvA5Qpt6BxsDyqVIRnRL3Bpi0BZVsOrKRBkx6sK+Ogi+BnT9t4l04Zw9Ul
2We4IETJDh5ynv3k2ZeobKPXrL1Q0ZefWzOj/qnt6BUgiHNfd0wuAPWTrbJ6RHPQ7NzCM9e8bZ1d
7Tb5qdRy3k62fDHBoVQtuVhOWH/HlXkROrPyCCP34+C7PzGdGTTi7J85pMJbY/ef5sjsdlAYaQ34
pv9aEPPZh/Z+RsiyRhndPRatdhjB6AEAZxLK7AinZxrBvQ44kGWhj1S7AyWnCnitJY5kWVQC3WW3
sNoNb935ITBmBomsZIPD1d2H0z6vKKomG9OzFdLxzXP72COQuZje+CUg8I6s3dk9s0YmEGCYeaWs
sS8l65mfzcNrY3BIdVPznWUr/iVKuyczy1y0IcGJydq0KenqH6ZS1A8ul+0qqRmdjUVHBq969GrI
TZttuiyPeWpfcncsb6Ku6E0L6oIl5UTCvj/OrX5cNjNL2adrU+dtTGqZQUyLyiBZPjtVwQdpMT14
R2/gCXFIPg7q50IMBq+y652sdHgyU+NQqVirqjSemkHDBGD3p8jAC+7OF5Al3Rb1KXm//jQDiqCC
Sjn+WQouAuGI0ODlEoa4+Cygs5I+TRBVMXfU6JLcFUvv66ffvpCkvnUgUY22ZBXefNVSmFIi4cEc
7DBcf6e9Knf1UFgpuSYwKckSxhCWue6JI+XXHrkNo3HWLk0mRFWVPmo/VVWEuXuyI7ALg3CeZB6/
4Idr4c0ErjKLsZw0drjJO1gB1PsTDeS+JrI5PYZjQ6Zcl/rXzkNeVLlJeSO2OlkZbBrteiwbucH9
+RltJYhpLNtrS1Y/ZwQIxxRtIPtW4HKSCzdLHErmaUx/yao6zjHWSPbHYG8RD3At854yh2kGlgRI
6aUfIpcbd3oxTgetIuJNsdoewzp7vCOJLdPbdWFCyBogWHWATmpag3B+UDKp4B9oO6FyK3CwBnXF
VCUmQ6mq3uxkimnC0RHRRHziiYFG0eFlXT41+d2bBZ1mbWWCfC6HE3LjRV+qPt+nWfqpY8T5oDXW
l8SmL1jGrPu5eEEbOLxZPYC4olNE0WUhoWX9kLV0hfXCsl+TWL9GIVz/lvRmIjCH7PjvlLBGMIxI
MG3x4vrP4cjM6cG2vs0uzZp1guSuwkW2N6qazeeW+A+e+ya0N8d4r+V7Y76iUFnVhr1ycN6bElE1
NY8htQ3rLSky61MuDoQESxAr7b7ND2676ZoKz/qXqSGR5Ek1ev9dN8LcodVkUVmYj4WFy11LT4JQ
Cfq8wfsYWPQ95k1FxTXiY4zgjyLern4Cq4jm6Iiw5kCz+4vuKcFsTQZAQ5h3XrmrUNLmGAhZqmTz
nk8YKkSIeRBx+q1pzRd0m1vcWew8sfEyjN630rC3eQFXaC5KbZ0E1q0p24sBSIQePo/CjA8pXtGg
6EHjOVa2YnL5HYXSG9mEvLoqD8nNraN0Ymz5holeNxmew65deTpbfuzXLxwqYR8xNcYd3XrFa4Pj
AhxZgn+kpekybTWs2sidBz/B1R6SUwQpVbhMNivJBGsmF8HMxDYQiNpRbmpSJ2XM5eUjRfSQ1/9F
lqrx52hiQ7ek0AXDUVPYQvw5tjavq9Jrx7iiq11sBtpdD5O6Sdxb0lDuV+ZUMrzixhElN7bz693l
c0FL8qXuIYOp0cFf6d6eZFABOdDylEQHqWM9siz5dL8pqW6LgWPP31Sk9v8oVfw/iwz/Pv6v70U5
1RENxv94LTL+X37xb5/833/4lmv0nbFd8bP9//su9Zj/+aubf/4Nm6/t1z/c2eakE01P3Y96ev7R
dGn7H+phBD8K9Z3/3S/+24/lt7xO5Y9//O170eVkrz3/CKLij3njDuEe/3lC+UNRDz+CH//6I/eI
cin+rtvIYODqCweZtk247fCjaf/xN/PvMBmIfNE9aUiB7Y3Iol8jyh3xd8EPkIurG4Zpk0T8z4hy
y/m7x4zdcUwHry2Bue7/LKJcBZX8hh62Pccm5sBlnXB0x3X/JTfJlWxDrNcUdoycEfMBTMG8812W
jMm9aiKFrWPonkouULU3BbAhd44YmQa6Jd1/JA/mUdZwxUhf6taiNozt0iV1FWYymSuCI4n02C1V
eOVW2fn+71TaQHKV07lnU3lq2GuKK2GkT1ZoNI9S3UzTWivQlQGPKh90TjoE0mkHH49aDQ5Cx2EC
7IdoEBYp/dKpmyVxYPmoBNjROI7HTUv80wxWw1RM5bJ2WWjKFE89gl57t1C1dLeoH3Ljqzv5GeLI
ctwuiJ+ko//bFyZMQ6SM+EOx5yxY3shpnWtBNXeGsIBY6FkuEdAB6uBr7jrdjVdWZfXWkgV4hsSv
kESjM+Y7PR3HTTdqGgVZsVh+iAtMczlcDeyoScBxX+2PJEgclsCBwgbiW/q17NYWOC2ezqB55PRb
m/D5EzWBb0gv3Tu6jhTXyFEv4GVElMy0e92qY8/yZEQWw+U4+sjqDiyipj1YEYzASmR7G+PdtRWo
fGO1UJVbs4CF6w+Ntsc4wXo5EJi4KhvxQ8YDQ337g0GvfXWHjGtkwA0xdMT/reo4qffSKh3/3NYU
+upvqF2sW6rHs/x5UHXH49gkP9Oprq6l/5MjTnVuJ6QuiRp+QWmXzPg1Zi0TRnQSVMWBgfaEBF8S
MsJrq2mlsUW0Mq7cYEL2gv17cz/aLVfW8j2jrAW867Lfipm+Koofz6NeD/a6G+2Wgl5r6ociLV+m
JM9vwsP8UIFaPGQZrf0gdu7RIqVI9bWdc7CMjtVhWJ4DgALMNfviKxirFmk3+YF1TG0QKDYbYpGv
dNWy3dK5sCHJbGSKNsTL6GaMJfb9gP4vxmR8rHGEPkGYxl7MjWK5/RdJ2mo1+ePb2TE4ArosLNJy
WVf+FOztZrVreZXwtn0pYcJhKjkteK/efCu01tloVW6fGjioa5xp5RtxJiGESt/5lOv5ozcV67Ss
xDlWN13ccgyZnzNj5tCmjnwASux1DHpKXbIxZ6azhezWR6OnuKkXVb+ddbcnJqoP+3GV+bHcdyqr
I28bdMs1CsVeqFSRLjCIRvI6cdZKBx1UGrjJetQFfnrdI6IvnYzDMioghvBR0vRi/OE1K6Sz9gOT
tdHdxD5VX6v758yLeaMtX/Ghs2wDr/Bhps3vaKjSPZWG6WFNlPlOaM2PZawVq2zT5SNZtPPKSB0E
LG737XebwO2+gv4bRfaNOKu2+cff7D8mRLGqqmdfkjDIEit5rlXk1+8yqyAsVhY+N5eMkmPs0uHy
BKrdMNXWFSqedaU3wdZW9e9YJ/12zExMwlga2t5UElbAc+Bpg5u0xx9mH0+33rDKk+k23pZXAReD
371kIs8vupUXj+0wHb2E006vm9Y9UDQj22jgLHAMVaMPz+X21zWnm+W+7koSi53J6NYlmvplmVhu
jJaQV4BeArtA/DEojlFQ5cVFmOanPkZRImtK3b4Gwt2qm6YuXAJJx1/yWNSoXHCRd+pQLDCgbLEe
mOsizWcYseP8EEm5R/UCETWqnmuX3Ln72zTtjA4pGCMWC23Xzu7q+l7f3Df8/8drIdgU//i2sHSb
7VQnZ1ztt473p7eF0yFO9FncNpnXf2FaV8uNsTcgQciy6R+XnW2s6/hx5gTkJC2CSCfIdog9G/Iv
3fw42vOjrsBM9mTLlVtV3XmZrC93mXCDdC8JZFjyKhlUJrtkQiM0m9ZNViZTXDt/IAGENQGz/iaC
3ribi+IzSDPzRN4RIzvVoxLEMdFvnG9uQ2bTkFfdcflpZM64P7M0fpddtu5N5GWJz+5qRnT8klaP
j25fmvsoq19tl17NZDRKQqiuI9oG6XYZmdMfPrH4TIBp5IhwSQ9f9A5HqqcA7wqbHrkcTskq91Hx
EHAVxnP2vdY6DDpl9ymVX8uZ1jroiZioa7YxO/4WqUEVL3y3NVy7gjrEUKbzZi7oQBKSYV6G0tJf
zExjADLfo3KWE6HW4YdaNpSJgaPdvQ2eyph2ZwBwedFCLCu4vFSzeMZPfFaDdtU+NUPOCgrviX+J
93lYHlAj9Gujt403UzUJXeB+a9jIjzWHSxKGve6sF/NPYlk4PTsFMFFVwcScoGVfJ3RT6lBd3Vc3
jZx1SQQ73oZi3qfds0EBhvadOUDdaFBYYg/Os4F+pCpCzhJDZVy60QEdEJDRxLoarP968RB/Sryz
PbJduV51gixNAiI5ofxx9dBn3RvxwqKH0nLr2lUhKKI2bM6ADItPKc0OaBOcrJim3V/o0E71nW/M
49UiQnxj0oE9LzdzExpnxj3Gttan6eBN9XuH2uiSZqQjmnZuvjF9ntofY8SoDCk3tnKmrUhd1SpJ
CA0pJWGKlH52Pefs9Zq76scUE3uZuP5Z+ClIZdXC6L+XaSMuvWYTUB7SJAln79YYA0nFbQBfq+6r
43K3SNsRsjhq1SBADQ2B0SfzeFAyzCBmu1aBSr4+ISqwATg72axdyrQqDp3n1gQsqVqoL+rNUgoV
gCw3Qs50T73G2nSsttslbQyJUeiWWEkTGLTgOHGzLK89GlbM7mqByYwilMgFZbxzeES3icbVsgIu
5aQ2V0zc+1Tfj0I+JMnIAbvWnD0Zo86+iOrwvbDFQ9AjEmrJeOfiApBNW6cv5IXJRCBWZZcT6TY1
yKMmJgVebD2EyqwgO3nwwiB5zQ3QcEkTbVFpjbdmebeWbR6cRT35r75FPZYh4AT1gmKPUtkXFZjp
wsPzlm37abSI4dZf/vqyk8tZ9fenAcvgP0ncHQcS28AH/MfLrmgJfh97kW3vNW3hBF/6zGfdSthk
cS1WOzRYyJFMWlPM6jzsbf1wIToatBD168YcGL10FE+PANfXOjlUXdimWz+wUzx/evmJ5AQcsPNI
QIzW4d+nVFxuRIG1SAPDRlSZt3Ijr8ItOWXfUWKfaOHYn+IBRRLhKHsRinnbq6oiHgv5dL/8A02L
PlnzLHe2VwDFdaviY2yfM90PPuTsJTxMYAoM4DQlL+VqVgWgTuhPX+ECTqrkjegtf2+VyGYQ//rn
yJTFVlbpUYKRbUlBlfT7Javeqetz8uPVzoB0tcBDBnA8dAZrJXVGYl0y22t2G+dhuZnlKLZDWXRo
lDTb3WgzJdFIMTgDY7k6+tdcJVQ2YR9caby+aZ3/qKVZcy6GLqQX1dyUreL+WsycL9+CMdsWTnlI
Ww0LoOX/kK58QzOhg/WF2+brQFbpu/dvNuT7vZMgXs6HFqktzFRehq79bjbgydcQVwB0qu19isv5
0o/yTHRY9mV0Y7xUlefthN+KizmJfk0vRd8QAz4wt0LUAtIUBO/wYA0AZBjjYvfiSOhpjBJG8hzJ
Ihu1b8WIAT9SZubJ4shjd1+x8bqQ0+f50XbQY0t6h4dumYeKgqY7BN90r5NPNxbO2zBI+/2+Q4Bp
mV4yq7jGThDEq7ATR81AwMDc1Di2FCjbgLkFGNHxkcC17LZU9oQhU9EJf8UQKD8sOWW1oXcbbURq
FqTRozBRS3IiRASVGbeIYetVsxpywlGmnFLLnAXT+4bcgnoWl7r0fjFiaLRpUKBf4gKD7tXODzzI
z2mFvsTGIHde/gE/6vMDDV7MYSP+wjJlx6x0Br9lM76mZnBp7TL8miQ4EiO3kWc3it+rLJAPqfQ+
Lc/uco8X4TNjVfPszQbQJ21Ojh1GzjVxn2rgmXVHDWnwKje96AN7GoO0biVDV3u3B0TJk4FbvrI6
7Z0SwlxPQfXeZBMAMyd1kfk0pDn7wX45LC+HxCjn03ZdoXwmePhY6Za7mTtL/2D5+Ny4kfOEJphp
u9FeRDc0V/OWER4HP4DhtmdpHD0pcX65V5M4tz/yrEeUOqw6O4q+NS41eQv44zzb8bj1WxdrJIfI
6bJApyHCa1jDGegsd10TS0E/ESBbR9mpUH38ZAw/ETbcvUsH88ukww6+dxDc0blMDjlXeuIyFWny
ZrcoZyaQ1z1i/7AvIQ83SIRBRfz60fI5J0Zffz+HyKyHAxaV4dawfaw6oeie71+xEFoefBWkls0h
J0RrSjEFtYIlGTE7tBdjg4SDSYRztVS5ssy2mxYo4/3dGkfaOXG7dTNUGd1P/6mNxB5ytXvSaMjT
jp+aFdkWySUD53dZPqKyJmoigVnV6AaRJN3c7JeJt8/zS6i5pG3ALbbdVEWe5sn1/kTAJHwuRwv3
ZI81Skj912O5/BLgJz53YX26H86njj7qrN7DSaTRl7EKfb+IPWLBCWscQn3vGlp7M7qU7biOJC1N
YZgHPxv3ddH7Z3PBoIOh+k4o4tHK+mzrqKJvqcp6iYfj/qaF/sSiiZMDYlr+HBsaSoOsA+6MvdjD
S/fgJAD0gU+gvU6A8gy4JOFeIKVaqgpr4oKs4NXAUQnYVNVaL4f2y/147ZYuCiwL7aQahBXD+Pm/
EZC9nM7+tBFK03ElS4XlWLqpztm/O70lJEMVUT/l29S3C3K5vOrJghWJfJchD1Tb4xhPAml4GG0W
mSmjJOruIT4DXW0uJgq94NPQW7wBZhJwrLjaWWnYHtU9VxDQFQYckGc9xdRVtSlRk6mNHZB1oai7
ghKsY9ZcdqWvohKzEyGoWCP88QUdfPhtntJnsMhc9Gb3Wevd9jQUsIqgsfuXwAtIWnKLp7+uDBy1
8f/++cAupvO/abqCZrdj/On5IPC5n5sMEUdGs/Kk9yVKQkEW2fIRxEN9Y1NZ3HuELu4Iz/Vuad9T
go1hvaEr6D/Isen3aH9pwKm7haiGQ5aS6mOLwnvU7HHazyY10nIXXxJe6rLS6i24cebI00wTyCX5
eTSNn1FXNWdMyvUR+raJbJmigvQOb79sp8aMhDtAXP3rm7zYi6RCL6bJcz3W8zqs7DdLkddQATlP
oYYB3gwwlyzTqOUmCb7e1zOPZdkCJgUMDLrS0mcbquiTYNh/COxvYtYTfY98Ibri2Q4TUvVqsmt2
Ok/jOY8mWhsu/hhFOmrBwCkoobqhICFP5p8fTc3tr18t+89NXZ5dYjtMWspY+KCl/ylOXOaZlSFy
gxWFkj7chGUHMKOZ9dVUm/3zcqONQoMEAe1rudvFJEnnxvswH5ezIU6O6KUckgTKUHvtwPqvcoKu
EX+ED8vN4NXmXjGwUXdp1aUYMfK7mUNKRGDa1/uN5fUrBBP5ZqTKf7qvoWXvz8elyncs2Dd1UjEU
R62wbQxzONsJ7c0kAnlRVDGiKH2qvyR6dS2i8YyauHmox7z8JIoHB1jZuz3fsikfbl2u/j7dN/dz
NZiPmuiKc660nAQKm2fDLul71UZNv3DMbg2HD3COdXmoVHxEZGm7kMDwy5Q0zaUt6LhaXXMQMHn+
+kUx/9yD8CSKL7S9dJxsW18GAb9fUmK3Gjuk2nINBcyjCecFd+V/QtP3egd8q15oPvEtsdZhRWuH
yyLT+q1Mln6Dt8yHB8ygObkMdgJwT6NzN7jBdR5rNBjIP/fgenZLwG9p2fLXs7ac2+elNVsNxSZr
TLThgkoIPAKNWEx3uRf5B8wEexdF24acq+R9iede5CUCbreg2/7RhjDSwIUpF2WIkJUi6qmzjfbB
rr3dcm+yRfb410+dEN6/Lj/QtjwVVIY46l9mbJVZenrSxci3x2k4z4Ma+BkOeQ+YuLIYdZrmYzA2
JfaWONsk3sSxLx50Z70ooxbhkA3CZP1/CDuv3caRLYp+EQHmIl+tnOXQ7vBCdBrmHIrk19/FUgMz
twfoeRFkecZuS2TVqXP2XtsiLeQJUi2s4wpaTOJfxGAv7fX4i4XZF2EsgrdzgqcRXNZLxVF3nzMb
7VD2JLugNSuMJixWRWbjwwpBBHnF0O7xf6OSaGMUzeBKY1Rwgb43JzwReuZgfVwg4+pB0kThMARG
qMP3p7pFVgOZJ8+ovjKcVe4ocsYfCDBhVb7FIqUJZTXwAnQpd8RBjA/BgDr96mFAPCldma1IkfAI
F19w2xP5mPqS2Y0VB4w/g7fH4VpLB5zwmBYrM0z3iPwIThgyYpFVYVOgpV2koNZ9JHkZkdoEhXT5
0mau/KtR2Ljdj8KH8DHjhqGhSNclW75MDYsADmQlUea2HyiD190kxk+tEXYHhwPgo7Gz+MfcQgfK
4QzedKzS7O6Ftn5QnWG15g44u9dKJWaIfj5EKKUwnxvVnX58uY0Ghwyj4l2ps/qgtLZqXPCogDhG
WIfBLo8+/vfuCd8wkLog+hYLlAAzgQZKEptYH/98WVr/uqNtJgiWbWPu83XXEr9tin1uYxbqyQEL
E8umE+ujtIn+0hedT1Ut8pQ0CcmYsOSqmUEc+sR136xxgoc8pRoBk00HmACJIKfJfKP5KoOLL02b
kGpOexunk8HJEuYlsomgXvawnHf6yqSYKYjunNStGZZR+TYnWbx1rIzwN0TowhLDKUonWPJ1d48S
gkIqt+1espDoYGuI6v/orzrLfvLP6oCt3RO8DYwQbST13nL7/qNaokHQmkUdDhuttUkB6l3/cXoP
K2PTC5YNDOX6BtaLdrRdXPt+QssbCilnTYBVW0PUGVLvMLtZyzPOR5xVc0Cb6hvqNaMK+02Vadah
1mYy55djs1eNOj295pRbsLWbmVswSi/4saZ1MpIZM0bxgAqg7p5UqmPQOebm0WiR8dCvutnM1oPv
J9umHCFvqDshbwktllblb3PSATGmYp2WEqxRTu5Gj38IX2QZrpSgqK5QnqvW5H9cV0tz759vJzsF
aADaf6bHEMf/fXQQDhbGzb6xCZw0SwxmvQO6Goesiy2OkLDgPpRsrF1c71ymgHRoidZRo0zflhCb
/A5qJMfdpBuQ8PdBeMRQXV4wIhZnIyjbSwD25Jq2+ZVeEgZBSCPuNNDbH4gCI/82XoZant+dPbA6
B6Kc5/9ob6r64//+QI+qxLJpTni+axAC9//XS9j5IYNWGA0tHd4TyHmSUwfD3FPvf8f59sZZxL+o
Bnv+blOkrRg4O8+zMPde5er3KDXtVTbqRyqP6J3YqPCAKa2CZo7rS4eOC28vITpBJDFIOSFfwkjK
lxrOTxwM3l19lUy4pga92XRW9J7IwLrUc2lf1DMnrHVMoj05bRAZzhJmVTdqMM0Tc6sG1K3RGIgp
2SdHac9EbiUGUNNkGQwPcZOffK8/pFVUvhRhdSqr0byzMH8F5yM30rLMi+VpuONIEMOw6O/gVNRP
bSkPqnkxdrROqgHO3ZKjLibP5czWfaUV0L6I7gti9mANl0q7AqH5XiQOwEc8wCj5sS8dvDQ+ysFM
b32lvz96IRYI1akGcY6hE5OcWd91UqXe/3zJmubvO7SDhMAzhePqronA21pK0n8sAUUJk0CUhbbu
U/u7Gqi4Hu8JGAiYwZXu7KXhaE/u1Cd3jps3ZVOcDA4xvzqNOEcfYxBud2/Pb3nMfdVkJKUXssuX
zQY2nvWB5K8CRcObukCYrsIOE1heRO08c1N0L/QY4t2jfrcY0a38WDTPVhbDJvMdikc6jZYPI7gm
bKQAULyP7Zak8sWv4naxjWPci840O0EzTwldutB96nKNJm0RE53g1RNyNp2WsTa/tIHvI7v1n4fW
JPIH0CcSeo+uvEAmRbsY768KmOvSKL4U2YWdEfSaZnfnmd37JQB3mkBCCyOi3MkVeJ3HSsIzXAZz
pYPtWCLAePSj1DoztnW1Cse/wiTy3+dRoOxWjWP8VcD8hr45EqkXHTHxbGE0rVRHrHXzxc8ZVmic
819dNej29l4d6avlXC8SRP+tU5l7G/rEJomTm2HE+nPYF3clFmzA7S46bPswO3F4UOXHlGXDyUrm
l3gkfMdqoj1ai+iiHgCj7B91x/Kz1I/QYijIOW2mPayi6+BVP1wm1ZvAmsVVGyzd3SXjCHGbzB92
RqFf9GLqnzrXeCPwEba8h5fSU90mgGr4RXWOhKlY0ztgkLcUI32kuWvCdY9dOjMuA2/jPJU+SEsT
ytVE7PLaCMzopk1DeTLid6VCZnJhbaQSvoBP9xYQoH5GGaqfM88hDUKYRzUHyXqIHSYZV5sOltHF
tckbepphkG/KUWIIA3QHy55IyxkOgTQ50g/9p8gkEc/RJ/NeUe9v0ziodo/KNHXCt0dZyTU0MLbx
6HYvmhcRn4N0QSTEToFC0p72qlFtu4O/yfz63anETZ0UiiYBzKDJ58d9JKHBxIlsgFUl0SYYhdiS
ehOs3Bj6nlNZ8/HRJlcXUTiyLPaqq6/X8gfDfHyLGkK9RgzWRytM0t2Mf5KcsVVcVehlhMvkDTqR
3NtG3WzNYpZ77FAkq3G3PcQAhu5MT5TObCIi23UTxvJ1OzUfh0qgZF5aThaGop7V7Krm+speZFTQ
38eFfVsYXQGnZjZO6kEdn8NmKnd/XqX+VaewseJq8tHpedRPbEH/v0ilteY4gd2yuNPKeuiUKAr0
p1YnJCKqCG8htrAtrOomnYoqImk+yEQP1maSywiYvc+UK6XXOsI+8FQ3oICZvw4lkp44HI4qVaty
mnGdWnayBdCDcRQh117n3fsUC33vFERJJDmCmTYjDNsQsX2G3IR6vGJKyS08MNCiXZl302OyOY8Z
nHXDfqUNTasLqsBUD/5DLPNr9NcZ1oGcqYH8Zoueta1viky+GmnEf7YIlutYev9R8Yl/qRtsz6I8
MRydms91/d8GRWHZev4wewAxMqPcV/ChkNUOqF6JNXRCfcW4hVLTHOOdmj6DxZCHQbgshxERTGQv
R54MnjXQ9WI2VhKF723uDP8SNPZ6MNLuCG65O6pn6sFuAmM39EkOZqI1cJbP+UU9VK7/61nsUiyR
kmC8hckO28shyUSFdLy0D0zqIoWpuRt5jyVJRDZYCxZ4MO3YQmHUrFoKscdUsdMjMHwY8U36s9vO
RHiC4/NdjbdVuxMe5DLmDge68XzEHJiKMTzmLWuewDFtkKmTViNXr9c09e7xIQ0j0uaRCmLjEJuO
h1zqW93psXy3JD1NZqmteuKPn0pvIua0B/GXM+SN8U7/xydn/75R+1zQDnNll6M5FfvvnxzJ2kJY
6Lh+tSFYV+uLwIuFtK7l0PDVIeXyqh5iRuUMnBHa0FQcnhgAH+e4iY+YaRLCbrTxRitzQb041sYy
BkhIs8/11zZEbjaw1nrHNs9Zl2dXzcNMwrGQoxnybxcbZteV+SWy8JIiY9uMgat/AAoRUUixYg1Q
Ljexp42rABkCVuT5XcxWf8WmTFCWF30r2pp4q26iHTHPa6t1fLqjYbKJFk+VE35s5zK8UwMm/9EG
tX9vrFHl0BTW4fHSjaB4/e2yt0280Y09Bri9DFTa1pLQMTH5UqWIVsS/vlSrMsKma5+l+zLs47OG
SXubjfVX6KwV4LnltZHltYX8asXnaE7jcwu56diTO1P5VQUqcmkQdg358rOWVUTB8KVLktcq62pt
TfdR9R0NcIdDKTa6CKcv/ci7xagWSVp0rBbdoTdkH4Yq7c4Wh8J100pyUptML4inImFPY/y1nRam
buxFzN+WcUowkwP653X3X60vxzAhjLHi0k3H/SN+k990aOyB+JfZBmLpC2DNjFhKP734y7O47X9m
Rkg5trykvslB2kJlgfXi7z1BPWv92j0w9lyFkk7dugjwNLedt+6jAMQZhmj14OBFRzNDRLnu2UcX
FOjFYpqxaw2CwQ1OQhoZN20QZP7TAJ6MotKfjqinnIPXk5I7MSV+59QErKfNWiLE3UPhRfpzNqE7
A8fuP6cVKfJsWflLgSNuLUU3vMjIZeme4Vf++b0Tv5+taX4InctOLNW1Z+u/NRlSgCRdSUoBzuql
qyXg09yYRsLpG1192w5hefz7IehwFkDBrAwZnJ3BFm8GY+2mYQdb5+CkP5HOQJhTD6VbcP9UT4X+
AWIZ9kuATidpW/5TAAtoMySMZzUTrL8i2piuhxlCZPTqq2m6Sshqx6khjNvlnMaKS+KSh660XRTB
i32uNggwKHTjYEZ2TaKHOQr8RDi+QrKjD2blrYgx39tcErchJQRiqtoZh0ZWfe/MZt5qoxud9Lg3
j00GyoMvkt4jQSSu7KWVfAkzIi6VAV4GOPb4JN21kIhaOmj9j/W2JC9uq+sQSYRpfjeZIWwnZpmr
xgxszhxtnl7//Dktl/D/HWkJtaay1x20OqbLtvj/pYVZa5GWu4LDmgGvfQ5mekEFVRxEddIC/O9/
/m3/ErTRdtI5Z/mmjVQIpeFvHRfWAcAcJh3YRwHVZ+X3eKryEuulAyrAnm9yuhWT5r6BcnmeU7hs
QdLgHnBBmbVrOIOM+No4OCVDUp3TMv/p+Tg3VKNEtB6WlXZ6fLUg6El7mmltQVyY83i6czRqN1kN
UuPPf5W3XMv/9yY62LKFbpso3Bld2L8tr2nh2mR8VR1I/FwfIPss7d1aS8/sAzgbFwEemUFg7RyM
jg6NrLtNKicxNHJDQnFxzEf7OXYZC6bzjlhXkq1VQ9GxhdyXjcFZystgNLBVrOIa943JrnJxNMKt
5o6A+KwJ3+dF2xuSVvfOsSYnSpTTXwR7FTLrGL3ahbMZ9fYAgj64S08sPCPd35ltu+6yKt45g1mC
LzX8/VR2iKT7ICYRqQLBWhi7tDPhPeVEpwn9pY36fWAaxF3kzjrTcAcBoItTq7q0bHBt6FM5jKaz
jRLm59LHsQZNmj0PAeCS2uqYxrSq3IHo9eUExyd5njPogF5ZXwatb85BoH0rFq1VWoP2Lnx/vGvk
8JxwEz+PJA6QelWgzmbycWjQCaAlc8tbC5MRh35ch96V4Y+3/vPn++82visMFJimbTNT5cL9re/j
5wnD6hjJlBrlOkIqD2h55ZgQE7lWBO/dgo8NOJHdZn0E9giTlbz0djpD6yWTJo8ZTHdA9rg76r2n
1c4Bq5RxMfxi2HjW/s//XiYzv12Q7PfMf7nR6LLaru3+dpt56EoKplhincSUKQ/5f63pGzF2xJe5
Tn0Jmy2JoUjnmH9+dosUE2/aBoxDvDWMKKhxy6xz8PqMoyqZN7VyIARLLI5s+byA1zswYmvAmYtA
yfSDn4+JRML6+WrYHtxZ1zYgDsdiR7MZXJ1e3nSz9O+5nZ9TtzDvkhxdTeLdrBvxZUQscCih3Nym
CBhbYXBpDkEKjG7s6fl3AjCWVTmPioUE3JOuzcFd3VrLVzaJHXdzPozRkN4drWpPzE1e/p5gGJX4
kRRDuU0ExvQnY9I/q0OlFTGG8z3vMpaDu+sXGeBIc2Ct/nz1jqiHyBtueYx80+vreJVQrX/p3U+F
M1RQDmtOVktGqQoq1ZipHPEInqRVf6pRyj67Vdbsyjxz9n7Ydq9z+iUtIzxWgf6iHnJnpmBEpLwb
ypreCg0QvW+w2PnTM3188zTCwWBK39bs+4nnYDOglYrj8lsPrGU7JJBHkJz4T3auUw8UDio8hyAE
D8OAZQ/FU+NnUKiX1wys5Ee6HfOT+i5sKpgBpPHhWEnei75uro8Zn14lGi3+jKFEjCgfcIT2OaQ2
5mzPLqmnHZQQNaFF1AZZJK8QVmJGN9OmvqmTP3CsIxfXVemAhzrub1bpX3V/Ht4E6QSpX7QH2Qcs
Q3NNlssiJXwsnSj15xvgH+QJlkOm3mAVe38ub7Ii/Lkf5udmuRxgFw03tTbEYMY2FYvWxhNQNKPI
iu5+HP16SBEP1/Ucn50Jcb+TEJ+bjnn7XJeIczlzP5bmKCDGx3HwtKhyePair42mXWSSk75jJAk0
vvLcEFLyoe2JBSV2BXNJb/UnDfzaqnaJeaLwz++a8a4OjZ2AbwvIrtooXprLW48hB3KaeqZe68TA
+DY2Pj6+2VoEzEKG1U1YQ+HSxp6SDrXUBOEung37JXO+K7mGHjTZsRyIboo4+cycZ+qcu7Zyv3mE
TCFwj8Nb5JYo/mS7RCSETNmAiSRrx7dyKgn0T0yZh22X08RFgoVnATPirrHd6HWyPmKRfZL1e0kI
JmA3e7wnXviaJBFwn6VNpK90rBIgAp0fJN2JA8qLb2o0SxXubZ0h7wmZRRz7kLv6WfS1quBfq1jr
vmjCDePAn/1slisTFXQf98Vbm+kbZBjWc5yVIOWBkIARG7a5J0CV9MTXAgiX1yCcjsCGKIpdh5eW
1207c7bM2pJT50pCHebCWE+YeqTTmvduHPODCDXA8w6sUTpx+ZusCZbWGydZlZosDg/FT1tFEz23
tnmehj7coiAdN4BTnLfKz9ZZQPO07xp/rSQ7wPF6SLQDkAU2MkZVOZ057DVJqmO4Noi1UaWdekbh
bR7NgluZEx8d1Y5UlxUIBNRT86yRZtMg5J71edywIgrIe3kWfvBC7bkqv1uLBlqZTNSDCe3l2Hc4
WhZsnfq3ooA2zEkua0DzHER1fNZFu03d9EZ/KP+xPClRie+jHB71U9LgJauLoId4RLUwdn13QkMF
jJ9ORmHT6jCKJT+o9ILnhmio564iVZ3/pyGa9BzEcj55WV2ToAdhkVuInL+lmOr9xjwjDj0ks9DP
SPy4VF1KMS+B0Lu0ImcwAU+phyOYwJj5KH3pHpZ/WpAT7Zm2TXT7+yFyEA6TQNJs1WtDauyivAR4
ZJFgTZTjBtXz9CkLXZjbYZvcGqOGuuyOh4HpyHVyAaQh1gTy/1la+rwaMMcfp9Cpj34Dw8NMjeDu
eN8wk9FwjldlPffvj2eQimBm5W82JJ3NVCfM+JquPXQFuBzVLlYPvZh3FRWSmQFyUyIQrDNUA0r/
raZ7YhFjO3NmMS+w3LvjLGmIZfTqR3Ozm62JY/8ArbCbPYErgE+FhM/0LjBdPZnwDa4QQ472HIdb
aWbmLWXBRYBOX4Ecl+dEDvYLYBN9MiiUTY1OP6HDGfQ6NjmEv+pZOQU6JIRFAor1i117mbjmMapt
1idEsiCpW+FM17KPcFuPNjPqIX0lYUBshSPQCMYG+zgx4AYrKXqMuULV50y++FBbfXhGDk14kXSH
TdszZCybpuIIi/4xih25LcjgfpC9GBqTSSDt9KJroXXsKB+7ubEp3fhxHtQRGM3NcLRL+aZkLGZB
N/7xPvq91m+SaDJ2RTXYm7z3DGbomKEQiUT7Sa+e0bs2Z6d2Ltj73+zl8lUPOdcsWP7hbC4vDQNm
E9MKyZGAKhslTNAeo3ynH/kxy3DKXHZrWTPGpWruVwIRrqhtksc5ZDrb3DCuRV9+s8FmobKEXQ7e
ZZFRphmwiYcAvxHCXT9Eobmt+0clSDWwlm6zCssY3rmli48GQcPGx0rqnZSat+rrv6KvdKO1va1k
G33IwV0r7Q6MggFnFC2Ashqp/qcV1seY7Mo1PWtcphOs2jIlcV5A12PUhk4ICnRyIhEE+ADIFmDC
2myFF/UgdOtNVcnVQm9T/T/b4HCH+t459+mX2I9DgiKkYFvM6ZUzJtsnflo8W3HzSTM6Zkq5wulB
8SkluZ9/LlH/VaHiZcLaTn26tFWEpQyB/5i70S5LysBI8N86UhzUNvgoJceZjIq2YlD52BvBW60T
O8BHks1YHybt7BPcc2KaHpxMDq8ndnY9p0xSr7TlrJ/C9KBjcnvVbdL3kPVuexsSzGLMUe6cVOv5
b2h0Elu+1DxRN4FUV/4/T6+Tw2SP+3b0JC4rKdNrWYFaCiDF7vSe3DYfEPyTZJL4UTZWc6aY7i+P
ujECqpuTx0CaQf8tyHSKWN7okZyuDfYU+R9DASXl/Oeh0zFxPS9dUX4XnoffpZ5Z5qQehkiJfnaR
AsG1HQ4dipqnvvcBs3nuN1woiC2Iszh0PfPERhLf4JcsE8k8IVThLteJhMZbE8eUq9NPB+IznX0P
I5LjrFxPDBs/TUBsUef0e1m5r3JifcjcpHtzJXBhIZ58NAaZkMNJkMKq3gcUijZRh0UIRrALhnMk
9OFc10iLbCN2jlUPdYdAD2/n6rPNiHKszFs+5buCLflMQJP4j06U4fx+POedwsSAVdyBM4HM47fj
m+sYpct4Qa1drI+Jxq/Ne5BPMPYNzbVv6kEXmXNDlvjJkI3Yx/rnaDDKaG2kAG71IH71MrDfc7vI
Z728e06AMT2Z+riyiqj4DId12nJejw6tKzZlW/XPRBG/KqgZ6af2Uw/i7FFSBba7jYsKc0rRFS+F
DeTaGea9siNhEWdR18pnOnjVKrBE+2xmvseUjsSDUJ+NS00a99XU5mfpkteR16TWGkv704aw3buT
/lLm6ASpto7Kfgkrz1kPOaWTemgjxz5qkfklcOrpkLcVEU213jEIgNJqFdhoF4usPy/QiUkWa0Re
3yXpBVdTNtW9qaBFhO6PR+0Uj7R0raF/aYS9L7EWbsMx844lhog6AQzRZ4fRa/xz64Rk0FUQOHFw
45dVdiUl4w9T/URjmtSECUkswYNcBMuBX9IWDWakp3/3RlMiIB6/thSdOI99SNKAujbjVn7surRa
I3Xq4WWI9IOHx4wES/RK5JdfMJjnJ3Bp6cnzaUqQ1ZevEVCzGSvrXpOl6eMtDOkuxB1pJjTsrL1O
qNrTqGFfJ4Otfq0HHV4qIdv7KvLSfUHS1ppZEPkppubsAjNAlkvgxx7cPjYqHw09Fvsy5oAL9IPu
yN9q+6KFvVIZ5pW/laTv3pyh3FNR6jmJ0X3ygrIHqzxDVGRhZrfTQpzuhaTFjO77U8QBxGvo7Xj8
QAS5TCjVlygNf/x5hVY9gt/WF8uBo4ujz7e5d35rfk/1NA3TwB4q9J6Ruui7syuKzyPch62y6NF2
IkA4ykkEXErWSFQMKHGQr8vKqxb2s+ue20m653Hxxc0CH4wR9tq1aMCdhMJKbl4aIhgwup3tVOUd
5RLxhz7wpHIq9D3h4xFbohtdibNmil1FkGLig5WTG9LgC+mGINvN8fzBTzH3qxq/bYARc/Anjmx0
iCVYBH1WVwMhDDaFzg9Wl/eglYDEPJNIQGG3d+BpEI4684MULoTxqT8NvtlwVMjflRZVorMOB/Qb
uBTdRa7tndNR8z4ax3jA2rQE/nVBPZ3KBlwxYuXqM3kcOvnwFbE5w3zvTGLE//zZ/FuI5LCKQYX3
ILfQ6/l97Sf6xCfvompXnt6hd84DktKJb7r1c6IRaGl8w2tBggIkbK5Kb6vN5XyyY5IOx0F8aqwO
nsskypNZdYgVrRH2VAuxUnDhcZDiLcGCi9xxOikZC0Bw5Ebeza092Ei1RTcj04JTGUTkVPkQYREZ
5RfyPQboCjHD/Dq9R5PsEL06OOHM7kmWgfaltCKwhGG4Z16Cr8UbAzab7K9QBOUxA/vFohNf01Ga
b2YW1CvNw3rXldWzG6Sv2Uj4FhrJCCGHKy8mNkJYPvZXILBfCjl1N5ETqI5tmC0ujF0ajgh2TsRm
uSuPhiZbMtA9mxPtqdT9bxNTbkQmqbZBt+tx4g3CazWW0VU9M/HxbBiPk6tVgSs26+BO+FBznAd/
WCckRqgDupXXr3/+UJ1lG/rnDec7BgokOoCM6lw8tL9tU8Q7C3Q7Je+bOQuaYgvzY7Izcs8l6Znc
XWvTre2P00wYCk2BflNH7XAiQ8d5TcsJ1Y4R3+VCMaV/OhPVQ9C3TtjhKiHCc9ssxqpowIfTWTi+
SUdlWOTJz6SaYDxevtmGxz7SkvcEzj/BfTOqajIPntKIzHNfA5Nrjass0j9l+U9lnOmBxbLT9frG
MIeEWBKAgxA+kjUSWIpfYi92qNmqkyyJP0wExxbYbeIT4KsTamX+UzDBnE9ixvHX0sKjT8+D/CyY
8+ws/c9SzMSQt/+lpVj0Ev/SKVJ0utAmHORg4t/1gJmTZgV7u189RlODp5M2PsK37wP5ZEDtwUo8
xx8jN9nn2Ny5BCLAJOFIwzfzPyTWynO46/K0drYgOtCG1nh+yFHR9krkQjIheUXKEoR0+bPhhXsl
5847KFROkTzbNlP6dm6rt7Hvhl1Qpikc++SnPgbdHmQiKXV9+b1ACHKD//zdKtnycSPTN46SZ6cZ
rnOsR1R3NmFnfXrEsvomgDFggMf8QNqNsyhj5iF6NsseBGlkVh/nlLjlzO2Kg9Ms3mjga9yWWh6t
8jYUJ1BvJwRX/t0GhPZEtQdvZPgKIc75QLdR3hE2vfUifDaGsvpQ2TU5QBFhnxkZ15slh5DAVeeB
I3A8SnX6/gTtmsOHh8xnZNf3GrR0VUndNXYvnNrtG0oiBGngFNwyrc7cxN4LYdMf0QNWr0gv72Hd
o26Nyxw5MAOUUlKtedDGMyQVZBZ2xVvuGNqprpbgD7p8qx4Q/4m54vRFs0kz8AWNLjcgXNmoI+9Y
mCYsS5/A5WnKiIzu0cPrMP/wiZLh/AhCEFq00QeazqRsAOLijbuzuxqbSovqnZdmZIMMwlz3fui8
saqTrxv75ZfA9V5n023/ssrbjAVjasQ3g79sBQCWU+IQ1/vCM9t9SaoqYmrB0XAyvbsfGVCFsuKu
vFmFTSFdNYvL2AQsVFZRhQ+Udu++TqlGE8LFa40MmLkU+m30dPvJAFZQL9KnKs7HszO7DeDR7/XM
hf8E/u+rTaQjLSlzOJeobPZz1+PBbPHxIQnCWnJVmQyZpbdH1fZUX/ImnzItY6S+vOXqJdkFa7LB
4yPw1/q1IMRVtb8FKuV11Rao8FpBMpZB5oc9EguFvwFn5TLDbxJPkmXp/SSRPngcz9QZDYXIV/ph
J2niQVDKyDTjBirFcNEKI72IuOOvFgteCWLXo0frVjamAVwca0JwguvfD6kWvXGSa9eBR0/3UX0h
gvPOvh7+WkODBuvOQ3FfJB6afJskNTtrXc5y9MJIneGd72TyIib/lKSy+hhrrrmBHOTdohlfToTT
NVl6iB4BXFMwyGAbtiRtqeVYq6xVXAjrZpeUFcrQ4nTNsLPtKrkQz6p9g2PFvqoEj4nZvM/MhJ8V
AsH3RixaQRGc02xeQqIdRhele1OizDG37lDnTkyoQWbUfvQaQZxcWX1pblFdvAbYRj4ao6SV4F4e
ckpXb8KbOkfMjQtEQ5TT3qgTjXKZ3JFYcUmLNtnHhUvJLtPxuZ3a9BaOMX3K2X7VPCHfGWfcFESj
zi3QTdNMHOjS3MLk514dgRWjm2vaBGCXyYepyvdcr2iNpPXnpO6jdVlrLQ192qxRFFe/5KxZOgHq
pRNxTsaZ4yLMlHj2APUn1mswbIgRpFU469Nh9pz+u2NpP6hfxCekl+EKR4J2Mscqx96SaEuAdEH2
BrkFaQUFdPK7NzVJ/LsfkI0ZTmd4kmwtPfafzwj6ml9yXUxzdAJwrriLHaZboLjqWTpbB0dQIyCD
nrbC5LLIh2QMtk5adyc/lMPVJO0OVxxgCIxGX8iSNJBYYHDtoffhi5HaOxFeG9kK/1jMPsmZRm2c
Abbo5zqoXx828AS11oHzxklFkExZUpEO4HY7t9XiU+fln8sk7Y81pGECJbv+gzS771bjM7SOg/CX
TZjhFe3YC/5VeZ48glnAMoAjSlDhVe22CAv5ptlck2hryTah4762mzT8gXWh3nc56fSTnzHnWYau
fRIaK1DJDB7AbWxFYzTPXAL9JtX1EUwhhxIgsAdbGtXGavIv0gatqQM8vmCq6W9jxwy7EvlRzK14
06v4r3EiTsgf+2qjelCFm8jtwFx7RYFsfQwGUhoXjeQ5YFiaYjrzyI/bdqH2gVjfxbrraPr3AUfG
KS1qFtfKAXwzmt4uTwFC48zZaxL5Ui2cZhM3wC0I//1pp8TCuQULV1jq+kphKdyxDvfK64C6sWLr
1j64HuHngpnyhbTf5KihYDYtJ3nOEVdUgNNOtvI2c+j5Ho6y+qxmUpKP6ISDHY2p34VXPZzjtR94
B3fhJXvj8HEkJEWJtuZiSJ5jsHBUaDQSexpTRy2T4TGU+ceH64KWKV0mpHOKP5OVR/DyF9MmlTpO
8+8zJiw9INYP5cQjhcPSynMOWAGgsbxQJHXXxvRfBswy6teTavim1abx68omouyqFp/UmkIc1vZK
LTEyMv4qsFD2NOF7WsjLxw6mCvp/Pr4Hem+/Jf5fjjZXgEY8edFiWFYdGoqVV03RGclfiYIAk/qy
tBbRJgnsm5TMAhAWb2viryLPAsALH9rtvJPnhat8rs56aY5bOcbfsbih2jDnq5H2xT7A9iIqulQG
yRJkx5F2DexqXXkL7opEyRBzGhLL9ei0f/UpbLNZaz7LrH6CS07KjavDifO66clJ558cs4jFtvHb
O/JJ63QTi2gKGLSFk6ujVc/SCJrMWJxrH+VEawhjM+VkrKSSWniyyL8yA/IqvZCAVFkb0H+BYazD
oYR1kvpPsXOhu72replwXMHbG7VRufZkGO5qw5UrIyxPCVC2Lh7l2rG1Q+CKlWUH7/NQyyc66/6T
9qOBVfuEOy3ajiRR4vH5muXlrZD5T+KnQVB9Dd3wXsQw1XrCCpnMapV90+eXWqu/uoi/9Er+rERB
6mR6N0R48sWOed6hB//kB/LUE/1ie5OzkXP3bV6SWvOZQsvssrecfKKgMLLVJDmIF/WCKMkxT9LW
YX07Zj7fqTEN8H67JDyFZy1EnBigq9Id2n0Vud49IvByFGwH8joaiNtFw1i+ycg8cn8EdNNWnR9E
G3OZ5XgkkQuzzCDNtXT1smk7CQQPBQZ0u3WOnE7DtRiDaOXZFgdLm8ZKjkogyld5b4cbEzzBDm7J
j7E1D4NPP6GeneEly+ZnA5Fn5UZn7JOftaJmLhPuEsy2dA0HDEaIQdOOyMSuv0cgn7RRfycg9TYy
OmKcevAHf511FRKNsj4jQiCYYHqzuvQQ6sbRTcXnySJanuID1Qke8GmRdVC4cTT0f6JdX7FWoabt
2ZsSCxhQU/CjuuyLrWvLp6mtAtJDiGvlHQtmE/bEqoloGte1vR9k8XHkz5w0/yz0+sfMKNnPNXT1
EplzNUTvtVEC1bXT/QybYmVNbbiaCsHHwhhXz3qJC6jCnD094175mFjdtU5C7w0W9tcGwioR6kBA
fGSyT1Gb/4+t81puW9m26BehCjm8MucgUcF6QUmyjRwajfz1dwDe53rfU/cFJkCIlkii0b3WnGNC
8WvvGDLXJlErMSRpiQtYLfJVRwBjareUfY0xQJDBWsLFhFemgOkyCOvlzTDLZ2fKK224nYyh9zCL
tlrsWbgP2PovMcyzc1aTWmGkaQUygM5k2OfbWjdD4iPLAEil9ulCHarNTqxC3W8WKF0DcvtIInA6
D7K5TVsFEDWOh3ub6z9BW72lzcGznvQoUha6xTS6pJ2Mj5N4cYXM8jZXaE/BlJCTdqUkGB7gdIud
dK2paC10lUROLcIILYP6FCrKQKqy+tHOqj+PFge4EEazGGj6Bespl1L5Cjnt3uTxt64ROdpqslzE
wzFRkFUwKKCQD4t+IZiz9E37UsogBQpmf8WxSitbPdLIEFNa+IHSeZf14CyBAsTELFN0yOj/l1fH
bPj8B6B5ZY1nyq+fAk//AS4pWYyxdfa1wOerAKtMDivHby4ypWHpEra1UUnVyW0EW53fH31Hp2zr
9erGC6NhrXUjTty2e8GeoVI2jX5FobLVKnuhlf4+CPp9DUYABEOCz5c/0o4HmnwWio8gsaEVEHDp
4CYsh1PXqyF3V0EGj4xPITr96btQIUp3wgtg4txItmUFEUgXyZcjYvwP2UZz0QppFNnWaRHfkpRg
t8YuH0YS0eDqnzX+3PUA3H9RRApdU5wmigokegzhvVnKrhLxbyv03kH/pEuT+lSYVCsPMecqNQFo
2O2voDBw55ve7xpK6DKAWQOSCl+ZF5fP/Dtuk3FK2Eu6x4hAIiVCUR0Ze8ewa094Mk+ZlYplO2wE
4rhVyoyFWUQNYRE/2ajXSx/cBIvw4uAWGq0Iw48pYnn9JkifVYzGoV6Fh5pzVSsdGNAdF0TkcGox
ilOJoPpOwOsFVci6NFranAaaRRGWL8VYrIss70B8Dgrdj2/dTPS1FcEWA8epHLRvUWGLqy0n3vua
RXA0y3iSgUCDmAIpmFFZD0X1mI6zgNoVfrrKlYMKBW0LZpL6t2hZEXQZX+DIOI9G9GYPcbdlBprv
Wjtqto3Q+hXwpvBQPRIrfcDJz19sZXjEISOLILoSByD/YW21W278e0tLvqXXDed06H6hoRAr+v/I
CDVObJHwmUjq+ark9rqzyNYaPApdWkxDsCb7EEF+Q9md+jZLlWUcg+FzQxYLjk1ABe96sXD1COmt
FiF7zX3uOYYAzZcM/P8lbFL+mIyS36qmGb2wSZuoCuGtlTi8mqb4jYef7GGEUSxqkHbyUU3lzCkk
sjUPA5/KQgWpDlySBKBOW3px3E+rdmwlag1Us02rNVNNZzn65i6gHraEa1tAa1O3dpikR0AsK09L
5C6zU5g4QFBcmZRnOnl0SNWvUEVzTi7iklLRb8sKvkdPWQ5mg1BEPVlKhrsMKF0dvgypg3mjfyL7
9kE1jsHPJFIkikH16NmT3QQp7UtYsKiQ96zOhmXcpfonyYJH4mWUl25KwS2S7KC7fn4gsSha2jaV
0jG3PqKhztYhRbcNSet32ZvBGw15aiFUdj07Hjd2IT4yfpmNbxlf9NbXFb/+akTmAQkOtZ4+yGUc
nujxfYU1nqakf24Iadi0ZV+u8qHlguvfWTYWhGMQ4KB4Dw9j2IVZhbMaMtQS6MohHhJUk+sRiX4E
EAFze+/G3CW+sI0PlWbGlETCfmny11z0aZOEZbcaVa4KRkfv7JE1dmhFSGobe+Ngo8KOun0Txs5O
5WsbsPwGqsVsxM7xyvpdC3WI99RzGIBY76xrvtx7JYrSI16DIQvzo+vIc+7beNwY6tEmqivwxlgO
Su2rjVyxajBraR3Wr7rBXtyE9gcxX1+11+EpLeG8hs6Gvr4uiu8xTgJoQF2yML1JuadMOB6dSK5E
3Q1Bt+syMgJoRu1ML0dlYrEW0jIr2ghVynMVyodVlsP7QAV1m+dkexvT7jiWaxRsy9AvrReWftrZ
rAkk1YzYfmnqQZwrN4P5NT1bWTI4W0FDNLqtWy8J+EVWe4ZxCFybsHG3sj5t3T8EfiteFViku9YJ
8LyC73uvKqzAvW19VgN6uzghkMsb1fDeM+9ZVNMTuRX8JnV9eDITGm+RmZN5Oh0fmxv1wP5Dxmm2
sVGILkTY/3Jp6h87X6mpkdkEEKQYt1IQGEcDyiI3RN/rV7FduCsTVkcPaOIF1pu82UK+gvpq3+qo
zPeJl3WrcCzbN9OtSqDQiKqK6dlMiueqU5wbmTPmQ0rE49PhEYnLSXe4Z80/hCClwZrE3H6wqxCV
Uxfe2zGrLqTGrlpEFnca2uF9Pj7Gn4o+UgL93yOQna5u3SQnTyefelm6QP9lScaEAnZgCgQY7/PG
rtPfxHn1eCjkP4d0XVydMRxPf06YjkcY5NwxdS5/DynFghjD4qgURJeXevMDpZCxhDhZ7PQxrfe2
6lT8+gN22iHMWN1rGNrU/EtHK7GCxBedW9fNEe9ZiIwYvL5yJzilZta8qnXtbNFTmluCl8ZXjbr4
fILSN8myzsq1biTKOROqirqaqnjbqvIWtuQWkeHgfBSetcUdSfZ2kamsAtCRNd1onUf6TW9oq1Nm
gW+4F1rs8SZCZC9V3xzZN1uKPB7sN7WHhKfR/rEI4HXHutywiqlZPyI+t/LMXbhVUj88aRu3QE23
ja/SBc6J5mkMIrE8T/1gNDSo91X2AT+V9tA96A7TcQLoGAziPj3mnZY9vFq58tKSRTrtoMyX2bIv
o/HHGFcPWQSksqTeJsZAFSBsHLjIg+QzGFqT1Ca3fqhRkaxrvQIs5xIySLR4wESxWnYhZmNDoW4T
M0ZSxsjqM7nCygbrtndxrTTYxE3c3ZwiStawqap9QsH1ZObYkeJsFD9lbNOoNZTfeu1chKoPp1rF
3+CT7MuM3q+o3aBnSLXae7Yqu1lpQg8pJZja1vGwjkaVQllSbUqoAm637wrLOaVh328KchXvltLr
UOMq/dqHXnMJjEYskALk730KTIMEUWtb1GXx3mji2dLlR9U0u9JptMeowjJKxZAcTDm9p3WOQrty
ss38bESopgmWmPJEot1Dj3hYtw29Z27x/TJwo/LVUmsTkxVKPzngHfZdF1FFQ9W8EeVmoOn2xupO
OPVXJYUzDaHGMWIueTOSWF/MTziGcS0IeH5hvWat8mC86Tg4tq3Wui9tUt14XvtKFJJ8FRFV94oi
9YGCTr/OK6v+IAF0MZ9BMcxZJpZmnDvkFIiuxnGTvPpBnd2HwZZoitJDYlLoCidzeg66N9GD4F5E
iH8xNQ1nwna2cFiVm0xqH7t98Wr2tnGtN0OcVSFryrjcjWb10LvMGy6NFaSbEhjnYnRdZZtZDFWT
MQ0sHtGwnavxl7DrqyGSxm7yqSlDFG/zZHyfn8gNaz8MBoJsXOGE/LAh9lk5zpuaLx2MO9ed5pZZ
u1KGOtxhl33p1F455U7+zwYquXJSonhiRWlJQnJ3up1PGf7vefOxps6OWMSy1wpjPMq2EYuY/ykB
+oMIk2tPHwj88CLsnHlBb8hTxZ6euf6zNvKnNlfFlzsWPxXXqi6DE4tV4g+ryiwVZhKUOfjWkhO5
ZcFXn+bHUWG33Memw2WcBnTfAkJgRQ5ibz5oGAZ1ZRhBbUxCbNCpNvSREhDJ/LCi43cKzQ9LlM4h
bHCgFI64OWknbm6NSJ+0y99iOjR6FpL0MjHIO9TD43zGfG4CAGhLpEBIjrWrlOuiZlmKfvmCVt2F
C1vpq0JTwBFopk4iejlciD3OV6VWhR/YenY6k5VfRgE81Qm6V8oq9D7o755SFU6K2eq4PRDevive
eJ1PRTBzycu0fh8bvud2ZFVnPN3OyjBo2LcW1cKMMIn3nJdOuCF99/gSF1LzvCfWG0jCaxC5so+D
RxnQJZtPQfF2Sp3IeIN3667pCwIlylr1OpSVXE4vBMjFfwU8clSlY760OG32CRTNTR07+Wd5ci2j
/iSYKtr4ePX2sqOaS9Dz2Z6O93luLI3RhaugGNXNkioqXWXqV/S8K4i4SVsySW5Lql6QuF7wBk+b
hkJwArvoapSq8RQJp98Fn74akSY9TPnbUike1KaLR22gEvUsMn/Y6SWeO9yfH26pif0AuO5IPnZ0
lG1Bd3d+OG9wt0ZH+PkLq7fpzQRaCg2NTe36/zyadzFabM3cSw5paevdZBPjvmbQx4gx4y46M29f
WER4yyIQ6A7yJF+mXmEwx1DggDKF/sFlQ+7u4BpXZVrrIMa601XoF5TtcJFSPDmoWsEStqvTm0Ng
44SKWde0U6EPpXIfSKnd5k0X+xYLXJKf0S3q/gKCVXjKBXWzlpg5Yh8/x8xSD/OGzikVn2ljEIua
LeaD6PT7jVUHz39PmR/N580/QW7Df06e9//r6Xl33qDjTNaljlS0BcdyY/mMw6Ymzl76xc3v+thj
HUsWiQjGYItiv7jNzwgPD5RmNad5bz4+/3yjoUi09SjczbsxRo+b3VC0SqPqZT709wfSGMmfqONk
Px9TjP4ZbWi74i7IG64SvF1QeM6IG1Izq9uTCQKCMmhfsojif9u3Pwn2Fe9mY9LkB0VjeN5LWaMY
Lpn5KLAuL4FQjVWDfxLvrvGzaiVkaXf4lBg9YNRaAkua+dWNxFxlua8fU9LFnvuOBLGim0AXTe8/
p2bLLV1ai4aljFdH1bMQunhm9dFQLutpeUy70eg/ESdYwFmdIkH8vH22ETiEPk3QPkq1VWIqW71q
lBPW359doB91YtS/PZqghM+TJo9VothJ1Ig7pCnVDjpK/ARIm2YK6+cXfKA/IgiLTl/576ajj9va
95ttVIzZDyjixF4k6Wdt1epajYcAN5zKui3Twxe/6C4qXelPR5dAG42QxV5VWTclH0m78sdP2ETa
cyL1p7oamK/WoDXq5EOLhf0R+VqBMh9ya1lAkFRIK39YfZhtVEMMaxFjiBmF5R8qgmKmFBR1VaXc
PGd2qJqOP7PSLI/zXqLiCbIou+OBkE/zIZz8I9YTcRUtFQOqZcW9G+z8jgNE27jIU5ehQbhN7pGz
HlGGjgwEd3URTs3A6SF1NvSNOF2P2MZ/NkMefBMw+F7R436krJl2g+Y4WzJY0hcvG1/mE9wJ1Rx1
RfE8cJ3sSdgJtkOJ9cXNvHPf68F3XNlyQdnIvQe6EhzaaoCkExIb0BhUkKb/xE4EX29rA0pYkB9l
2bdB6gZLdOQPCoGMd3i36VKmcfLiCGBWcdkc502oG8NGq9Mfed+T9dVPixlS+RJSMlIFrC0Cm7Uj
JnuwDmxaRsML97Xk2UslYk/YfxrJoadGf4Ap7KbrM+fyH0grCKdhP+G2JHuhvAxhx7chDqKfDeqZ
QR8RPLlIC0KQLRCOspeuIJfHo0SWGJ5GPYp1o+F96+OU5yyJIJCmfSTtw2fKkMERG+sfoR0C6AeQ
t4k8Q/5INOUwQvd71G6Zngt75Ls7HWdF+uyhRhhGrbxmQJj+bHokTQSbDd5GiUvk8aTpQf+th+u8
wfSIYBpw75p77F7Cfnsiwdx7EsVNMg/AdZR+tMLy7p1j6Ac1c34neo0ZfNogMuo2iKLj1d9jKN4P
SRQ+ADXSASps2vx23+x9+C44Y1jg6SgVnCR3Nh6dfkXvs1tYe3yjSuVBYWJbqSZ0a8MUS1alw86q
mvdqwm+GKWYfdLDMA4wsObc1q/42/OaWISmnDvIyP9KmR5ALySh1e20V9MpT4NT9xavj/uLTsrjM
uxHQIMoVZAqYxPdiYe6uFj2Bq8xw6tnw1ldD26Z8HuzOx/pK+Q17FG4YJS0rB/7nUn6+O720zijE
DtISoD6Nyt7TWTWXfA3dTaG4zbnAvEHaT+UdpaOX+2DEVzWEiXbwCAbaK04Xn9SmoYcFV5pSdWjC
0GOdquixwUxvjO9lXlirzqy/vSTILtXQ/0rjOHqhOMYaKK/Rpo3iS6uAnWMcL6tGu5S+9cxM2+XV
i9Gn1k9eIJGXGOzCcqJoeTSFoIaaq7RvIBqmyo54hfzclN2/N5UYP1rwdULTMFArpnBgM7sEfw4B
ZMbUwAT65+Ew+u4Jd1bZqDxRRuVz1ivWkV/+KDOFT6u1+ic16bIjYILfaAnzDOk3dLWmrcZtHpoF
ZTxsVTUFvpqkibVOEQg3CxsFEegB5Hm3IC2dUNr/PVazEOVdnp6eT6wDtYTrMO37RkpWC6WHOyKc
flcGuX7WsS7QhzR6vve9fp6P2cSD/fNoOtal0lvIzDTWI3nyjC/Twb/nFKzl1EpTSaj8zwv8eZVp
Fwh3f9AymjF/f3R+dt4kA2QJr0XF+V8/+/cFaNx2C7+PGjj+/Fb/33k6CIvKx3nw56em01SsAQMg
DXtEzTj8+VvQZHVA1VjiWUJ6G1MK81yDC9kyu7la4OcOGe2SMbsonXF0fMRWAUvfnWb4xBv2JOQK
w6z3lU4xnzYWutnRTg59IOFAyKLYRkhjx3ECGBIX++wrTnN2kuqVRZUTFtQ3Jx1sKe7Qkr/IaX9r
zQgpQ5wipu3L2N9UDdY7HAIXE6rqYfQ1X8MLAedYt7Joy8UwsIi2hnXm/2oHVb+qih/e541JAEot
GnGyhUVzJ1wNegDS1xD5CWPda+WqzZPn1B2Is/qsxd231ccfCnSQHSxY7TY5S0sTaJqWGfbRacxu
2xPJtDHiE2Nd9N40pXvQiQReuQN54aZHdiQ6xBWhpUgpeusgZVGtGe2MpabL9DpZAKoytFibtA7/
X3uvKiGWUKx1ZuGNfcny5uFjzG0azXxNx5bPqaq1Nyd+iS33ovJ3ewW4n9JIxj0Le6z0A4AOjRKp
qQ6regwKnLkgLXvkU0Cb5MIBfqubekNRRCwzY2ifgBf2a5FSJ0l0V3k4mOcJcTHlyhNl8AJmzzyg
q7FZK/NsWRXxJRf5ezTtVQlg4pRs6Pm5JnKR5/XWVEfoyc+UxvhLNwxy0eZdfd4mjLyHefOvfcgd
DPbTMy1s6sPfXduJHRxw0zO+2WcrA1PJskV0/AQ/P3wqAXdRbJE3HCbhU0qS0Inl7Z/n5rOAZ48u
Xk0fvdufTeDrzcpvsC79PTY/Ai7UnfKq+9dxrxmcizNvFB8RbKFXtCD+80pRH2TMzCysh5jh6MIG
4h60KE8iwlKxuqlQlN8McjHW8zevFSK6Y4m74iG4olHyP0P5NhpmyzyE8vloONbK6mluY6Iu1tRA
aGEaAzpio3yKqIruhz7+ZTgYOjCA3X2gmve4DzAu2enGZ5K1COQw3GntDdQtG/Kap9iWrBu20i3z
k5JwTTqePxmaWxfuc+SeyzLcmE2VHUWRX8fIL05OVBFWFfcSRwU0KKco6nQ1H1QH9Z+n7TSGLa6E
obWXtb+en/27mV+GjJ0Yt8lDRZlLPsbww+WOt4XKF23dMhx/IDhgPepQy7Az9UgekYvOg+NxTNNX
8TMiDM0IBaJZmKeYHGQSYV7IvacgqNjcw5Am13pKAo6g+6t3Q7tQy7TD+EtjwsvFeHBo8i2L5tbg
uVgPGpXsItCGt55iHKSKzqAJlQ8Ecm0ncMGr7hQO3k2HpOLpLLwIREubTr/Opt2IRDQA5G2H09//
0hJdbjxfka9KT/Gxdjcs8vqz/OoNtX/HYxUcrS4B8+5o9nttGzCq0Z6cPHxBLyahZDkClR0Vk3KL
ONfb+V7cLwqADCG9LFfuusJBYZK04F/iwWCGpdGAmDaZIH89IRHAr5R/DrmdRrhGfvKsrCTGe/TD
ixi75xrVx74B/ob0y/Nyev9GjGCatTUCDc75u0kFEdzJFP9WWkI7OL6K9cObt2qfaYzv0+F5wTlv
LI0pJlZ2GukG2AYL5+rWSBr9LdAFaNAIUJWpx9UbHa75MAgg5gxkeEQTmjayFXuDrQg91bSLRDO5
znxai24pbQh5+6/jeWaSVvfv0xMUJ5RLq0Mep+MRXe54nB95Q4gvuUnROg3ZkZTvf453sdEfweGU
kfJFORKutBH8MvPxKwz4coksebVbDDth6RrrOI59bhzxTneb+E0S8xxLsiDdcqzPjIP1OZC88fMj
1S566so9JYUWUnrW14BLgoDGnKEcaj3CcNcQZYM/D7Jax8BvMj+ixje0pDK4dGIDj2NhEaJb5pOL
QzU9Eq2Mr3d+OMb2JWKlzHCxG5h6UNosgAkBvYfuxUjelu0RiGizYqjfSwXmgWvb6VUHd8ks3r3j
3P30I1LFUk9CgoVzorom3X3K4ofMzjZM6LQ9DIn+1Kplf5ofzZt+2v1zrOiypecDCobFR1GoqGPv
xNr+nw1IVO+UGujPsAhtRCtIw4KNO/HJbN8BmCzcG9Rif1+I/nc87c3H80yMew3Hhh9zax0IRoFJ
elad0Vs3DXznQhT+jpkvyUgZnQE1qboD8SUL7hMLA2riLS+b36HQLDJQeZONavRw8Q4PMWTuEdbg
D6aCpmYYrPU/sdwk+9jS37uoT0+WVZN5rA98nbx2n6GuF6qi7qs02iaF/qJRQj8Umu0eStN/w90G
v9A1tHUkXXrPnV1gDGtowHs1drRQWRBCD4yORmBu0qysqhydR4RBSyEwZB8C+NCC57BS+32mUOmL
9WHn6IsCBMoqDrVoaTX6V9fGz13sptsAwCc02r0hi3JpluqJ7wVoUf2SudzbsgvpiJOkh69iq1ZI
chxX24w2eDctcm6jAaRCUyYrYX8hYT5aVL6nLwdb15DsfRXMA/HE3OvJ3JzjuY5hRXVAsZfcH1Z6
wgQhd6HmVpLQ+UdXkjMy2hIcoRX8Sqqi3oNckAtLNnJRB6RC6j15VNimF7Gbf+JoXw2o8Aeupzhw
skUY2g816J11E3TbBvLSKtW7BL2Ntw877tpKTk55wIR4SKg9dzRR3N59Ta1CLtUsu5HjQkZHJO0l
SfHRSjI7ItcyH9Y48E5jDDHCc2Nuib53xBJGiU8jHZEaxVUU6rjyovwsY4N07+I1LYtuo5Obk+UU
X+MM57Jdau9482i9V/GPJrKDJcFDTwU65RUb/kYL8kXfAhUfAnsNrsV6zfHvqVMNHBX3OQvK5t4H
Dcg1c50YQmPe6rZkcLy7ss7fSrqOzNSyhNY+u+QBPNVo48/hT/iI+h5tEjle5h5jw3PvwYbounUk
vOYtljVTsERfZhmiyMxRe/rF6tny8mBfwkgwiFezRwoGfa4zVa6CeheEDrhkydQVClgDx3btjRJf
MFgQGgsoXAkP3ww5jG3PwfGUkexQAYBfpp1JLEqO1NXR3Kc0ak5qTPW/rbJVLVjWu8BQm1q+GEEh
iBTvoxUYcVIUQwstK62II27i5VCWOCFkehCh+dMJiChjSk6epSCoFa3yVoak0jS/KIHveyJ8g149
54X/G9oFgRS0/+FP9GupUdXxuSeBgUvWEdY05HyJtkQsDRoK4TsmVYEzoKNm0aH6Lgtk+Ko5POre
qI6UrxamLZc2k1nwkyWu9BKJl1d0r1XoKRDw4x2kLeUSG1TerMWUZiQc+EdS4rVwuSFHikSF2iox
8uLgXrmesjGQD2I05Y7UGC1ur5p2mOvKNbKG4onfI/Kei8Gzl6Voh1UbsR5yXDRhsdzpwVhdB1ss
lDymOBi4e631CD0wQ2LYSSLozU0RIoWBrn8cFLqQuPHSRWzWH5P92Ojjiz3a1lHB7tsh2jvl+cTV
6dCllCgCfQsyHKAUwkcUf8VE8MHy9+JbA+bwrmlOjSqGg0+6pSxyVuBEZJywrmD5i7098PHPXply
AvrJEYzIMY5Y6aeSJUThN/kmVZ12a5naV05z5ex1/EEjaW2bhGCDBzPbSEXG5W0kjZ5FKKRyhDR6
gaLdXyPagH668BqqqbWSFvc0rvIrXcAlhrh1TiPimhZ4c7RqVM4+Xba8rAny6xtr5dbM8KpaH4E4
xJ+0C+uzJXq5MZUpCiEcXmqbqo6RgT7qnw2+FpNgczhFWTGe+jisGsqm/9mfH7VjoqyADSl/nugU
9Mu1EQtsv7U2oUP25N3JvWZEW1nBQEb7gddbQo9BeHvxGSpOLmF5NqWug9LYWKQ8c6tRwtlniAXQ
3S6yPmkpGNMO1QPtMaBTLhs3wkL6TOyESfHBRD+aOns/UWnPc69fD9yMoPaKLyejsYoVdVNE3tSg
sRErYVyQzsZtO+9gEhs+Owryyv0WEq6XDcFm4ZcJqHqgVGnpK4wBvr+siwERRjfVxxJB16qK4qVP
BluVxzmh2VV18/TUWPkT/lUhKHhZROmtQOSEnELKy6iN1yqqrEXQVwkBWIp50l3c8EpAmbfCKx4x
Bqq2F/1geN+CPsbGo3Gpg45qVa4P+lQI0xs6Zei4t2ZY72AflOe0xTlH4hZGLWRZMuNKFqKSV9/R
qqsfy/PAWbtk0nZkaWTgqmhXJeP+SB0cabrENos3CxiUxxAZMPiijExN96QC8yXH1nqXaAfR1jQF
KGBkPg0dhD+1GrJ52nUlWCPgGhcniEripKv+N6YpdBJGwFotNB8h+IstrSQUoNxN6evZDCaMIQny
bYV50IgIqM4ORPmQUcn42aJHz5T8G3KKCgDaLtZDgA6UOjlCXzJ2A2M4FN5HSatxQ4WCtyzV0dmy
XDo0SvnT9zOHNYlX093yvMto5b8arTsPFPbvVOsRcSJuAn1raKvM79OPuraeoKHHJGq6fDRGZTwx
qFXL3NfSXeiM1t1g3RZ49i2yyrsZVmRK+7oCSBIZD6ke1NtVQAaDNKG6smdXnbjWfeQgGeEqqIIE
iY0i0YWHDuolgZ3SccyPvA5YDqXhVujDtSlS4zxvqqo1zkpVlstG87I11qF/nrBptdETmE4czHLj
O8xy55P//uz8yBAUUmMDo/H/96MhEBCE63mxahrLIIsEyfifF51fy2n1i7BryBHTD//rv+Rq16GP
2Cspgl9RnndrJgzrgKC8T9h7yUJHoPFeewU1N8IwqVa07rLXO/MJgyNUhdDMbnqr15tmVKmvBOTz
kAw7ybLkC5L4/qgCQk85is/nrYscl/Euo6YzqAs/p9eHT+KCHojJhxZW15DLoDbV8CDMDGRummY/
stxE+I0G8aiLmAIW0dQy3WhWOD4Pakp1pu6sgyjVIy4471p2qv6gSasilK2Uw7xbkoW9wgEZbudd
YSu49ytcbWgH+p06CT4DzKMnu8p+0Z/vHlTh9Scr2xbh05C46QPQYPoo7eS3K5WWHCb2pKHW60RT
041jBXdBrkJmy4wSX/vbCON9A6FimYogXZT1T0BXtNRIW1jBeCFts+7UldLUNyk650C+7tIA/XhX
MHSnRYMdLecGZguZ3eJzPDb5yvWifqsriXsPA5JXRK5MAYJYpMJK7qBKfgUdNoQkLttt0TI5a6vt
xCQLhP7RaVXBOp3LpqvNS1rWm9RpwwOoG5jRWbkFmQJweu9K+9PFLriwneDV8ZlTQspBzujTnkYr
Kcpsy6Vn/Sg8fxlW7s7Qw+aaBnX3MqG0G4cmJvr+cJs6425sEuAiRaevRIl5oOqY+vtMet+Ep95M
MO5nTUeGXpxzM3uiU3TNmmrbj4J1c7uLG7GKcSgVCUR4LXyzpf+hacyAtELZFwXR37K7YOeGFIuG
mUSsRYU3JDOKDa7eWwx1iE7wXZj2i/CKWxU8jRRPJaiy5Qj8rnEi8qcKeXWD9K7rh4bLWQ7ObwBO
ez6+r4YJclYZ1aLwGEskyChH7nIqQGlnYG64YdvdqKVySCvif8YnLR8BY5Z7x4d93G/UrMd9NtAc
T3yUUmF7RznCfIBSfc2HOOon5QnFK4o9vCdJNtoL2aUnY2BpoJ6jDP534Za7WLc/BYERgAiei67M
FrSVEOO2NqyNfAMn4EJK3U1QkfTS8SOowWp+Z13JasH6YRlP4CB3dqQjci9sLjmNhZW2NHt0RE69
UTqbYOHW+1bHM3L1vUj1F6TGb00EgApzy6bIEM816Y/AMm9a2x9ob7+aDJjT4gSRzymKpr6d2MAz
WQt8da4ib8BlbNBrpfdEChWBDKdSce62490cXdlTS1lYFSZMaV3V1tu35VBQR+7pwtn1FZ+H25f3
fHA/va5/JuXixpwIb57PVF5sIBvcOoZ+U91Sl8Yb6Yw4F9JDF5UvHXMu7J5r8jHMX+B4D1zkB0K2
1p3XXNWYLlUI9AbnE43qKHsvmDgjrnpuSdNY4BZh3NG41XTqFEiCRESxPoRJa8GEJYFWbNUTZjxO
7cpJ+hxSLnOE+urktIzrqRg4vV9UgeQi5bJaFKr5E8OzUJvPPMvRveSI3mxGHxrLa2WKfutrFPlM
c7saZlQayc9B9faZFq0tZoCQWlf6JFJd9jZqLWY2MWNiYstDidU2Y90epKDlPabDHixNaBaWM+xB
HOeLOsF9EvgH96Pr7T1NAMUen0Yv+5Jm/0oy1h4V3DLxs00/mGcMi+uSFnjQ0PqyxunDXHlWs0W+
u4kGGNKFSd+nWoF+3GUDDuZOPf8PV+e13LbSddsnQhVSI9wyZ5GKtm9QluyN0MgZePp/oPWdctW5
wSYpb4oiwcbqteYcs0jGh+7SXR8iWiYWNu7ulYsIaZ/B1Rt+MaGdCQNl1xqbBgSB+eD1yScWwC2A
q5vb8FO3FAhWaLxieWI5nzdF5GzrLn3ia/6VdSxcKeO0OGJUl1xTPX64nC6uQ9xnB54o9H/0Y7nq
YraveXE/dPpKWPVxtPpLV9lHw9AOhZlcXO/K7ukohrZYu3KBd7S/cyezzob5p9R+CZSCh9JgbazJ
4yYmHZLBV2san5Un2TvhrZzTHQrRZyGA2LkTpsu+P/tO+pNpBSJLK0S4H11HR3+lzt5BKN5XDbjI
wUDxH2vjz7nD22WiNaJp/APhEWFrff6JHP1YOnxpqxrtpcts3EIQTf7tIjTEBLpyxbtrotQIQaMO
8fzaecUnyjADj8pMRZDJ9uckplONJazwi7P4wkZEVs1wM7gw4fzK0ggnBd/LUWtRHl2KfGSkoBED
W0Cbk8OPqZrRhBYAf/wbPpq7ACPK2bpITpI92QekPaIfgNkXhrtsmG9OYMdYySQfRHTKW3HRK9wI
bshFAuxBTHpcP74Kn/+GTCsH7yuaoyWQ4zb7dF7H/3IqpZkc4Lb+QFbRnfMw/GsGwU6OEv6sEe79
arwJMF11zj930EZwvrW0NvqqwyBQXW22r55mYOTPtvOtBAy/dVBJIA++kGG5GgQNCiEh1LERPBv9
8JstC0ITowWvHBSbNkrudqGdBov8UzCfy9VGl8EPQ2s3XoY1xtXfJxvHkUvnzkmtYsW1ZU9q1S00
JTY4rf7RN+lmcl+Raz300fB3lfUke/FpwV4VPbCEljO2jCS+j/pnkQaPxKGE0NN2azXQw3xE/7OJ
jsnOml8EBNxKFHH4+tOtiUda42pHSMaKxsERQHs+W79tEJvOUGOnbNxnAlXWxojyDtbLDzMdwUVy
eYepTOPKFvfRHn4iBqBbSOssMpvnyTZ+iPzCJthbYekOcZ9kB4tAo1VPUyRm2E3u+812xB1hxLbI
hzPCNezrLXhjOr1mQWOwkf1nsoetsK+pbKmryl+aJ388yIgEv6MZbLuQH7q9bm8amwuX56W/Jf5O
emU37KnvdZ7/Nwfx3YuJAWGTQSVgOW92jc0578iGb+x65cJzyONbrDM17Nkn1oW/rQnTOZDbsJn8
hAiY1NuzTQk2fmvezNwGiy0kvUb5N4+aN93dQeeI6NRQUOGkuemxFeOkmPeOo//Wy5A8EXOL2nAd
Y5cRFOMh04pArhzNBKaFbfSngHgjUChaA40UiTQawsLUV1vDSHf90K8xJFihviXOYqdN+rYZo30T
N7suYdiKMUq6IalDcod02E53kqdNeKKZqBSrJr60SbedKXeyThb4/yazaYlP6yZCzW8wDAet1DB2
l8Jl4kGwSpOhAm+RsuR7utWS/NHO5gLblBvUf9toMDZYePeWTeBz2h4619o2JBk38pTM5h6t684o
gn3kfubsnWI00A6y6JF4LjPXL601w5t943dfZMOLTvqdrk1k1IYPVsbTRDDhRF4shMd9YFj7lqaL
S0OrGabd6CG2jd1dmRQ7EFnbElyTyeWs8TZWMW1lMR7N1D2kOHd72hhZYjw6frth2QSUztCvJkiq
uNdr7dAI5DvNa04vd+LyEaBNpyl8DGXPmJ/mTqufYUjsCsvdDiBAYZMemCVs9cJGMBpvw/LWMwUJ
huTY6v5unI1jsDQa8A6EuDfY5u1SePvIDdBb6GjA+QAZN4Y8A9hkA3hU7gy72IyPpSfOg1MiEev3
httu7GTaabGzzmGJRLkkYt49TjSiaroGbvUEImo/VvOOTuEWe9NuQnsh2CsDg9o0jUtT2N3VxHyP
9XgAn7GrTQQVhbcvSKHWAm9L/Esp5qMP1dMGipXQYnGTW5w12xlQSmE6qIzdg9aRhZ2Y/BdjsjOt
ciRStKcxNM9bW2cDlsp9GMbU6vG2bwb0HvqLB+B3+XnhaptnLSZIJl9jzTmmGobndNqUWnqVgXtk
AwdD38VbPb+G3WaxchvWWW+tw2LCXVRT/WZ5PW6UHBgqgqecNlFn72VZHG2gJrJFmD+LQwiHjg36
qXdTcMIxaSfr3DIPLUHRRV+wY2jO4cL37m3y4+JDiHMlzK2vgr2Vwckb6dO+E2LvpOOGmnGheE3B
zm28rdT0TRxGt4ZeLXQHkuL1A1Emm0o7ZnDMdfEl5bSRJYHUmjgBkKbr5x35/m4G/dBo9Yngnp3k
3fFGyjpvJa0/46JpSTsS1vx7MTgbiVGXVOSPpmguuJvD6tfodPTInK2lG9ts1kD/GjimNKIoBJ+p
X+8XwwY98lkA0icxU8NVi/hBHXBRHrQiZdDVo5tdEh6TNouOJbuui5dF4Z4Z1y/mHja8iVLfQopx
2V8Tud4yQ722SPIUDjiD1Htg2H6txfQ8NP1PhkY4bIp6vCpYmTrUhtgpCEerzdElxSlCEET5YxgO
dUeXP0Xt3znMRVomNedZoPPoytTdNoEhzxGOKvwBOa1VuKPsdaf6YWNRI1OwNk61lc+3MT+b2W90
e5jKChib/RTIk0jnT8yF0y+a9dqTF/nFxtCBIMCjw29CD+CYRRobnXb4LIBiJOFIlJR/i8DzXVWi
oEKt4jXB+uqP5U+/CCrWe1+/6AAGLnYfflRDab0J2toIlb2NYYbJbrQ7/aIIgQqpqu7aSBmXQvGr
bYgpUVC31JheYd3WjK2WUBinvTIKJQhEvQsqlZ7u67yjYPyjgurD0ZGcQz7RzLT92fH02cWOI/1k
2LPP5aKjI5NFe4rNcaexSm0UloZc5OjAArVV4MY8z8MTSAcK8CLO16w+1qoxoBeoCEsXTgmtfWdC
swZqaB3b92D5YzWP7G8a/OvGTQHjLVSfJtIlWtVA7tmCP5Ua+xvcCN0eM6LNUsEQP6Bl//1cqZmA
+/WrNVt8jAftCOx7OeA4RofdM4xnqU4B2ZDmWtKtvv475EM3YSlOR/mRDmzigT8rc7Z8CTMYMlN3
UNE8ttWny8WuYVjtk4KrBZ23TrWIYiVIm6ehdZunXOeq//2Cpp5SPGpPgTH9jbJS3BKMl71CxdOz
iY4t3EJFSJZLKLS6pQ5t1WLBcZoRHgRhC6uhn8uzntZH06+7p+83Zqy9v8J984hiBMKqJVQyHOwH
u/r+aqbhARpJcFaHcaqCc+7Gv8d4FrvWWOhH8fJT86bTzLuJBRSuDq3NMsHs5aTuVYuAqcydm43n
9KD4sdpCJyrRdRKUHP5uU7OyNo9v8kU0GT8r3wV7bcTR1Zh1jWGYtNk78Ztq9Uv/vaTv+16ny5WG
QGSnfqJe0xi4j3FAIDWC50UdPlF1hGXjEZLRTjcMtX97mMuHabCWSamOWp5oKBSSvq5tHeSIN4UP
q6r0uSbf4KjuOaH9FVXVgKOvHTEMWtWmXphYvW2/1bw5hzie/EvvVH8yc8r36p46CKOt6o26iaUc
bHMBWN+bsAYkpfUB6e4yB6O590TYP2zzMdSjefMFo1ZgRMBcSbe4FGZZ4bQMV0FIG189zms/6gFW
wZG2tTEl01PU10hQ0ber91e905yb7GJNhIi4G7DxOma9mwLfsfG72yiIlsNgh8wo2kSg9EIGg2s4
aDdRZVrkBuFaUIdqwKpgoi7dZEkKsc2wlmCoil54Ni/ZnQBeYF6BSw75h8+FDF9lHr1qbUQotWke
enrhe+S3+C/LhemzLD61RHzl9vThCPvli6qN9mF5bhQ6/THwewY//nigxRC/1RlrsI326Rs0KcVc
Y92hPdTx5tyZiiY7G/LXql7++DhAS+8ln/HySc9GPN0IsS1uGLb3ZWEQxDQjGij7UMPdUDQbKzBg
hXVEQC3tWHNM7CvTG+tq6+OfxYFP32x4jVqMqA6l+qEb4AjUpktjuVRn5RvoS3PHgIgWPjy7qbGG
fal1QXu0uFIsPioArdF7ENkewvfkGXLfqTPm6RTDM+Rim2fo5xP/FPTyKWbDToIOhl9rOQxVyDY7
qcx5JaIi26QG/WF7qWx8PYdVUOD6Hmd+iSUjbOpxbFxaeraXIbOZ9iMmaqzobCpgab5GlhONe2NB
6AI2XCOpc8/fhCzHTOMt8yb2HHVOX00fgtemA2fA5GNETBzDfltIzt3UOweIsR8+AmV94eFZJmPY
3k7SdyvybnSYameOr9ikq2vOSX5tsF2dZYs0pSn04krPxdrYNFRXmV9eqghcHjGd+n7R0V3KjtzL
1qS1guTUjfiq2lbd0iMyx2iL38DHXkFqKpsaOpJOpXnLHr/6ajadhf7BVQwgTyL492r7v2oCnzI1
YOuTNgQ9Vc+kYXYjf3rG27bXczs/l03pv3XektNu+a8uW6TQ0vu96Vr6oUUAuRl8YFFkvshN3acW
WlPH2+uG0a7zEa9q0vb6J96NO29XQu8NZbAm7zGEwzlsnny7eYS66E5ItnqkRDZ6ueVuziX6atIi
c6mA9PI+DaN7XF4xyT/RVEeI0eAfmJVNX9JKXrjcoLZrWq1g5tS4e29TmIV77CSStni57FsLVz2j
NkMR7eF1T9vwJKHyDKAuznXOXJ3t0dLZ4ixJvd+eW/ydGr/Zq8+jS9Pi0MPLorWZREcQi90hafgI
TOQtTYAyWX2KkVEzhFmaU1PyaQwtdfzydGECDNEqo/7K2Uhwtl2UJ1PH7YHgIb18f1igrfMTrM/y
OAfDbhzkKZRecBSN0QU7p4QPPQGFWDnjMrueK+TOmHzP6lbjt4wFGTiaZj+s9EbT9FUts+pUtNZJ
lSvqUC5jujCLP+xuObP9mIilvn0pkJjh3M9pgFae84izwFqJrGsPOcKvgLkMjL98Oro6U0RVrtip
jxuTkUZKMbhWMbFGb9iMVKe9m7oJ2jLYuEblSAyTQCpL1/mb4FLE0gZOi5S4bKkRBifwTvYQggmb
noPS+JjGOnnSS9LXvClazjD4w204kXEW9gcFvPIK1/il0we9kY5S/SIamUTelk5SXclT15moq9xi
2GLpRcHoEeQhoyB+bm3qSmYU6Ldx183yQIYZ4tfsrg4qznmRLCznqG/GX6lhoCWAHL3H+jndqpRE
a7UIfy+ouvQBLKXoRdR6OgLr08wBWd1QT9/n8yD8bA+wFs+3ORAOtNQpwAn/ai2OKa3Rrau/HBAg
5he31/r7YCAyU0vDN4etdBCWoTax7kRZ8OcUcEMqs7Dv6jHiDM2jDBlaegR1LWsfQY0QfdVNrRT9
1YAI3tTyZtTCIkMAy1KWps6zb7tACsjAPdXJ6DwHAeIA1rh7xIRtg6E0PRhpZt5CrFP4aX3rI5y6
iOn2j4ovx0sPSCKDZbxLU6T+gnnPtkuAc0i6rJsZGd/emCT45aI78jPyKJlLH8Z1PvmfaMLCFz0f
4oeTFMgPA9ygHoCaLgP2ugoBfl8BBTrnaUBjslAa3IEWJeKBeCcSzb+qx3wgg9cxIcKiiMSrKt+i
GhoHEPLzAKjgkLCMVB56JvWx1XGKFt2hLci2vqhPKifJsSz3hl1vYaVGnvkj83TroEqYEESPTsrR
UQWR65SVOzupEWfb/RBtBdRhLOAMKPqcVvn/Hqzp8Jj7uJcAQNTKJZZHak1wCcLY8VB48DZhSCki
pFmMBJGupAWRcaryXkJIxsAjnNd5VUuQOnSx46/HigFYPJFlv4aYcGwd0z3VmvG/SJLSpZHiZjXS
ETybr7X4wtHTbvt5UWfkif8E0U+/9lKuRUyNDTFWrqwZSK9YjFFH9WvUT4DaZsgZT52JLWtVQcfj
QlsFJyNm9DaWkqhdTX/RwQyfzTix725r/I1iRgiHwQZzSeSLdUdDjEN/vCo+G6UNOEYvaPaiNZ8H
Ywz29oSgXkWAwGnqjmw1HG8zZInO/LCwj/SFHqr4iAVWqh7S/DaqyNLCF0cOlQbk2B3yR0bDYzdP
qCr1ORDUdhZTiWX5aoeh3hGtbOP5qzpkS/B55gkhj+eH08aRabUhv6qm9VSl7wRsWJeqLNy7KdCa
maMPQd7rHGAn8Fgg1cOkjWC2iM94iopby2jhiE30CSFwfFPLg11GX+rDi2pav21khzsKUf+uyR+1
LBh8OhTDbdqemcq/A7NhBxFWd2Fq9t00/4tnQCpLpvZES16kPRdo9YJzMzXOFcAQEIH04Zwhp8vV
vxtLMeImS2L9kOLhiutzrgev1vJuA/ddE0t4c+LQuJNm9amyRxzdT3dWhHKXkwNiznJdU4eiJfyh
bZKYBAane5Wx9ZijstsvyOk7TJ+dWRh3N8FJ+/35jDUCaVLFieSE9iSMCNbrkn4XxQDxzBbtaO7a
4bXnKkJVnr7DhY/fhmqeV1Lr32snSF4NfeCfkz9gDtgIcllscJNojzD6ipaYlIpBxylKyjMOCP1m
z6m2IawruKKyBAsJUJ2MQvEyugXOKiO8Fn2TMO4Q3nsohwcKlvk5SsQmCwkFZtHoCv1FbYIjK/Ho
8mT6WpRoFFEbTb8c3UhpzMX5GRg0BHhbblx7SN9De0Kn/051a/y0MFBhUmFSptUH35EEuVVefRmd
+k23/OI2A1484Aj7sKrsw4r9TbcQIzUEmKskIcUiCJmpN0s9qS60XmVw9bSaR7ysbWqBw40BpZxu
wtpAQ3oNc988jMNI01szicOhFAbpme1q9r2NwbfAlUQcoSE/cckTA0aR/teMDuFgGmQ6g3dF6RcU
GI+4l3d1dLKw3qYwCG5e0tIqE+599FuXS1yAhb8I9M8ssnF/DNmloe59aV/7dCQLJKvyu1sma9lC
qjFfVHBBQ1vx2vcswep/bDIXriud+6fMiQA6mHwUVTTrt6ByERB6PRo9yA+b0NR+anoPtST8EekE
eFkGvpwMHM8hQv5/dMrAOEaek/PXkqCgDkbOVC6f0rAELUA6BeCUlywX4hn1jPPcFMQqEMXh7fPl
+oWi9RR4DjMCr/oqqjh+83zp3cvEPiCKjt8SY1iqOko0LoLM9iLxDp5zGZaLn+pe7pUWNFCvAWHO
D4XhxGtit4CD2znuF0RHYYWD6d9Kq2OEx6hM2uNceRu/nj870F6p9TeNuueiQ3U0ll/2wr+m7oCh
wzDl0s/Qa9i6Yg3DzH0oJ8DG9Ono41M1RxM2Mn1ZA2bGQeT5HKt4MJEWdmSg9S0ZFSLSnn2+rare
acP6lz/51nMDGGPrM2PbqrupSUCdPTDlA+jk72M/+0h1715l1XTleyFex9n/TCZZXztZRtsJ8vTe
qT0+PJwU5wm18MFuk3wd9IQgiX56RVKSMbVmZ4T3dcEIxQzAw/TSxGOzdcIcu8zcE8TWv9VjWl7A
F5zhydR7ubSDJvHFksC1J8XxlIVaeovRV/Sj1t9qIjsFSPUDV2+GfoLmu4ij1yAR2UOm1g8xlAFK
Xjc86po7fXgRcyePqXNgTvVaZVIEdmteEAGDW9X6g52QijcHE2o4MfE/Ea1qtltmMuj0o/0w9OnK
m5u/vGDvgYEy21eRLLaxQPKqFvDQNfVPJrQuXGoHOjRdYaTAOuju1MyqIx8MTcYpk5cZm9DeSlrU
yoSwobA3i51J/+2QmVpBf7ppUIugmgUIHJ9YDCtAEVl8ohQaaRk8JSLJ2J1hS+1Q7Dh1bH2gN8aN
uhSKvRc7T3WDDpixy9+i7A9p0/b3WWYAjTvmKWyr3HWtpdXRHBImO6l166LobM3U2Oq8MBywxMHS
ugNyu61nEvwM2tkInaPnMPqbOIm5L/Qg35u8efj3wNNAqI7XmSn+a4qpOJdzXh/mQBdnM5/e7dZK
HzmYmJ0BnQf8jn0eQ/D8ORwfOzS5PATgJLsgQ91i2Q+rdCV6KOh2sWX/prCoL/lcNxd1S3OSnkGD
bq5dInw2SYqx0V9s5Yhu8UPrT/y/s8GuLwpA30blPN/s9mJrH1D2tt5cmldVCDtujwWPvrO5bNqs
ZTvqjTKBBEw/SHfz+a0xKc++lw5b8KaG0OeYnYQfHl0EsmtNZmmZ/lc1LJ2mOnT4e+knV8wbW9Ii
SJYaW6I208DhI2mEth9GuBD1MCebMgYENCZaQQ6a1XgnLDxd6lcfQFutE3wuwiCBmyvs+7BAwjPD
rFG1jx7h77g8PSREtwGQ+rbXs+A7v68uumFrtFG3HtjXNLvBHPSd2lVYhVvs5k4kKCmH5Kx1ecJ2
m8kinVGUwiy7o5T9lu/I327yvxQJ3mqAjGU6heTs3mw/eC88Ur1D3U32NTa0GNT3VvcNQqmIaCQH
EqiGOpBcEDNVCT/zXEKqhPZ2z/Gr4EXoJexI6oM4o4edMzDaiAqVraqN2cTQbyhB4cOiP8gBF6Nv
kDQHpJ8rXJs+x5EDOhjEvrrejln9B6l+/2SNBhrpxg72XQjhXdQd2uoadkHSmdDwAgq6zaCRYeQz
jFqbuVU/paBBGGTcUun5FwSoXOfMMkmarVegXIg9i+w7yYJdN0V/CLvx0mriwgiBstvqn8PKfa0R
jcPH8y49/stow/ZYIOd0Dnb1JW0XSKZf4All1TSQw4+oVzL2sroj4BD05gjS4xENI3O6un9Q+32o
noGD7/ZgD/2Lhxho4NO9W6U3PEtT28/k8r5TxC9BxQN7Vr/7XzgiRlkP8iCZP45n7e00MV4F3amT
vZRvdV4cHNsvttWMecMw4xdiPKpj1eJCxabUfn8HOHtY23XLWaunVcGL3mT+/W4XmGPxI4176ugx
HwH7zjlARWQ2ZusM73kV3UsGuyezkLAgKfO2QaIzyShjvIVzcU7d9HfvLoDLKlsmmV1wjEUDNMus
n5O2je9hjflp2YKWKU2/lg7DShtq2LQeduBK05iiOmzEAy2MT/QbjIfR6jxW1leS1fQTrLm1KvT6
wmuPDpT/eqzFC95eFJuxtRq7fNqZdfPp5+QH1Ngvml4f1gngCgao5XBtLI/2kGuLA7ROxg1ZvWU2
EvwCYvkZUfkYBiMSPyw+2Gz+TbnUrqZ5tk5TPFq3MLHudhs3xF4m3ray2RnAeEOcu5S7c9VdaBVb
b1WgObckfaA47lZZm2r3lOiSc60hxDVKrDx5SRKJ2Y3azZHhxnPEW6simfw0fzEykzhXt49/SJdN
NsBA7+S1OH0nEKBEDRXr72ZSlKEFFx7NKrPWgkNQ+BCb0yQ8+j7z7KjvFhcHrox5ML4YrmavhqYV
1y4U3j6s8uEockQick7hz0T5HSgOUhFyvebWwDVtc10NUO15RvHLzLP4+ft3IsTb6oUPBxW+7zmC
NfFE/S3fFlSiWeRXVSkbMgUXOeZy06ebeES8oOlYOdXupsjrdqtZOslBSy/TjTXUeGzLNupu09lP
spN/nAxQp+dqzrWdm/aBlPI//1httL4tqLDT9t1sM0xiEIqwN9gfgKVBISw3QEETODFfWmlpV6Ow
/Bl5BLOhNnIgz7FjDD/dZaygvg5hVqXwF5bGnFXk2CwkmY95pv/CDuv8Qf8CJUp4r+7UiB2yyen2
vZtM6GfXYLBhSrrD6jsgsQOD+zHnerSeQVY8Z+l47EKqMxEMP9TZaUSklKW5N+5Vjqlsm5rSdiq/
76qA07AEj10QS2aXGHZ4d16tJNjaHSZ16Q0fPGdySuiX7ALWy1MUJ7/JpmjXhF0Yu2jZm+uy858o
/NsV2VbFHt7m3NxsO2ZPTTqCn0fXmj3pU2XFdNCc8U9SmuKMNDR6kX45nLiU05zRnuMuqr9ghz1r
/VB/TdwYkrheNzGAExXeBt2XsadDYKgz07UY55UlWuuNwS16OaLt2He0I+CmYWN07MuQZKl2hWjZ
+c347tfeMBtnw6Y/oW7xFpLaEuefFasAHRAUIf9mxoPMSyxYEID0SoybSWRY/msiOqJQof2i+yS0
glELSPlaosTKJQ7ZpQWnum/JiCpn1djziO0l6zGTE5fi5Y1z0MC8nqdWz8HcC5rPE53zQrNfOjC6
2xo7KiJXraLhNTyHyxekFFXLoCOtD8lUYrEkoypYSdc628GYHSbsApDUmc06bN/VV7Ms63zRqvj4
6ER/gRkFj4xL8HApIYMbjnNuLBPrmm6c/51dalAyNxRxpReDiiwCFic75TSHNb7GBxZv4rIkHilO
xr+Dw8qjds/Uit6KvVW176SR73QsPpvIfwGoZX3FrwiWxB8Ps1RMioEwE2fvSWG/OPA9zgRhwY1e
dsRQiIsdKnIfjxtmbuwaSFXVDA4c09FIyr9YP+tXXTfWzJK8h7rH5WYG2gAcT92dG9p6AKz0LSK4
Hvg2zR9gRM0D64g4CIe2dCiSnuwd2yAL0O8sgFQOYSH/79qmbjFjxw6gFsRRh/zVkJirdk5UlO2l
G8rvh9TjEhHVuu168hgczT3/OziyRCHfVB+U1RF/MPfUDzv9t5h/qppFz0Pw6L6W4BSyg5PaoeKP
js81SlC1VQWJh0eWOn1jQmG+5EFW7WQv85ey6GnGcyLYR8K7+rUaef07xLLZpBHgf6FTr0HhXXW6
Gf8oK5AHjY4pXbam/TQ2psC/EH/h9TMO1Nqgoixr/52uqmEwZGeyfNZAmyPYHpG5jRz9SYJz/NAH
rzkCUNwg157QTXvQrtqxvpNZ2T718f3fI+rhecAqVYxcGOns9xsrZo5WG2w5mIggaraEfXCGjnS7
0rcPPtqsjRQtiAgXQYCFj2cD5wfKY5FAlOsGI3syHsxSG14L5Xa93KrdKntyXmRuu9ccSeAAVGOT
YzxG8YLymCaZfY004DaJ48y/Cof6OBRNcLK0wICejF5AKSTIm5FcEtKson/jttXBYOd98GO3fuCQ
zndjFiYbTjVELEnY7ufUoy/ShdQNUQBWaTmt6yKyN07kWDu6hOKlsTlnKjv89N/UV8UmisTYsYiH
6NT76KblWfHwRLkuBER0dcVsPSa8hQtejpgRfJlDctUGv30YWlG9E4c7welcjQ2dAFtY4qUUdPOA
9AD5cnTBIL4YS8aHvXcxZeYBYyST59/duIQeS1yAsYa9RKiO+oq3ZNUcVTe/4q8+wZC6gTKrL00y
lhdE/vOQ7IsEhGRBPAzNk4EPPYpSg34qofBq4+b6Y//bLXRK+da/jVaHM3xZbLpl8ekc1LB9UzI+
CxyQq5WDV1UULiNMkTzj4YIgSgakuudUATjP8KyWqkY9xXJIaQHiZYMzqX4wMTnBPKtHf0eL5Yne
QrtpizzhaZfE4BxTJKs23/TeCzC8ixz7mNe+e2ZHkrPEtlUX1jNMYBpByYwevA7kdmyAxDpzd5GC
pk/qMp2b6VpRWjCwNHq2+U3TJbeC2SXuTrzBsIEouwBNRE9mkLHlixoo2Og+/7XB03j+WbQ/K5t3
sF6CPvSp/IVKaTyniWivQRfQhpNIyWgOkK1V6xQSU/seRrSSwv6WjEX2qps6QogYUjm7Pbj/wniK
Yz15rlCK+Nn06JIpPRD+xPg7NlG1se26Fm6TnIzQqbZ+2JhPttl/REOC4yXry2uXyRfHtWY0gM/J
Msihj1g95U+Io33+ZHoAKLzP35qppUwq4F6TKv6zNRFziZbMp0itosKqfrs43uvIdOjO6ubbmCCP
t8wGp3lZvC3txMINx1fGg/16aoxPFCLoRdRCNSIRGhGte0DdKtJhqu6F+gpW42wfkz74K6cg/t5h
BoTpALFDlR9ycVGKrzBBfQxhx77ObQ/4TTJO0CYPExnT0NxBvuC1Sby35yrkpdgv/yu4mJtlzYLo
WP4Zl9t2l9dMz0FwjtfvBT83XPkYk7k8mgUNmSAt0qO9MAxUz7rEZL3Ochmv1WPm8idPM2PPwRDe
TnXwtQxDWaRN1NCLcd9nia1bR98ndfcdRqc2ntT6GbapkiBEHXHcgN7/2QhpSoBjgdjhgnavzOwz
LTQI+R3NrgCdqAornecQmmEWt1uV/Tk3kXlWt9K0m5lW5fqmYrpy6WlbxFZ7aA2Hb4EhYuPQI43O
0/IpWOYzqsfCv/SYwieEUkEDDZiVm/KWFeWLOu9MwOyrMBy6VbpEf7GxPPBNGNhhcS+IOqI9SiCo
SgQSBl6xl/H8rrtk4urWEkNblCVicpmCI5MMNAzGFv9fOLGKKS4t/MKB5e9JDnFwl5b2wcvJfB16
cSsqd35Gk7AtzekK2Thew0kpP2r8/bvAzhDLBxngBDefCORDrqEOsWMY0O1ma/PvsQgnsmtPGzWl
IKXaZYklBTnaG4GenOEYZ5tm1uhwBHVCEFtMuvfyA3XXD2iSUBMpBZ8PuZh1AA9HL044OmEPLQeP
UdL3LXXXsbKfIBT8/b/Hg4gQ82TW0v3UYmLHsRzsqe5O1OLByQYodYb7zC6AdIKr0afE2Av5S2+8
9qa+Wcs9QWDe2SVyWk2dpkWJ5Sw59KYGwFYbIwkXfg6v2KHCAzTI13YSebQJIgTLM+6UuEeX7zAo
uzCmIQjUnsY7sfPz2gBFiBdmWQN7c6CB25eHkCEq0kt+437AZr9TwsOm4pu+B/VSbavcrh+jcWqC
2F6rpwok0+ewke51csMndyRihM8zntLuHVNAefZy76B2H673Yid9Sfwe+ZltYJ2Fm4Z3p+2iC5Jn
e1WWdg9NKEjwrxFYVloID5q6g1Ej5Z8+AaEM4EbAgIXxvIxB4hCLCvCO4djRVj+XBv7XCLb5ahLV
cICWmdOB5JAXvnHqaadn3vislhFANM8JmucYXufVqwImf6ElITfERbhzdT0nGsuLiRAyUbOW7F5a
umrtayz9+KKK1nACo5D4xnoMqvKn5uODKTkvJhSp19Lq92FUemCcr6FZ+68qF8qW+n/dEvDVkpRy
DOr/4+q8ltxWliz6RYiAN6/0tr3UrX5ByMJ7oGC+flYVNFcz94VBUjo63SRQlZW599oCsbZd9qfU
tbOjYyb+S++NdnZfbErZaarru2lrNZgLw/uc6ugdLvSjuoi1PnhEMpRtpvEextn84ZeleU4XTKBj
5Onf+Km+ot/51SY+Dvf/Jwlcr5LUHfFf2ESrxTSSh2T+mJP8t/oq3aair5rb3UlPQvdRc/Qc5l/j
X0B/O1saB/OVGQxuxB0Iiuq5rFrJITLwUo4DUWjUNUR2ND+IwS2/i/GN7qDxA5M8h+fMzegRpcuD
U8RAaDmOPZCtEp7UvaVbWAf8jiQs9dKRlTtksec5NIHIkIiysY0xfpwKEjg3ghSZa86W3Witd4xh
iW8gZLFj5vUv+aQDMfHEapJsvCFrTt1EbgDZQgsOPKL3qiQ5d3qk/fZ/+naK3mXUfsv3HJQ3G9d2
kle0zKeMPeLZBqTJol/LWANSGsKWG1B9lYNFTENq23+o8EpwLb8jMEGb8imM6Y1v82SiJAFtsKvc
+OfkFc63sCzZ40AEQM4QR0s1ETqneGxcA/dyzyft1wPzIz87JE0GD8bCUWXEz8sycmWCM8YQpY13
M5QSpGiEJcik5oKOLwHqMdGwKWKU9FrlXNLRGy510OBeAiwTmPyQjZNe4rJpvoZkW+s+XlJmIdm9
4757dOqQ4Oba+s26MJySysPiJceAuWl4WMJjbic7PXOS8h8w0+k7R8vKF4GLcZB6A7W5qr5GDcFo
b4Af4uvX2vNij88amT/DepqB6NTkqf4Zmpb22GnWo2Zkwd70W2ZynMzyahbf62IuTfohffl9LByZ
+aM71Qvrg7lW4R7QiJvhOmTIhb+iOv0a4Uy5xBY9Qkqw/hkZYilv/uU7GUnlppDB8EkS/okxMb+G
k5xRuGzJSsbDuUIJpBd8cHddm7DgdWSfzaj9aHlb75UfzPvRhVW3SB019TIeEHYf26m2JEu4byFd
76f1uKQy333mzBESqNnewCd1j0vEaNaPLWtPJhiLUBUiOKpgLPbkLyNEZYSkGWZAePQ2DThaNaxh
m9EX87voo/oIaRVvfD+ZW7UNkaj6d0P6t0l5yMj0uLtrDS1abYjHg6HBDtuYfhRc1yUcxlCyCoPh
CeObm8HoZ010n6eErLiIZBnVrgAg5t19CyuJbF6oqRli0M8gq53jqjJ2i+ocaECAjRgsCxPA7Ogm
SYxmwf4l5qG/FCScbgLAeDXjGPJG7MQ5hBVFDU3r4QnuEFZTBmUP6+UMwiA5LhnKpjL1na/tiNbO
0+P5pA49Bav+phqwaZekaFSk0X7FgZFt4ySznjONnBwkuCQEkYtlyIqj6YG5uai9ZzJvOZFCcdqV
TWpsU78bzhwb3E3g6xCzywBLZ/S8HhP4kcjXo+P/hL4leoq/q5U1bbP6QkMFASIKk6dxicNdLslm
oli8C/I1Fj4NpYAr8KO1StHVFMCdlxLnnB7Qsvdcp3vBR+o/hiRuWGimhC2TvfthId22ZkbgAxiB
oZRaX0hBeIo57cKP8Eg2KUY6i5UHOg6JFx0n9XVgdLaPFSElqxRcNGKv6VV/aJdOf0nlr8tcu2jR
JzMHzbyb2ewaH+cp9oyr0zfZTYeABbA1PDmG9bNf4gZL3oS3mw6AuOkxZ7QXP86e6sRoCZuIMcWS
lGPVlX9L5yG/h0mvcwbP6s+ExIzcL8kijcdP9WtKI/8jCTqHrG/m7frdMg6x6wWZdSxoBcv2VT9z
9vZr0irCxP8Ierv4SPXy5NnkRTXhoO/WT2hVf9tBDn7M1zAq2gMyP41e1KR0OWbZbtUwyZQTJfXs
v14GPT85gaWfACJB/fhOiq3CtMq9muHlMflJnk236p9CWpMydLImz5EYm/vEsZE8P7MB3uFrXAZ8
p1oSO4+mS6yzLPjdjDgyEcxYXcqw3hdAN3aOTDX15EOdDu9d02APtwi3xq9QXhjSbGkj4hPAx7GW
aP+1IU81oIr90OvtwTPy4SjKxDmvn8i6S0wdtYT8HKkVngenza940e+aNmVv0Zy8ALue38ex/lkw
DQ5i8VrJkUQzhtKdS9iMjQVPyYPAqntP4YJ/GVINacFSMhTZYYSRNP+mBB7/3B9MsbNjQxxbmQ7t
Wi0u0qE1Wi7CIetJSYp15CfwezDhjEE+bOvFsdEav6gDcBo0J8+BnQF74jEDc/9o906wLSuPUwOs
UzNM0xv5e8QiJ3VFHA3Ahs7GoqLKPsMisRbgPcAo5Y3RTAzJtd/+MLOmAoM6MJmzg25XLdlCMTZ4
XF6aj7KiPY9LXhyFg4PL88EQ5yYyYzmAMl0Epq5F9ZpWlobrDYgOaGLCwSr7BUpy/zAP9AY6areS
iLg0KzAK6xmQXbn+r636OvL3ji6o3wjtu81OR2ZE/V2rw+IltHXnNko2+cg892/vLGkZAg31AgKl
SYjAZe3aKo22XYTekXXJOk8TX9vilc4rto5gV+TWeNhq/kSG8+QUP1OysVvQpX3V6Q8WjnKQchEd
M61t+p3qS8Iu2IfsSgyrEX1vVGNSLHcfdUB2p8uIaqoJ0OmPOcd3qfxkELelU74vBfuv0dQvVWOZ
98bNvxFrU39jjoaix0X913XoR7Oc4tXz+xeOv/pnsNzRukvZFuBbtY+66dC9sMhl+fizCvHtRuVQ
vxdTx11tlMEpK43wuq5cCBY/kmx5cjVKL9odYKVM7doPMKWBH6BMm4rjRKHpXqyR7BDOqcrGIwRm
nGk2i63IWMEPncWE3a50k8hUPAMMbv94Gqwyp5+fSRwl1G+Ov8TjbFzQt2f3UpO+D6MFtSlb7I1w
bc4X0ze7nPCfBxVtuALd8maBaI4+zQGZ7WbdfsQStXXlTa2503xc6K5gmuZl1hU3wMi40MHT3CYM
81ubWSWDZaaRLqjNJz2EIEBkN/+mPHkMck/98NqFWFTPh3HTEJQ5LMlPZpQARP7zFqim6whfE5Vb
W5APEo70rxoiU8ndOq/njxiSUCqYAucelGU1U0gXNAhM2kqb1notAgRxDIA7CCQlmD2Mf7XW+rcu
Tv4ELPBvS0imWguOuELt/lZl+YWSIbqouz8dJTVEEClgtN5bh7b4st4giHpQ2nPsAgN4Warce1MN
EZgUBLMlr2PMWmmQ7EKkXUf33NFh4E/JeFx6O3nSPD18XKfWk506J2WRWKj5gBjaNkE8OnPJUo8O
rtamG9UU8KXnRT2LPbhN6hnHkOe1Xxlbnn9GhvBoL2P4rB74+96xIQQKzPCIPU3N1QTX/UZZ+rh3
kk0B+OYSFH/UILkTbM8t9vBGcL2MZX8BAg9DfhrbfSOXzywxXmO9yk5+mpZwR4mlLfv5rMoNG08C
nF2UmGFKTE4ZsA6UHLNzqijwcmO7bsmqpa8euNIa8qMpClW54ZByxk3JpG3tbE/a+CQiqF1Ykp1R
GhF0VOo49Ke9st1tBUc/xi/DD8Khv+okPi92Jm75VHTkj45HyIqbVfrjluzEAo/+XBOCCcXgK1M6
vE5ybIhXzQJIVjHZkfPEaPH6Tafj+cIF9lHGrriPDbJbrSJ12O40ShDA2gAHpnlCNp7Ee11+Z+qh
y6g16aVDxpHXe6hZyRNw2phOGFMrAFGMnUIr3eTy5GkIrb5p4ZklyrtgBPUu6pl6CIzp70sj0GCS
yz9V79UVgb5e3QW7so1zLO8wrC9rr8oToH1tvSQlS95YyMgwd5d4monndC9pHV+X2sbvMTLvTHsE
O9bsGcfO8FPI2Sis1hmQU+RI6z0Dyk6q/8R7uB4StDxvHsq8v6m1Lfd2iOFITjFJRi17yj8RQh9M
MnTL69M+5VDRw5rZiVg7OQMgoX8P0Gk4oOtYU6xCNGwvHv5ETiKT5X/C42c5iIzkE4HJcO76nGjf
0DF2cHWm6lh6Z8d8C0wx/2B1TKOUnYCOHEcug5S4QM8Oldend49kkh3F6/zDGnduN32P2FpPSlHx
b6y1eEhDkgC5f9gDbtYD7mu0WuK9I1JjQbf20lF2vrZxQcBsGpzW+tMlZwjTvIjuShNrVd1rFbGn
Z9KTVwBgWA8YBB3hOpAi2iDytH0zwN0YzeG5NUf8cTonmqBCERvSLNwswkqPNTB7NZIVNt/IkJHa
tVQprVl61vvFNKNrYmPeUs8m+XKmnXqKA+uk3sf7HxLXyeZPRrllHFFKjTRBoL/UldndVAlfFfSw
3bLbrbVtWi0NoToY4/kvPDx4wf9agmV72yjOWiH2tV9kSDnpp6n2WmkzcEgX7H18O9Tu0FnBkKBv
TCv3c7078gA7KTkJ6uZSt1lqW2Q45wmjEj7yE0U6zW06OdsyG60bFfK9SNyWKelEJ44cP+fuph8G
Eg7M22iHI3iwPoDof2cwExRkHjrinMztb8wN80GZbLE6AHaQxYOwqnSr5u914gSPCXkeDLPNbKvX
ziuE+QRHLVpTFVvSQ9u5kTP/QI9riADegN1GnKqddI7N+0wgDzLJAce0xxmETiI5cuCaVM/O9fMf
2K3qs80c5Ei8EzNUNWnpPIILrXDaTPk4f7Amvwc+E81cW8iCy0mx0UXh7hYv5rc2pDpq3QfQT7+q
UlNtO3hDKbopSFyL5F01YVTzxnB2BOEa7chYHRa62xrtc52YXzGSZ+duaczzOGFYi6KufFQtGYRi
DdX7fLfAyX1aNiorrfTjV8EU8ZC2jgCBILUdxYTR1evEWxEAhg9sToGia54ih6hKvpvuHvoxCTlZ
A0Mp86o9iqBu62iiIsIcMCeBsAj0sJxA1Rv8af5IyeeU38yG5ZlR4eATnNnFhHsa4tzlYv6MzPhn
kAbFzSqztW38rzPs9IKmmhs2RLHi2eLAvcD+fkMYdmomEd9hWCH7Z4K7baeyfgfiCbgS189x8iD1
4ohC1aXb+EDgM/ndQpp6lrLfV/450pr6KbMn+Nglnvyg7RfUPvit/h5/aQQcNN0Qx8VBA0f1wWTQ
bzdlkfZvZWHujNSoL/g8iqcq53i+1nBzsfAlMtosraA5urNd78Iu+14ReAsHUCuebNfiW0t6CkVf
I1+4oxr3QAu8OPAkKEhoVagbyU6rZjdZJTFpGCDe+qIjIJ3BDBgPWhhRM/5qLHAQqhdY6+5Hk3IK
QiGwlAd0g1sNesGtM5DxRuYgDo6L0kO9rHrDRgyVbvqE0l4NZZe88p5lHr06h6PzwSxpGg9qn18y
OM4MTdEtcHI3CIrIpU62j4tpx6oLcQzpCOER4tA3AySHxiGRuovSmy31fIXdDSdjYaS3M6KdEtWN
jTPgF6isWzdPCANknz0xa6KAyk8t0KpTI1cdGIPeXQmBY7kcaQMMRPyd39X7wQ3eUAvjFt2gi2VA
uv45C+Tb0ncuVoEySX2gJIl1eJTbk40c52+FPUevZgQaO87xczbxrN3npEeI1JMWeve8yYPL1HFy
gLe/r0lWu6n5uRqnN9Xcbz3OGmA2GVV2PtBppIzibNY2BkQnd8B0GSC55I+uxoNqJc287l0vvTc3
TrqbXgwxw40Ko3kw9YfKdaeXatZrcsWi+tvkWH+fre9NdnyITdMBtLvM15KiyksDHGYIRpgofXLT
Rzugl951nBDPRHr0sRZ2U1V2Mvtt2sVsFTeyEMQ+iZk/dHIs4ZPRckxZ7LYT5E+6bf5CTyUorK3q
WPgiWihq4ggVXvhOTlT+RaDJ9+zC/8BmA4DFAYM8tp11d0j92xhNEb1KOTQ0ufo7PJ/4kTGJ/jXC
N4wW0kTiODVvfpbiUa+BwtBgvPYBYzpA2ZuwItwrkAIDEbfhhe/vqNGkv2s0IQBj9CBaakSL/3mo
E//vywh9zgHJg7nT6SsTokYkkvBg4KkNBevktKdhWG4D7Gf7JoOUhd988U5ehFZSGWZ8QJwsAh64
3dZ9wS/bFvqrmlukEaZ71CO7wYAMK7MV7101ePqOHrcMI7cxellD/LqYUbBZTfGdiYZymmmupRZA
2sJ/Rfg70nVNKKiKAFvj2HrDHWr55KXWUctJXctLIUcBMPyODR6h7Wyk3fPYBMHK7aja9hXDPWFr
dcMhWzIHOHtkL8WE2AiJQ7CMYDlpbamHTpqHZ9PFLiDduPRrG9y4fbRfW0PUsBew5hTCU+rgWLGQ
2aqXvtPNp69WglJTydWRpG0aG1THepbw4rE9+hxb+ZbG6toM5WfQuHe1BQsR/EA87px7jkVYO7MD
nyu6wikeURsQc6QKI1UPqWdewb4+Tr7YWF2/6c1vPp39z4BW1n7WBuc86AV5LgloQRJX2gM3Db2e
AAjbgs8RwS7Ek3l8VxuuupC92Cv2ZMgkm4wQSWaapv299jmUpsvzaJlXThvFWz0v3s3xip9u28d3
ZuLxvvEdmJFWLwBA51tGRxEhkYJFqZIom5Aw2haFlMMgWd7nZd390DSflpV81foNivg8HQ4DKE/s
/CEHF2nYYi3bV7VzVsoH5iXJV4tm1TbS4HZ3PrpKThDXhYSYtTOU8wq7rQnL77TCQugAumR3kObj
tySxyLZr5vr+Qz/8Vj1C9VA50T0lcQ1NYV2cKz2pr6lYWhAZ4rsqGgPX6q716PwMuQm3awnK+suQ
GmfKlkBm94H2/55kROkjjSqwFdxg6tm/BxO7OMlIWJu0craeeuhhWzIB/UMihcGdwcAeB+5Es+t/
y0pn6c0v1sIpePozhuX8rMGNOSW+TupSV77rQsAO5Xx8sxwAMEthVNc+8b6MrTAveUF0e2hyukH6
+w3TEadM3fgVx3TEk44xhUUQ2dkjOv4lItpNk3RO7NukcDQJLTggDJsoW/hC5LQl0mnBKteO64FY
Y1qgv4i5qp78wN6qVwWdpltomPVJrTtuSRvcbgAq4Ut+4AM/Lk1tnlUTarLav7QA9XK4rNeGgcZN
2UUbAhZ2/UwHapq5lfciGPJd5DsYR5O4IYNZq78R7mDvAnbGsyiIJI4CzDvrPoMa/uu/sz4RP1Wz
Sezml0BqdmwtDGmFGf1upLNVPcTppF/UABKrPdIkCJppq32ZchEfBhMYbO9M+9Ho/GcdUTBdkTr/
K1yudG2jBW7wrbYTWj1JHX4bPf1sVB04vC65tdDivwzT93V6p6OErBa3/9MBH9cD2tZaXWt3InmQ
Kxuz+9glX1UhB2k8PnlkMm2a0Q1w7Gen1kaw2tC6gmEBy60otqpzx+pJg0qGanNGD0bW5kHP+5ey
iEAppOxixZDv9RENpSSYOPKUoUgqywQ3cLHBHvQZWsPIzpAkqLut8fe2EXxLsrGG0zsa+2lqp+OI
9uwehUVwJ2qaSSW4J68xGww3bXTNEYJwKEePEpnFeFZuDRZNMk4sGg8WJUgwFh/tWOO+bOqzFpnu
e+J5tyi0nF/YmW9lN5DLZHo7EaXtbireoU7vbHxkd13+TLRiMnB/PkMn+TLThdQ87dRQMuh7pHzY
K2++tvRwJ/L5TP/dadzqS2sx4evG4ckkkQzfmOuvTZk+Q3WUGHTVkK1C0UG7oB5Ud1wNqegJ7+NY
PxPLVYMSN8AIaEF9XM8QrsmVlpCufmpM00L9Jm3ZHHk2yuRKvIVJ8gqfbBEjjP87mKBtgX8uK5+E
HbT72CFrc73kq2o5ohyF4yMlaYljlQ9uy1x6DohZlO1f9mB+3QrT0tg+QhAEpUMc3EOu1/3Jk4ri
4hpZHnxlKSx2M40dNMEoE0p1iEO2PKklMx3tfPTNPTBSSs7WRH8rGuY3iwWBNQ6A3JGw1AiOw9AN
JgDFttm6N6PtLwbtp5OSK/9TL2eNTl/GtxM2SSuN+KxDf7d+NNo4IrL2UjLl43G4BnVvHNYyyJ3B
pDCVyk+VIwOSprnERRf02iulTLf9P7NckrNJ46PJgq44upqTYT+qh8aZUXwbMNvVS4G3q3Dd+jYr
EglVHnkaqfceLjV25x7x6Km0n2rdtI//GhLqWY1FbmPMaMpUp1fNDHROQM3E/0/JMSfONvu14tNc
Pd3++3t5Busi9IqzulbijB+9M4iAacHodCGyb9vKsrdGc3d9Qo3ZsclDu6M5rtOJe1fPsl60eAoJ
MBqlIXzWDZSOnmU9qQdLgGrNyzB0PhIjj3Za7uZMD+t31MCgbmwjjW8i6ePbmNl/cpBYxm7I9faq
42vYBtRbz2RYWm9q7OE36HNYSq6Nn1eHyinNa9rLiAb6cbRKzHcnjvsvWZZwZJkS8y3rprdBahBp
Q4l9Fo0cYwihj7e+Boyv6qLm6jdx4G+LzIdA7iO8NeroRfrBHxj/FW9p+VJ2oNdLMxQfo4VSdIa8
tT5T79GpFZtRvrc+07PdaIAvhu2akh57W6eoiFqJ2qRDxiE6DTmGmILg+yS8t8KxN+SWkWGuRcOt
m/y3DtLPuTdjA9J4VN07WbapZw5BrZSVAGVN0peieBCvHeGoT07SrK9cq2y2nJTmGZkLex3ijww8
qeocth228dlEgqOOQE3PfcMIJdyp69SeK8pO+XdulTGVWo5MXXsI0gYcZo9CCOH4b733yq8dqmrO
SMPMNHT+bZQN3C1pIR9CmBz9QmXfCIyP8DxSWkFLvauz5X0J0LMjkKtf9Bh5RJwSU+rR7WDqilKa
qXB0aCfUbZ4VMT+TS4TXWZ+9ujzY9cHFLZCKN0kfdTgRqNpaUgisjoGgkgCmEYIltY93ll1eStD9
kHmXqjhhvMNKyxZsA8g5W3bheisWBcsXbBTL/OhHp2Z2LunckCj5izPlDEvSyfQn67J+LNHApIAK
eD4UDWxCo2/MwxLZjb9JHdt5aOuf+IESJjFd8lTLZ11AsIRbbJzIMA9qhDMDidlIHdzNMkJr16cI
Lv40rUD+6DTEp8qDLXpHwmiUVMpYYF2nnjjmBfmxXQKS/x9VrtUmD78FTkPyNpl6RGchc4bbOc2u
JbJVGscDP1W3/GDuSkepjaePjGiEeErP6wqwkhlMHOQUtaIndhrWVzIAwGTK94UtbN5Vda89iMlw
jpnn79kmJW8Lpax6KFL8Ih0c97PdfnQVJz5bNrv8yCU/WB0RqXM4mcQ1IdzV/Ck5fC2RhNt89oud
+Z9JQ5zF1XbJYu9YNybG2MaxIXc3E5Ob4UtsGd+01Jue3NH9xRq24Y+nV46FDOdiQmE6olsiLZpe
9WixL4RTvNT0La7CE89qGNvIPCn1LGuOzAZwRmE3F76OyC/WrmpWncxOvE1JK1q7GeSwnqp0dOCh
AGMay46CY1zgqWcN1DBmxlKdZVpDf1evArIF0UZLFROmT2s7BmUJG8yjfJUnvrL3Ca+I5gNz2adx
9upviR25ZCcRnOTYrJNK8xwZAiYSMXNZkZFeooYtvhcEN9Pyb8Bgqk9Xt8nmiUBPN7YJbp3+5jmS
cExXb99NFxv1SllMtU/Vuevo6YO10raq0DZnJ32qBvoN4/BQDnH3qza7B50B24fhI9D1062aVNZ6
Vp8apnrss/SDp9SYdqFU66deYm+M0ro3VkRrxrbTGhCt2T1ahX+afIcjX5T+WpUnYLhgDqTdZZXb
B83PgfTNh6k9J5oW3/6x1sDijDduoeAYLNMrdW5HNB+h6pVTMVzqDHx2ZhRRnEKqmQ2PvHHe+vd+
Zt7mJGgONIumvWMScavRNt/5SCh/1b2enZnwjicjzd+raHFfEpKG9uaQI/2ifgi53ShtOzP0v9Fz
hbsrEv8bPl7kXy3l6Zy+dtm4HI0euK7JcBvIjH+uFhQHRqpfGeaDmh+m/kV1glM4YMyftgnznfvi
gxJIPIpfzeVLqHNqQ8+Q8Hhv+lrGkG8kEmUwasE8Fw4oBocI91m/vAq+5KfYcPeENiyvcchbtRQB
RQvmc8BALdttm9wi1vPTfz0bJ1IExlqSxvpYZ9yIp2rAjH5NY8KKc5dGW6cL7yZL9K5xhz9Me4+0
EkmBw2p4sCcPTyUov3fdRHrT4IH4OQb+wUoT7dMr0/lBXc3BTD95qDhUzQNgFtdw7cuIlWmD0ql5
HBzd2TZjRfq6Gisvuo0RUSp1eoMOUBxmzkm1DOLJe6tR722F2Q7nxXHHuwdIbuz9H1ZJX4/7zo6C
cJfBzL7GLRzaWsOB14Qo7PXiK0kLH93oPfhi+qnOD0NFvnVRzlJOSNGLyEIyuFuGq9x+D/kMj/w/
y9bgcnGRVtFsfYNkjD4N69euFd021dCva8jV1eAPf0RxHr0fDrZaIktM+xI1dIE9s3SAf7oWuBlQ
FGp4WbDLM3C5YiB/8Sm4VkkKlCwHzXYvjloMc6oOan0XjWPzzaZmYSjxRffz9qqWTDRKKbFqvtjH
3wOP8axq4mcgVPZ1jBgWnxGzElu7EwYfZtuZ5sBBpH2zsxDwvxi21V+XrjK+lPOAVBzpMfy4OjJJ
D08n+9FuaVqXwsk22ZhjOqD/jEGDJlabv3JJOGe8wd3TvCNhJgDeAM46x+3PvDQ4AgtfuY1RBFeB
O/WjnTMLk3aCNYltFZmd+Dpai/XkDxY0jSrDvsN/s1a9pMyRUsivpl4OfiMuSM6ump2EGOHdb2r5
VG0LS6YkNc1xAfKNAQ8KVthwTrBssz70RA5ubNs9Z3NNEIUR0AP8j7/I8TgdDjST1LysMIxfU1A5
hyH0H5SCOKnmD4we3nOc4M2VcAUx95w/4nmdz8OaRWRT9F+GLJL97UQiTmGziNb4W4QmAr5xVEzv
1U1dF4DUH2vfK3cetuw3U2tf4kj8zlJHQiSpxSiGejAPxU9awcP0uRQjSOA/xRgeenfwWMurhzYm
IYgOzyboMnAMg9FAgpeL6hC4r6NZPTuqDoOwQIxSLFd92C9JGT4wnU3wFFgYZRIvO+a2dvJfFy/T
ALNP3a+pGbG09AYz2yqzMpBR2hdHDG9JboZnvx+AgTkpzGxVZ9gZZ2rOGuGVExn+vdS4qwdj6EK6
wDnhoVm0/Kr59+527o3neIh+zcPskGDH8duK5uIn6HOnLYg7SJigGDgygJFGCJD9ojy1lvkbMdPw
8O999RJz75dSy4CJSOmUerCz5etc2dr6Vuj21rbuyaeKxjIn0brMD3bU0yUfNSc5AgNA9U/HM/Yq
IO4UHGrEFn8n9v5SJD69LFX5UdU7NztzaJRCZoyqD4sEsKPst42u04MytyVXjmcjOIgzxSdma8xn
BGKgkWl7gas1gUxRDj/MIuOyqYzoZM7zx3ruVZt2ZVvVLorm98r0mh9kPKqix6ht4iOWGQa6PNR3
MXANtwPoRXaIeeDy61eT/r/DW5p64aHrynuzTPXVLb0rBvWzGIBAGhpNIngBTNGERvTiyDKP5Y4e
R9vk1S6o4xfU/e1dl413G82WkdE4EX5kscyY5AOU7q8+m76xd2CXCWDrqptOd5LlbpDrAoUZDZzy
w0LLytDk8dVL7XsAuCkL/nSM3+RUp38JIJ+gSI9Plp9qMmQmfdOa5EmP2wlbW4d0QNfmmyC1c6Mq
DiHQ3oKKo0M1UPXiDyvOjNuqLd1u41Cahr5zA9pP4HLSrT5rzjH1ivmGFGvnwk14QEHylZMmYtlI
BmVy+EU4ha3jBKmt2eouZfHQOd/sZhzlMk+khKfTPlcORn00+4dKx8TeG6SHs7C9IhBnLFYXdCkl
VsHH+rzheP+BWhQjvnicJYguF2BkweH5ewJ0ptdKBOtgDaPCOSWg84z3PNlBtXOloqWCLoJSdrE1
DNczExEniB4ErcMzgRjsraNnnPCVR6dV7kvT6jTM5OqpLSpZOAUaQFlPOSxdmKlZ/jKUy7M1mBj9
ckx9aWk+mnTHr4yK8aU4JIplhvujS8wEBx07lxrEjaFuXns7v46tvV8VTWNNB0ckzvRQGq27C13U
sTXxHKrAS1p/27hT/zXM84sZ194xGOt5pwp0zp/b0cKCzvX1yzeme1layy/avtWPLrL+9AzermqK
gaTDutSTW200osE2XTL+DAbJuDHr54Z2/V0JDkOwzcgp+ukpNUhyVwOAqQRMZCCY3NkWbNW4r04h
V6Ayv/gYPy6wCaB3WO4Inju1DpF8Vurcw0oynqOx3Q6BF5wmJ0+eS5dOljw0oex+U6yklvFF6ZT5
Fbycs9GzxCbYycnPSWvXp7z2iP1piVJdGzSUGdvKsAnAqfTioNb9OUWxjYfHhhAQ6SxIqbvTO7yn
foJwICqAZRJe/cRBJMafrYuL8mOhckRnlkCRt33vCMc4/iFSfUH1PnbHORQs/p45/GZNePTqCrFY
XJb7QoPE+W8RQHqK7GVZwl2FmWfvk4xxSixI8VgS5s+Z3pvt4DlCm2HuM67Wexm09cYRtLy5TtOz
Lqx+EyJuO5nYi5gpSQzuiLi8oXimNo85VQAYUvK5yo266yqEndHMDz3hYzSP7JeOIwgnxP5zmVkT
tnqI9LyF8H/kauVMo8U0PlDu3HIZABiTG3dzm5wJxkRWl3xlhbCqXI90e8xET5XVxT/mXvgbrGT9
JaiW++pMj4pPQBf4ack0+ivNbjPzsWjJIpy8+WJmhMBZSjCljVPzqqWWiRqvHZ5WtK7qXRiIylu8
zEdLFANNfSN/xc79XJUG2Uut+TrYPcWQtE6MQJZTybPhvKJz51b8LuqlfFDPBjBV+0RDYxeXRvas
lZa/4TdIfxX9D7Nr4iubB4KKuqWTk4fZzWuHFvuGVHQRj/PVQS+8Tyw9Wj9eq4y266fbBOH0EIUP
jWA8kVb1CDgcoYohJtSKVfqljHVwGRBvjEigKZHjCEWcRHNI8RmRRSQN+23M+DmpJ2/VQjILri6i
7D/Ud2kYjQyDRvi48bj/TxG7M54HSTf0F3fcpQi+udxwQrMvbtf3bPSILVKURxeIhgLE52farOFB
1HX8NuZWsZnD9DcZecmbGHS6zzrC/X0TxZ/r8Y8I33DPv3Wyq8zAf8SMWEQjjh51utLcG9YWEJsj
sTye4E7fpnpzrHvS9jrHDK+0Yco3oKtEq4dYEMskvcUDGWYm1l2GKc18JYbhET3VwhQKHPZfV/VA
ROtSB9aFdgUeY5v2vt9nf3XEmZEdVZMswqm2c4j/2qp22dozg84FAIQxsomHcNCiYtO3aU/QIA9a
WoQ3RHwnV2rN1FtLuvwCimAgzcoe1XbGtDV9Uq9ySLLr2A2Vz7jONesoYvAsIzCU0aOpmIaW+Vxx
G2AddAa6qWkX6i9qnKS70W8r1pJTG1buQ15EJoYvftHCFa+Bh9jcFF/9zAoelDaWJSF4zMX4Xte4
bTH5BptVz0b3yLl12i0M62UVVP9tyQfLcK1QS9CjXPKffW0cGX3ld20Kh5sQzstEuspvG0pO2Is3
7nBkEo34BrmoPC7j/xB2JstxJFmW/ZWSXLdJ2zyUdPXCfJ4BB0AQ3JiAYITN82xf30fVo5qZWSKZ
i3BxBxkE4G6m+vS9e8+F0BWlxU5pJjYFPl1fH/X0ea7smSwtey+3V/kwxgmKmgrXZ1p+zp3W+LKM
QHCE6lLqqROuMilKVTPs8OTtuuOq6dDeSbkDnyHzU0o/P4o1KGKiySkf5IeoafQAK1WryYvDTz3E
GsAZDkjBNuvRxEmgrnzQJw87elJ+jGYKc1VIaxxEFNcIA5SDaHatqDlWpySG+6/E8XYq6A5Jwy6U
OnJO5FHcUZN6TY8uTufjY9JGi5i4GGTWJUSghxAk6jK8w4DmOVUJ9LbAkssHh3grKOa0A4eq+zMU
pJ8kShQS2uZ56wnST7l0X5GxtkqrxdmBeN8CaLxx2AtBrrnRxq3pCOUdOA+YifygjeecY4vsua4q
OMqHafxzaZe3ehembfZZ9u0XQ4jqcwmqa+/9IbUlYxdnJzOPBWjQ086JE3KeUTxMxA+BTzUXawOP
yilUcuuivEmJgnyQkhYCTxG3OkTfleB118kcus8067Eak/ONJYy9HVX0C1GVCzvFzO1eeqdyymJS
rtUz2SrmtzoLv0Y7vBmx251V2tiHeJl+Sbm5PK9FxKX5OlqGgxSNtEZpY6rph3UDq17qlxAsBLsE
qJIfO2HyMyRoFkmvgNjAGaszpBFWv05tkiwNZTmPSWo8hYO6YMTJv1AqWqcyzC/S1bHkd9lAThnr
qcE7i+u8a8W5TnPYFSsjLx59TC0gqSa16InL/oCHZgb5gHCpTgUoKtbeFtLPWlb7Rlqpu3JHO39+
0XUHHFrs3Pt82PeVF961WguOYx/l0JDKeGN4c8PFRQRIPnKKC+fxE7E/mBml/pzS8JSMNWgFMbEv
Z0sjDpIKXxZNBd1aHxV9h3iKuKiHrkyv3Lucy5gmxhsIQQxnrcrXUHufw37J8IILRU6Ls6JITfNc
0SnZuUmNU0UOUkK1O+ndQI8XTAYZUVm8L8baXtEy0ogrm6zjtJBHhtkB2EDOslXPCO9R0IkgoDl5
Xhiy4fRunUMb9vWp9jC3+/JpKIJm8sGkk5MTT+SrefKTjYVeD7FFTUCqEEuD8s00e47uI71F+TJ2
eYcdohRtUYtTMaAdP8tfEKHTryyYk82A2uthvTMFXe7RESW7eliPFjFXjjrfgsAUv1GUBIQhAx2T
tUWmAaeea7R9UMgE9jBUWhCQemRs0fCmG1mPdkSlBqCLfI/2+l5ejuVEs+XxXRan0TYuebmiQ50o
afCsLUigbdv+ysmQeI6UpRXWDW9N0p63Gdp04X030PvV1W3OSqwy5rKPEX/tW08twfoReBXqKM68
ARehfHDRxT6e/f6aI/40HTFlVJCk1r//AHzVnpzGUzfNJV4B+z5K7UCcUQeIl3I9BoppEERrszhi
nb8C7Std/OQs9Y1rfA5Godw1uFF+oakMG638CbIUCNCcWkWxLWrVCf9xKTJ/ikRFiBHXb4s4vyJW
UgV+FKG+eKlxWGjcpKGbW890lAndgR66CnvSFPSl+qIcH7dh3qbfUMqlQBFToAOlrjDYAik+b8e9
PTf1r1RoXDR0ND76zS2kOOt7ocNPlFNKp8+b7ZIhUqlmE0UtlcU+6rrlLcNN+zV0Ha2UwMPaitEp
ibT2vgwxQ2XQ6EcdZfwq0hmre2QgYMiyUURSXF3q6Sg7hcCp9XOZ299kOzNo219l4DgijYrpWTUE
T6XLVjY0nCzMqXEO+ZwTYkT/LnJDIA+LNT1BhqyPbZxmvmJAoacV85zmvL3gbw5ap/sM1YYPSwWZ
HczNgHIWwJ1cQSgYjXOAVui5h6foN33ncpBmDCqXpq5kVJWl0f33jKca2XJGJZ22oZ1OFytC8TPo
6UPQJBJUbioUUrObemTL3rRbeuetdpV+97D94XG/DAh4b6NZnbKqCV7kA3idO9Lj6CpfKbAEwE0C
Quq8RHmpwa38peq0k6T3tc5xnius70rmVR85Hpu/7sUSbGhLXFfNNhWOaB+5dBTyksS+0zCATFxQ
XBrAvHWGt+/HVINs7Ai1zntn+0+4haZDiPkQj4FV+JGA93rVCQJuTXX+a1XKSXn9rWeQz+gE1KV3
tixiVtQEcn3Yx81Lq8HYa2ZEOU2t1y+JhxW58pRX1TXdew5LUujh6poMRxMTzaMtjOCz3Q5Up2sC
yARRttN2S5zsl1b3foQKWESO24Vf6c0I8FM4Ops4XrZNjSaBuELs1WrtYORWtX1eFD0npqBgoF1E
O6/3pqtLgxL1d0ydJbxiSyGitsjBysyxW/yYe9E3mjbbFRGC25zaGIGQsBvRuhvRWkSzDxq6uiFl
oaYEbiyBx5PDFLhvcXyhNC2L1fxlVs18z4LpTnDNy0PI1pMGXNXjHYADEWkjI2oSme82ja5npaN3
9ejNp2ZHynRgdSc1LL7piktnxXKKVT6id3Py0NxEnBefYSOHkMgUQljdLidDi+93jpzm05qbYidf
qZ5KByfP6MDK1wPBieseWuaKHt18ln9sYiu3hCx+PjuLY+1iZptJnu+r2NwPy4GISPDSmqe72yVo
0rUsm/tWWUeFtQXtDVdLn8N1BF72kHpEPc3GzRkYe3DizepTj+dNno7ltPv3g/zaCB0BNHdzl18v
xaSgrRblqLecu7KeEUvtDummNZkE+FFvY+v3oJ0+XufJ+DW16Z9BQVrboyLip3y1nV4/RqXdHIu6
js4ke3Ce6SsTh7gRr1uj/8Zyp79YdvqjwX/m59jmzlKQbxgo65P/Jg5aEV0sewFgKyyxuuX+KvWF
hG6GGOsoMCDsUiS+PorToeIqXQJ7p9o5wG9c2UcjMNprhjlkDZQoIp5J7clYDK31gqz1FPcZwbsp
WaiPxkeoNBzY9dT22cq/em/4mOss3VhG4AGs7a4hUV4vzhK7u1ElY4AQ4GOoafY7QR6HxMyNywiO
5beRRVXgSk/5fRRZHgsjPf6rrowc8aHImiJIsLK6GKYsYfT0FFCkuoYcQ+qKQsLopthYmVlFSJfr
vLNlKg+m4G99DuJjtol+yZExiLvG6UlbMUP4rrZT/4IGR/ljKou+ksCix9/pQBpiJqs2Yw0Sm4GC
8W44ET6L0Nl2rmHcsvoM9cGH4Z5QHJOs1vmDUfXnx1MVnISvHUKXE9dDAaDbecDnKia9Km5wOW8N
BsU50o4BEUsD0TEUb+u5dHJkSIoHTW/fprH9eGmLzBRYtji+sepunDz5yDq0kTsDEs9eQiMRtNJT
lzkuVm28uMqsnCdoDXf4Dz8baXwQqebYGQ7ONKweIlRyEhbifRHhMWZA/USgW7VNVM5DjFapUrop
WkmTmW6EeIbk06RS1j3hXtd5AD0O3hyIqRQXBz8eDaumIUoE5s8tmAYAOmZY3pG2lVd6hgf5ahFf
SkKutjAoT6U1/BGxB3cmLT9xsqucKvNrbdL5cWymlRVZKPkQWVC28GsQaiIfAhfrODFW1ub31+hJ
p6RT4A0ZXKtc9wjE9i09gs3jHFaHTBVHC6lmrYGeKtMf0tE31pm9ah3w3QVCoUuRLzgakBS/FYg/
Ejt6mrTbYxdFJ7JL9XS6LlPP1L3Os2uaAJznbTpqc+dui2XJjxZqv4NB4rP00SKLIJ8RwDy0E7E2
z4kS7wjIZlJqeu7NMxBgRl7IhSn8rEUGf8SzAvNoLhbLtNrSBBB61yhUlrWVEgDHlfHLDMgikVcR
0p9T1rf2pgwmcmiFZ1grRQa3nfW4nVNkv4XuHXWNA5rZeC2Zram6EXhUWmMauiTxrFzMc5JX2iar
oGbQm9afEP+CJQTW6M/MZj/iIn/KnWkn76synnWUyEJdpwacFJB5sF3ChUmU8dWwc/U5Duk9cSkv
WvqDQEpnHc02GHrjlxRUI+La9jUmvMoIDfhogrAwmeNT4mA5kUBuz8OomyjnrMX5/LhH+TB6X1b6
ATHUJ3smC7uecpKz6cUOVhz/TKYOFWi6JZfiFg4JMUFSnt9kmMqK8Tq5jXdhkF9eAdVeAX+WTwoN
783vZ8rYIaA3IVg9ZC2ezpzW62tCwCtD3U022aJS1FXr6HgfC1SWiQx6O7LObu/AufQM+zhzanqy
0KUxkbHuiVd2T7SEu6cAmtUhY63zHYo9qehwgHft0ds4m6LspkexR0MTjPDixcS8qET0WtYv8HHs
OGMfPPVG+aoktcWBPp/3pbp8B2xQb2uEWiToFuHGDVhSFA0IhTSFBW2OMM6DnFLlxTbMcMST2Xf1
luQ9HGPlGWNzvosqdb4aGrRhLAQ/HWyvPgJnLlacGvglWc4GLMxz9KTW6S82KoQK1my9glwfVzR/
MxjaivU6+sanXRZvcihvqW63Y60Mdl3dslLCF9/nTJG2jw4PMnRmN5m3h7c5fWix+dLaVZWSq4o+
pY5pDKJ/T4uFPCVtUjZQDqcT0Gq4Pkt7y8MfNGOanZwoePoLfjHoaDrnDtnedUiM6cyBqVozGJeG
eoUcV27Pk44coP7raBM64Z+Fm+e3EqOfPWoEHGLwwjNtjvHDJOJyi3pNuM17z7p0oBGeKxPaJAzg
b4/lJA5JOBE2CnlRjzWiAYZW9b52CShEsWrwv0fjidiSfJWKDIOR4xVZyvO9MhRmJWICqTEZP3a8
h4TJcBpnCJHtPLtN8cN43Skea+QNg0MrfYHRxAWQ7EZoj+hAiVWORKA9B6tIIQ+6b57CWPlwheKm
YDC2dZaw2qdJzsl6XIaTPILVPyswZCtPrMSsO9aLkiJb0RrTI/ekJst50ZlX2n2z0jMMM2259Jh9
MzzHbje2F0bNLZSigtaBcZAv5Jc5DWrbegDy54i+hxzZa5qC/BabsPxSbNTP04LBaSI94tAFUCJs
61QUsCftCuXsKBSAvx90QGU+o7d8Z5pCzgO14iBbdjlYsG1bj8YqJFTCRxpGfllQBTfKsv4cdfmW
sbhGNqlura2AxFBVNMBSkT/RgVNFuApKYFgIOSURa/tQG5saIqjZ/aHa8bh/7Nbk9mDODW5WpEI6
5Jy8lt+dmBy0BvKuki0ixUL1JjEGhU6wT93NGizQ8rXs6zHk/SWxWfpC/zJGNEm40uzFpNwPgbh6
RIxyxsChNRiq/d9YGhMMBA4YHTO79VqULLPy4qK1JcjCCBuJTZpXrNLZszm5d7oVyquoLSlJ/Uow
bIgTrein8rsrw1Td5LN6QXhkjrsu1ZqHt0cafDrIHbC16+8P7CtFeULRX83f9RRNGS2PLYhB7SmE
cOHzf85fEUbMR5+eD6Weopdq6ZUtSZg+1vBFMbh/mem8hOFAOT2dMT9Mz12oBVirF675UoRmE4ck
3zLPJfNOwjiYSZPpCBcFzucQ7ibhBXXwtBxYFSiX5iD3BW/iqFK8D1mrXB/VxkR7ccJnMXQEfUox
nnzQ4NNv4WHhhmlV+9grGiiA2Y4+6qZCDFB7f4nM8zZqbnmmzmvQcs6GVvEBzTCMvh74AXCAjKOL
QuCJ+JLjxT3zBjGMUyZjeCpzbg4UuPEB5BD0EdrsVURyMn2si+y8Rxbwg8flFSv2LEDFxXqZVJsU
VigGtKrALHi0ti+kOhtKe6fIb462Pfz56IVpiultszO0GtUHeQrnNeiTP6yi0f2uc80rLkjzagQV
sW0TsYjS5OiY2c9U6xJ0n2PA0X/8qUEGvhdEpIQ+VpwZiSz946Imi0GLFxg3JYJ7rcePJLdJQxn+
MgQzQoN/ZXh/8aeCge0FCNRKdm8JRqUaQ1q7k0y42bY92nNFSS+WFRt8cIzQbCh2clZOvQXUUt4x
CnXT419IRdzTUDO0cfEoc3bR3SdNAb8o1TuSfwvj8S0S3XuVHJQHOyVvkAZOLiFrzTC/1oYjCImp
SyqcPCcIje68GKii5FR/pm1/TRbKtxECcFm6Nzk/sRskp7GdIIQQM5XYGe4Fh6+T1rn6rvZM3efL
8TqhXE+3CRm/q9zTXo3aCi6d0eevhCsCHvfG+wAvDbcJM3wp41o4ZpEatDy1SUdx2ebTPlDn5Bqm
5l0uh7qLq4IuCbgbUeP0ikpmKXm764AD+oXUwJ577pnaz9lGla2dMhw6J7oEmFXku4dHaa+LGCWP
QwMLhAYFtdJPrlJXPpLBRkTbMekvx8+pJRCe2+VJtohbwMC4MgHQ1MomnawSq0FTH2NtoK4mnoGA
pAFUoNsa9ynMRqRfw8WJcPoGpo6peswxsDxUpl453YgKUELNedIDhBM9oe7HOCmhhQ/ZVXXg9zS6
sTCDnsq1ovypIPwiBs76+VgxOihJ4lNPt11fhWfOm/s5NMPDaDEIkykapIoPDwVXKlQqvMPmI345
UL56ZvtvTeNckD33z6G7qG+19y2gj3R4fP5EfQe7R1t3GLO9XHc1QJ0nopGjdeM49lquvTLge6jG
k2wE2fhW/WH8KPUs2nqx3R4XNYRDAq5vpdD0v0M+AoWSF85avvQm0tkZmde8lwkAa/FZymMjXJJ5
l1MUXbJVhX/2A71wfKjQ4GyswMhf1GUBo+PpBHhY7loOGjACH1BQYzeuCrhNkOFXtnBmN4s5HSTj
TFtUQD5p89pPNlSNiSFe7DbvS60Zl5kqCCno1UIHsoOkPPnypXxQTOB7CWIIPZvngwPuahfV7rwF
wwtCo55zv6y05JfNcTCcu/FDJf2IKcatmImRnkShOogHx06mo14N77EoYJciCs4D/g3r/xumpH/K
dGJmlYga46rInhlefMp2n7Z0AtzunWkS2vtCHZ19zJhwW5TkfjczzpLYWe6OUbHPgCWRDiO7cm6x
xhl38TgGy966ak5Ed8p9r0vpcdoz3M+uZpeA8uGHH/RZPdu3IzUW+Suw/lBWvucTuLIacvZWjxHk
EwoamrZ5LelnbFs61kLJXK3iRjmX9Md/9X35MkUekLEqhv5vEnGT63CoYjwHcVBU1y4KaWkZrn32
dD24Q8C8kxyVf2lL+R6vH7N8QmNwZJYfHtL5Z5R7xlWP7dmvRO7bolrDCkzOjySc67Wc0rsK9vnO
CO9dy4WXacsnpsJqPUUuQa1Tpq8fW7KuxcFGTibTgYSKPkbXJeaU3mxMN+ixfkMSz6oWjjrywfND
J1+G07sR0SWexfqUAUDGAtsru9BMYF57zUFaf1N8vn6de8tVWaoNGcgfeYlLlLSgHwvK57iL72o/
3ADW6Mj8KDxsxrYihCq85C3TRhK3260MVhiMlFTyMAc25QHvZ1ainaI+qfaOWZ4GO9QPZo0PVlC/
6gzIE6ks+tGaF9+2TePPNGmepUYWTghcy8LxDoVjg/LKdPWGMZucOWykKWvtXka9FA3A8y4q1C3y
Ys03CET1NakdILm92pVOSCZiVbPdz8umaQd7O8bGWtbJtUmDGmS5hXqJThk43DcP2oZvK3nNdKen
MgmRYAGsgisWWjNZeSmtf4uvW3Qx7UZrnscWkk5rJRB0wGevybrqDgaVepKmaENymsGlRavdU/Jn
z1BI7TJcRr9qREqjQ9adLrTV0zAQ+y5ezkGQEgBGsUProWkOTVKWayu2Eci7r02c0UXU0OSJ5Fal
d9FNVEHEwMSJftoEelQBMOC+o2Mu3cIWUUKrEu+/cIIaZlDeyQFFOx8CuNQIYXvPKKb3akD/CCFY
+G5HVJKC0Rm2cEeLmcysyQZTCjc22aemhZ8HYqSyGspeY5/izFzF3UFc/WWSMvWZDe2aKQ1hdSHG
+CQcvS0k5W47K9WvUTOvwUDyETwNrEAB5Etfc8iGKRxMCfkwUXr1UNqal6bt3PVj1vgALuKwypBz
T8URhM28NZ3qroxmzE+0JPSeo26VzuR92PzAaxNjyGaop4W7ENWIR6js+rHdOFpRvblNcC4s5kV2
tkClEMBWzOaRby6p8hHl5TZZTOcVuNB0CCZEcL3JNaC5OjG7iWhDJi9N7xgH/Fu7Vuh7XTMAZVka
0bpWOR/QwCEfClHPJcK7ewzD/LvEDU0Ff6NxCrJQhSykni26ARMLGcvQWW0giAwUHQ8acuZ06bbw
PBIybRX53vgWWKaYtfX1DctJ/iMFfyFHtJGZzFtJMlQZiAEzQ5ZvexWteD3GXaJV/cqz+fcFFwer
m7+QheIV0MnkfLqtm+GYZ6Y4wEzNsRyqZFvUC739MkfCi07aRu4Fg7rMzpyyPiVxCd2o6dtxQy1a
GCNxkuPPKMl3y5K4lwZQzGkouYRmdezvZg3zCBpgsG9j8iqHLAx8eZdZUWisOiuufLW03/EF2r8o
5Q6KsnwyqUdtQUD5oakNd1MIgLSSpmurWS6VpRIW5E76IUKkvKqd/I/BHPQ3xCfYVRomokNIjJzd
ZBSPQqCeFyzxGPJ/PJSMQ89BiuyIW9tNl8fQE41ovwkmb93mQXQs4rlfIabYytUzz/SfzhJdy7G1
XmGqFbsOYPNavkz6Eawt+CG/c5m/eInL+yGwJHLkiX8zBG5ucpiz4mSnTwwQyyY0gcFE3YmGIulA
JLo+h0Z+KkYFKYl4FVddyS9MSiXoOkNXRbygwLi4wXi1Swfhl2e9zEaoPktbWqpw2o2TJf9SkH4P
AD1Ifr/ISFpwu8uF2Tm2cm4NN+vbN/msnczlKVpYu0xn7n2l6JRVbH8lxhLubHuuSMkSM/u5IOFd
FrLM1GV0VQfCZw+8jfA31PYbPW1JUzZ1GimtM27CtHP2npYsLwhk70Y0TtdRz/Co5ObRYTh+qVRX
ozASs7wJx/3+EdPMfCMufa5WFG+k5q31CaJ8wKWyi+jjjElEmJS4cJFPVrTYCIBVLIwIYs5StATD
hUOfntAS4PTWrbOjercQY8tTmCw1EzbY+okFXURepQlZFxvO8m81eQLHLEMjTA5xe3FU45V7krFJ
N/4k4U+7VxFaf+SyNnHJYADgO8Z8BlOjqm8gDvqN1C7ALwm3RleM67is3EtA/QwBaUhODvlaScsg
XO4LlRIcrQXoazhionYIHFsVmfFkwEP/3jsnNRrhTgBTOQZx/TMXlMQRtaU1HJnLDVD4rq4zcs41
dJ2re1HWDm3a7UOy2DQtG+OQHNIWMrZ4EqolY5N5fKKOM6mgTRIUe+eaTvC2u9q7lrgK10o0UWxX
jPhOOO0YMHAg8FtJLVLcmpblMq3LjMwe6UKCPtYBvnHPAElF7DFeJakRrBtmDLL/p2h5fjRtNfId
RV3etDYjFFK5qP3NtYfyWNPluJYz0nsgGatEL8Y3+QzFGRKZCSBRqmnxeWym54dORknU/FzkEQYb
1U1uilLsws4YWF+L9CbmPOoiSD6zY9fbDBPQalByVJXVurGK8cstI4I/AsFCbyduOHd6ThbMS4ER
2ivadOkurufgBTjA5jGqDFCcD8MlrbX+g6VU2THGyWD/uldWWVTdY1HtIW8wtgzDgyxhW5VGUcBe
v4tn7wT2V2diyJjKKGgMUjgqlLUNDoGRsHfpQ52Am1K/6A9mGFTsl0HvhP5Ze9JTCniRB6dCzESn
4g0dx3YAf1VPkmnvxC80DtONWWKq6rvqhRhv40+F3hf/FUSoZQyYldR8UkgZ93XXrD6qyMk2Luzi
g2zys/lAMrEg4Dgdpahp1c82EcPrXE5mWAImjrzhU2CH3yZBB4OS3Kwa8LAjWJlDa5NBpNS65ldI
qCTCbBYRYoZpt2gH9HU7N8G6Ggrk7b1zf1QsJWA5hZyQFCnyxXU/+oR/cmjmGE4lXcmlB8zAhhr7
cc7pysE5+DJTR1LSLZ90hiw8RSR6iKbrOfCc2G+VfD7WwvIvaoKj2s6fVmXjniPdQrYGxs5pb1nL
gWdoTajzohJ2k7K4wiheQwSjF23F+klxlgpBJmrshARG7sXlpbPN5lYwElsThLts6oEOWll9WBba
pVzXzHXcddmT1b5i1ATrUbczbjCGEp7evCmM3XYNSTipOyABH4qzM6vBMSIFzddNt+HKADIuDRuF
m7WPl8lyT8g0eXqgK4rQ2/RBgrCo1Ta9gN+LZSEaSorY2f2IZ7dFVKuNa2XIQ/TezYnOhHLJir67
lw5KOnsIz/hP1N2wzL9oqagZlgExFXqYJkTBl3ZFfpxSI7iNTXN0jRWzpjz1EXi2fad/1nH9rRcE
rHoYT62lOS91UKFWtvfjXDGMF2P6TMt2AY7CVWsM9Tl1m+rExNTdEm+gbjpoPMgTpvYc9GO3GoQd
VYMLDa5rrc1F8q7Z2jeP8dNXP3lIOMAHFpl1jkUXJxQP7kxio1Lo6zJCQ1u5rXlrIr7rkoY/oBLZ
u8dqh9m+29Uj5ALaEJmgMCZ3CoC8b9V9jj4BTznNXSePjTeToAcfxfh5EPQ9p6LRKK88x3hfnOI5
cLMa8rnoY2C2pKOeVxAMhEMsbFTrGDvKNdXeaGM4TxI0MapYVNqcemhSmnZHNxE5nRyTqznU66FY
kdGS7lKhSUn+cHCKb6cBS/DjW9gxkVrTUtBCNUvnMhRmv0+D5rsEjA00hKGxFtOmGo0akeYAlMyu
kL4JRl0dRypcJWOPPrB5VmDTbpSqndEAAd198KrKDJl6nZ2w1vf7sAFI4pnNO3J0JHUY70Fu9nQa
6pFNyzTTfWt538I+/0PazjTdIJnBLS0aUB4t/hARaaTf64BoZUdBoc6kqgcqig7OtUjTCKq0uGSa
+64r9k+prmxyd1uj/qsRwx1qJiG0mi3vJtcJ1LLdGoVazmSloH2MZoS1tHg1TJKok5rhtDg8Logz
HlzFzA4r+m3wojoF9wX6EWmFHUcROZcjKGq67hNWH8l/pN0/cEeoThg5YGHNjYkppDiCigdNiVY2
9+K3wHT87BK2mvPpKOygfdogA8TT7us4Ug0/C1m4VB0ebB0Z8/em094XfrpCwYimbXHRLJdHK9qx
3PDOJZL/xThnXu4KTI75U0VuymFGGFL11lmFRBxe9KZmkmv0ZzXWdjVOnw5poh4z5mq9VUS1OM3f
NWsy/L/9x//+v//na/rP8I8Set8clsV/FD0gv7jo2v/6m6abf/uP6vH1w6//+hveJhQTlqE6luqY
pmbbLn/+9XmPi1D89f+lRBhmigG4W94281G+fxnmxUNk6099X/1R03y9t0GV73OD0jiqB7BWVM6n
lgv44DoDbAyGsiTi2JfYQDUYWe0A5IsO3HURDydVi53HUzNfMD5I57aVWN+IxAl2uiWAZ85gvEfF
tNdpe6h5OEKMDuungAKHjDdK+Vx/XmaatmmiwdkTZGR95Eo0crKIehwhO8PCQSmrDLuvOUFicmHa
qiPZXaaayqVk9QsI3kDrg+PKLr/KxjAhBrgaacXFzgsE31N0jwIFJXos4kWtpLKeY6v/M7Uj2imp
wFfPBgi6MYbKi2fvKQP4+TyOJxdUBeiP7C4neC2KmWtalkfHJVuMmdx45QQIM1eeNOY+2DJ3BK1U
atljxljN0SWqKwV7KbpaWajGKsdQLbGRrgloYhsO6ClEFo3hXsdBgxVtdRw3xNBfPria224gOtzR
Fuhb/LX9EdpWtp+IxvWzpEGtL/w7+CYrvwyRRKjEfL9QnMuDUjTYO2vEZ5B7kH8xKHBezrxyGy31
ram86ftQbKYY4V2px8U3yv/wHqRvzbBplfYUEKx9w4dmvbTgEP7N9Wlp/+Py1MHgeZrKNmI7rmb8
4+VpKjSW69ZKAU/Gx0lJWc8c9lVWXA7XlC5t4xUnRCY/F9WdTnNoRBerjb6jP/auunCrJ/VNvqPy
gRnUyhxIz3MRS+/ciRtXRs/IB1xo0W2ujWSLkJhSVlI55igne7zCY0bEYX4qAz3dYT7XMR+LmbZt
6AMIMHAus6MfBa/3RxWN3jpygp6QAS3cNKXJpIej2wrafhGP6kau6RIHCfxqOEfM5UjWNK8ecj6O
SLMD8YFS4N/c6Kp4p/7hRtc9z3McwzNcj1aP+083ejcTlsi0ZN6UTtrxi3Ackhe81KSpbbxsNEsR
Fn3RFvUMsKXsjgWuGKHPkCSkME85KwR6cLaDINxFdotolhwisByx6Zxt2LNpxJGwKazk0IIwRJXG
ASc2X7Mc+q0c+SietRCaNthYdud4neZYDqTiPAU8tpGXOHhD96SrCx7UoH1P3fLoJdZZdruyuXvh
cHCdtQEhNWlhsC56EzIheJ9+ZGy7YB91rIWBArt4qzGc6es+3JoSETHbGUqHSdBqyJcP06rayYiD
GQ3Tuk9jAxNglm9x0S6Hit96JefNrbfc5aWmOtju8+RWaW72PNr1s+wqy4dm4k7Pgvfaxjkk8yGZ
QZYIjM5uThJLv0T2m1Yyv0cZBIs8zDES6torc/kAK5s6KWelc5SzzWGU0YJGgKsT0IDs7fquBAnQ
sS5LX2OavL7uzO6nnaWHXO0o0bq96izma1w2NRqcZLrTcJvW8hmJxdt/fQ251j9fQgbZ3bpteC73
o62qYi/5u73CcZuwyZVc2zz61G1co3cUYoRAe0YjnXwjxQUa4qInG4zuZCm4KBhnj9xO043G3W8q
3ZITfQgvkykc3a4z0rdmJd97KxvTCweRYYUhElFG1UbrqqnTU5kY3k9dbdh7HW3Y0i9V1p6R9/tc
SchUG/P8jERebD7aGqdX9DLCnb3Zk7orRns4ayWDTgEK+i0MkM+UZSTzpK+cg4KM9vDQYgzRd6tk
vPlXMzU2v+yc+kfkkUqeKtj9tR1F6W02u0ergWgZ/3E0JCba2OVpP74MPd3Qpjvx68cnLetYN5Jm
48boZADoBc8O5oYDu1PHZ9r2F8cDjS1CBdAPE9MEaZCQ8e5AXz8nmMBontpl3i4wKdfI+ikOcN+t
4N53z/DS3V3XIfP415+27v3PT9viinNV3TJc07P/6dP2QjsA829jQpjpixPMmJqV1W+QbLwMM8yI
XnQrHzulxvnO7ZI/cyUwzg8eM4TzdVDh1KzDkMi2OrkWS1Se1KGPyZ/Qq+7SqdAL3MbeODH9W6P6
zLVI+Y645qLpyujTDQdOaXnmBibyj3/zu/3zYuhZuqbbjqai8HUpe8SV/ndXsqqHhiB3NqsURSMz
Hwi3TdsUrAKYpUpPgIFIW9vO2EAPcZsOeDobx6/VXttZc5TtcuI6ACxb+5H8sU3sGqeJYMtjPKuN
D288R1q/rBkbDTdPGxE4EDp5/de/gmGIBfsfF3RT1/gdDFN1MbO64vP7u9+h1WZwXh3zBXBUO+kS
sjThOVRLkodFTamYw+b/MXZevXUr2bb+Kxf9zr5MVWQBp8/DykFL2bLsF8JBZs6Zv/5+5HKftrUP
ti+wIWxZaQWyquacY3zDAhS36kbQpZXdPSy9fe4uf61nqb5muhBuu9prHvI4Dbex8zq1IlznrZ3t
Bzufdn1nj5eanXQeNXScUYgSmvNWIgn0LSKwby5xORO8lWVEU6akHS3a7tPPXtPcjUdogcm6hP3i
VgDZHdO2d0U8dndVJR5Dm+T66zdb0WDuFpIP6XIc/wxv344Ku49dgrSdNYyVc+gqpzhwyGg23lB8
a2qoL9e7ThZ4ntHM1CuANd0hFtONlaQHA2kjXogOf07EAC0HYneXkVH0YD9wfrgeRPu0z1+Lgo7H
mNfWzwmc4adyzTXiPWq+/FH3ZfqNCCtmD+g3cK6PYW59KCIj2Vk27fmUm5vVt6sf4hCXXzaY25p9
7WZQ7o1OG/aGqewlqqLwycmGeJtEKBiD/HYUo9qS3irQYeAJW0idmZ4+ODB1KYPzA4Cb81LxFNls
GbBdXHEUdXrcNJtr34upNLiMzt92cx8mMHHdaCqmepHh2m+KgAhsfY24ysAgQd0NtTle50Dmd4ZR
C5S/GEcT/i471Eg6gNtlJ9jjOPORl2wYXJr3ywfLF6sUetftf/4pQLS4cpnWHZomsK7f5kZDt7NL
eDyRlGKT1N3bonR1Sxuw4JDNoW/ddGuj0XLcICAVGnkQI6dzlVveM/2TGlCEavkV40YLp/DJ4Oix
RjTeHm3i6ubSL2DUdwyIl1stEoqmyTmhX839iwHfdJXxU3dFnyDGdenf4jCzV81cG7sc1jZVNVrb
IXGrgxqIIDPryV6XUK22tHjVicZKi1oA/rEWM6yPcCe4Vk/644gJsepj9uzQuR+KRB6grwFy7yv6
Ann4BiJ4IASY0nyCp2tkgB69GQ8Dt4VsbuwL53pwfmS+oEeIxmq7eE8w3taHzo5uGEuG58n+vHhX
F8XF2IxfmJ+6GyR67b7KO4+XiQ/WWMUHk3fGEP2DjhT42DYeDzlqnH0WJqQ3MLGu2JXr2XJp+l+1
aPgwWWMIvdRdAXQbP9EdvmgZcdh+PkmQD+g7lr+7fDDB/hRT7u+vg6K+I2umy2G1zVD0IizSW4ZF
zOOSAuoCwVqfyOEmjsGHbul3mo9ED6kvyYjBKv5QNnT8ZKejBXfMKTtb1GmLSNqBQrD02ExbWUda
SadrALXIgGHHbUbHrC5PvjkUN7Xy/GOgzfWSxCQemsmH+RmR68WarPwviyivirqLFhT9iVf2K5k1
clfMDjJNjWA3hFLXcBZMNe2uTLiVRI/X0R6iS5pa002W0JTkpg1OV/NPYyXyOpwGKqavfp4CRFPD
CKWJ4sSFc2pIVu9sO/iIvMTlKAmBcizS52uLZxDo8AVqPEOnpK4JYD0gAAhXpIK2x2vUyUzidRbF
Ut0AZAqAF0HRJgXNsFHz2P8RyBfia8gNE3NY3ek+qXpLhC9NlP7GmjyyCbL+BfrRsNWnR8hT5XqR
PJua9VP87HQKr4QdnQxdfzXquS8cwXJDlfQ4pNX41GUEbmlpVR/QSGZ/KDrM9wdGxfbkOugcbF1J
l7PE71tUFVHKg8Il6ysrzJuwGeSdoS79YGq3yydDn8q7amyKY5Wlb25TjluicQVhcrOtTTG8alNr
T9c/hs4VeKflg6tbCSyB4ApFEWHKRdyNcquFmWSYRsZvpJP+/vfbrfm+EJ2fijIZOBkOpyJbmb8/
FeVZhcNmUK+T2HpwgpaJ7dz/sTrzi4h9KAEkdnpd99UpvAKFo87IwpjJVHPAS+seqcjTrxO3yaZt
STWIYmUco0bJ29od5a0mjQuH6T8d4ez3RwRFqSeAkXM+oMWjG+8edDgR8Fn2acNkYyKtNkiGB45j
HxZhpivISpt2QRRM+6Iw4o+6DYOjsLoHmSWP1aKgNtOz3SEdJ+AQApwZnlOrTNalWX36T1aA6gr3
rKxqs8TfJlR7iPdoLNJVWWhYyNjCk8WFZ+ksXfki0O9nmtxilDXxCF5KLX5a1m8AiF3eRB+b1t86
TTF9VJV3KRMiPouKdB1vnjAV6AIPfUFItGZzL//hbZbvD1WWYUvGNdJQ9MpM890V60TwwePSQeE+
A116ZxIH5OHDZQzoxm9Ac5dvU/hISIL9Q9jpC+GqD0FUXPWLbBf9jXCHe8si8WnUHu1ZFg0o6yDL
uL+LpDOcGjl9XeBOVRL326oqGZP4VvaHtonrvHsaM/WLYo1NWQkuAlf//Wq1zSCrEPUFO9Nu8/3V
/0tJKimHp5GmSL1xQcSdwzFNWJxT2CwcyoGl7lUBZYaZbHJaxBRmO0mk9SRXoUBZ92VcPBpDqZ4j
z3lFbe1dlq9lwXjrxeM+0Y2jCqfmcx1hlBzLPD0PpPSuiga9ZjRHEbek0oClxrA5VfIa0dkPISz7
zkGeMffTI62u117t6ttrxy0vbflEo+TGHbvghJAYk+ki8QukF2CyK2YWPYqkBaw/6hhvQKg9uJne
nq9nwytbwe4AtkcTB1S4miaBGcRjKYO0dlGw3Bhhd8yiiMAtT3+2hTz1U/Hd6G11ttwcfSFsIBEi
kr0nMCA8mLl+tsWk74S0o08tbGAGUDXHpQ/pk5ZTEzKu7+5HwTEtwl239MZAVmX7wiZagpyXH39/
0drvKzVFCWA4OqcqV0rdEvNF/Usl4BLbopIMJ33fN99o4XpPtl2royccZzWGpfbEMLR5Sp3NgJGu
WvedOdCWQf5DkW/BlfXcve3qKMDyun7Adl49oOcBHGA6xypP08cqD42dxCOMnmhyr3ifBcdJGmh+
7UvinOGwj5S5MET90ajlfplvwjNODwqxMPE7Q0LFmrknUWTZIc9JTyIVfDq5kS/RSYGN6hAe1Ehv
5ADUXmnZcLwmepWKIj2NPFp/jfU9Bp93//cvoPWXfcp1TaEcYbO264b9vsuYaOVoBOhPNorR4axs
hjMI5Mi0x8My0daT6bvZccmQm34SmWeTWqxN+xYyDCfroVs5tpfdhiL6ej02hTUkT5fQ5w2N54DM
II+GExOT+PLzmiRrp0/BOyU1Nt5lIUwd2HGd+6J8PO5jMM24uH9DqxnqVfceaPpx84cnPq8Dv9aQ
iifuSK4faQqDts67DYJ2gmU5HRKoSFZvy1MVkfmU5u50UyZArioBdoctrT+L6plTeGPEyU5aQ7rL
Jc3TLtanczf/W1VUdM6CIXlIfRJ8o97fQVjrqWqCA9lMLXVwKE8OphOa8bHz0oXDg+0hbCv8vYnk
O9hY+J/3f//0jOXK//X5OY5pWBY1vm5DTDf0eVf/5c6wwt7NddP2tjF89pWaIyGXIEi3Iw0SwvMd
vhHzuPx7AGP0NolrAuEAKO5iVcETQNRwHDGenS3hxYfFKEpt+INrBSGoP+DJ1xG3LDtENapq7ciY
mz5LYh/Toq9vR5TYHkaVlUyxhSzdxtr+DNIaGX7B2GU7pAZG9DxAil6Qb6Kn/Y+u0dOza8EstHx0
KCpONsBtpn3QVe6LGSDeBVfeGmO68UWvOHxq50VWPRVYa0i2ucVAtq09gAGxZrlHFnxtv4z5mWcx
B3Bfu6olI8fwvE0QFvnJZvUMuuSgmrYzDpkk1guKhN5970Q/3iikllabdMgmSxfu5Uz4SJtPGbrm
DQw8esWFkG/LFwF891dT/VLdREOWHpeObpuO8U0nMMwo2QC+D4l5Wnb0LE6ZN2jDrU235pwGnJkX
4U8pUwnrzMtxSng6zC1D7rxZkFfTDttmhcdMxOnpRtP2Ih6w8Wqcwfa0DmpArW5iyp1twTReyosp
LdxNXcgWmRttqpRWKnfhuA2ziLHjiMCypK8Aajnvt0be7+pa76+0YqSSFeTZWVGp3O6gEDojfkYJ
knUoHet22HdVn9yzJvsnqtPiU0KS2M0yaNCUH6+yfmzpcobkk/qa8XptdNQTUcXTMA7bFHPa3eg4
/SkqaxOnJMMDc6BEWQZk9eg8UogmR1sbbNbjGH1qWGvfknxYY4pFkVuNOQ/HEMTFVP1O+Nb3q9NQ
19W0/fsbybT+cqBwpWs7tiU4AjuMbt9tMW2X4BPIm3EXeB0oC7RNKUPrNSey4JgF1isVhzx6oNGZ
kDIF0uBmZuiY7pfOEaqHnSGIKRTzGt9MHPk6ixutcgP5xfzhpfFG0Rj6gZDqUmFd/zxxia6mLj6L
fGbKOWTo+obWboPOsW8WXTpetJwIt17srzL1mvF9LsElLegObAr96XqtukMwHMYWwio5goLrvhJq
x9Et2udhkmyWXapFHXS8KkbrwAVgAUdxl7dYKdKavpHn+8ajKBoG4sSZng3Lsc/gNJAxNMG5W+ZA
bixvmWNtyF3UYGof2zqs7w3EM06jd3tZR8wg53LB7rHSJHFzj3b6Y6wmZKNzaoU+iPgghf68JL8y
D4hgD0zWsYll+1y29JhI1W5vgzyMtxMQ/TkCkb53u1/4yloHVg8xkr1b7rYuJh21+R+GrJ6J22V9
0ODRnZYuNtZr/7QI9IpqTqUt7Aw9BJmj5jS698TPbAuCcw+LQJstAsjfPCJvyAncNYEzwjKll3C9
MZoWXtqstquSilfYhFbsDPTiHSN+igd03O5k/1C+UTJg1JM105gcZoDzEZaQRlsRc7CTt9vIHJJN
oDJJJPmXegqK54yWMJxqqoS4f1ui9rwiatZjRvzBcjLtfI5XbZXD9CR3hpcRWchygAwLsqWv773s
6K6HfeLuukGB3JzPl7pi+nl97EJGxU3rtfeGBhBjsVDaUXbvZPVNFBrpqs1QjlxZp3VsuQdG4Xd6
V2MwixoLcl407TqLZvDy6hg9WcbIFkpY8HYDvDi3P1yLHfLwijU0xowAa9nThWpAmE9t9D1i8eSw
uYX5sGrpEmC6Hd1o1Tm+fYgQxZyuYjnSYEFNWRISnl18NYsiW6HXXKK5Up+yepkrD9DCvRk0tGg8
kCGRW1qO+MrnJlRODxSvcHjUMLaEfntZ9JFZrLQLAMFawqxaGmRJOEJtKuJLBC76em4WYXUUjb63
x4C7NsKwZiRms4+6Nj+zlP78wDiG8CuCc/Es06XaTSml7xLiWtbAoSLaC4R3QMeoreBBJ3Hl7Izh
MfWH6CxQM25KOTxelz17MO+m3E5OZLhZt2mQ2zd/v5T9tSYWhmUQHWBSz3Jgfl/IB403tokdco3k
UbZmcgZgdJKUQcsurrRa7IXvfwtE1K5HyucTUyxxdE10vBkU3KjKC6yDLrALPKknZhsVqWWt5Tgf
BIOrC6haqD9JT74RVeI5jl1Y10mxySMzvIRuO26Y9UL7JYkAyB5aXVifhMTinG/SefUoDEaj6LGP
MXflNh+H9uqGMzNGyKbhCm5LNp02qb4PFsI1s6f1XHrPetg2N+ao0TeZPw2TyPzDacr+yynZoEMq
ePHmoQOjh3cDIUYqGeoxgKJT1eqoSonNXT4QjfLz/5ZP7axnUWly7LVgBO69zutBS9jDPQ31GTTD
hEVXg/fs6cnzlWCYu3iG8dAf4dUlZ38Ii+OkZ3e1gbfq6vWYDR8ouVHc4SFbdmR4xvpjlybJ2qb+
/cnMyk2rOHRlp3ZDDbmnYv9lqSfM1YMcVxv2h8w/pZb6uKjJg8SwbqfS+biIdJar7P/+JqypF6HN
t7wYIUsHzbtP//s5T/nvv+af+Z/v+f0n/vsSfqOmyn80f/td+7f89kv6Vr//pt9+M3/956PbfGm+
/PbJloBFEtLbN8g7b3WbNP8WCM3f+f/7xf/ztvyW57F4+9c/vkHUaubf5od59o+fX5r1RFwbv9yO
8+//+cX5CfzrH7fh2/e3KvmSfX/7y0+9fambf/3D+SfQOgQfUheOQbte5/exwPMV65/MnoXQdVM3
uX+V4PLMcrLv/vUPYf1TzF/hB22B9nqu30jmWr6k/9MRljKVYaGBsRgX/uPfz/7+Wihc37b/XS4l
fj8GORydbNpDjnJN6kTX0t/N3Dj9otKOkdO0nTXsDKY75JXoj1obR9tSJZeMSeghG1H7TTGOUZlH
oEEkZyTQ+mLtp29d2uYYzueIUxccBVJKa01y697ParX3kzbYIc/xUJNojGEq+oR1d5cU3t6IuurI
sEHta7sR0KGTe4OcXJBKl3hei+lRlfBtibqLcoiLWObJo9TelhgYmgfDxQf37+VOSVJZOJ5AiDQ3
EMQUrgcdMbyX78myApnQmNWzFD0wNvLmIzLvTgPwfgLHiXPMKUdUQTpYJGaP/9T94ZRp/C+vruA9
ohJ3pYU8/V3XSrdHF/NGBWjVL+6T1NAAWRD/MuQlAvsZ66FwLpTllhV5WttN9GpiitmMdeOhYs2r
Qx1ZX5SRXMy8fxmYtf3h8S1T4f9Uk8u7L+iLmVIIEyPFe/3DaNPRqvrRXfXqoygrgimFf+dVcEPb
wT9hdsggL4SkhUds8ZwOo7lvb+8n6T+1bkEp1dcbpFzeiQZcfhavWljBgfDZwjGDkMsBwlKVr2PI
yLRBWHfsw1bRm40/y6Lutl4s0eNyBaTddDOVxOW2zUDGr1l8Ig77ODgFxvKmTE9Ti8+e+OQimQ5D
H0w7zYFl21XGoYHkPHeqOvxIlrXK0w43hEyelpDdoAip5Ub8nvaEVZwwesCGGgaAOXU2si4A6oAj
90y4E6hgvuoOBmqoTTCxtmL4mnaib7zTcoEs2JtfFoqft+KvSkVnbkW8e/GlIm/Zok1j2eayO/1S
yme+Q25IjOIkjOJNIbynInaTo/QN2JXpQBcCQJJVS3Uw9GkHCkXb+eX4nEbOiyVSe6cY8W5rEF/r
TkKXwBiFdT0dHFKIso/KgRVSz12ueb6YTxhRXBXJleUSD5whqtpacEfiSqu2VRd3Wx0SAPt48913
DGj+7WSsc7c3KHtC1FtkIqRQDJd5Gu35oyTkm74osJjGVuPR8wCxweqeoGjn9T4EM7MZewik9Ryu
VTHk2auK7MwhjC5QrsMLMttPdlvKvZY333yV1fulxsxmCRda6wi+0hASYoatqvI5PhSTf0T7aB6q
2vB3dcr4N0mcD7ij1EEy9WSennC6NXxI3Zke/qGF/u6YwJRB5z2SFv0WoD0KF8fvPZeCuMyB25aU
qjIJ6Ru54Iet6YS6Ll3D4MeT2ajndlbXNTE462rsa6QHipmkQ6B1IbmiS8JTvBC7ua3Dfy3qc4CG
QgXdzQjYm+e9Z2XqznHbkuKLchPtdOyeE8v/LGCx3UasehtWb+NiRanDHF+Za+nbpNYlnTgVpQ+H
PTUfyWAlljphEqj38P3aZtvNd1czlAfF67UK3Juhbd5a0be7v7+W35fT80oiXakM5Lc0Hp1r3+qX
ixntapcYTWaBRQkAVaKTd+o82okmum8DIn1A/9zTsv6oYB/pZA6trB7oGMF/F9dUDMPTAI1bDS9Q
7zlO2eDBFWTrXBa33ixLBAtaLS12BsNFsPU1i/CnyJmBMwk05ARyQcECjnhcq2A2mgZMfxzKzAm0
V+iWZ+bKFjMdagpHeMXRDWmNh4TLn71Ye3btOuN/6pPsK4ZBZQXiVCXVITSabdROgIcmdIGDPhPi
Udtt3Pw51M2DbWB/DLztAiueRL/N0rg6mESEQ7XZMo/J9mke36JOfI0Vp15Xb6vDJJpDY7s/tKLt
GZQYBiCPYVh5qQx3INa/obchC9HpvuaCLk2FdGSlu4RUk1JSk/q2IZXimyVaDEBV362X2BE1+g9e
bjID1cdz6nirPhHDpoUhso1rgTgQnjDU09ZAD9n0q6BHpRH6WrNKZTIc6lnUUmhYWWuzhrraRin4
s2a4n+IL68CwE5V/wJFtP06N9Ygn/KsfaM/IImd4pvbRsaWz4y8Eq5HRyyGuAzIHdbvcqiiLjp1O
FyMY4k8hddJZYFhRNbDYWAvpxOaGXIc+fzMzq/okPPNTbHreugyHN5RpauNoCWubt5UimjbLw1Ql
js04/TTBWNhDFHvTixhOcOXs28IrT2Y52SsHd+WqM15hoBK5Z5Lnh0+qt0S5aijYGXtVlKEtIWR0
X5Khf5K1dhdY4aHt3OwJkNQOxBCwyU9oV8EAZdoqSSJm5ilJEEXrs6YS60lC21qHIb1uVIOYnebM
udS157yBVpb3MtkleP43ftjpYOAcuq6eTuSRcaK3NSLrictVlJAZ4LhkJOSh9z1psWk0gb53y/wQ
U4rLpiFnNIhflW7c2vghCHjFipYzfu2OnAvNp1aQ21GDNV9DU/kSjda9myQVOjTATqNWrVG7t+fM
O5h27dwV3bPRBg3pkt7rJLtvtmeGO7SXQ4ZOehiEj3vpiI1M0gEi1mNmchIAvGp7i0C0KT57Kg8O
o9fct3Q0YIDh09FG/VgUZXYOf6S5URw7pV4YRuzsxI0ZMCbfWlt9REG29RW2WmGdsvELhIV87Sn3
Waur28Qagz8MCY3fx0bLQi0tSV4DqVvS1pee3y+LUIZ+B5QeSd5ewHKieDJW0VQrw+BGhvHarAXG
3FlePxxUuuoDHMowmaadz7W6I303GtqvjSm+TIQJmZrrrUNb4DZMzcvfL5fG77P36wNlVuoyolBk
eb0/dw2WlnPKoPWtP3iVAzDDzLRnw2T5xHO42PD7G5sojFqjLzYLuraQqP7+MczVxW/HD0PnVOrg
kZjnQw7Q/d93Nd2Qvqm1PUTOCurUEHdQP2ykCWN9To15mJA/eHH8IeuqbH++nh5K7p6NKPwYu5iP
/CyELyg9QWy7acsVbnmx6Sq7JWCdbWeEU3Iw5omE59ckr8PdAQOg9nmmcFoFgXYCzKqdlv9j3633
DCTw6gr9NM4fuqbXyUKZKCk6qDN6Z5UAawaQ9TNZNCAS3HZQtHKixPJXNlv4RwssY+ZkQCuIToLY
EEDtcqWj9N/3fncny2EjZint1BTrdtTcP/QTDFf/y4tqcNrnuC9pKyulz8Xjr+OZqsd7glCYF2OS
X9OmG1YTY6Spp+/n5NmjlREHzRRi3SBVYDoBCVKicCwRK5RQI7luHZ3QyQst9GmS2YygcLYkmNwQ
yuEi7w8eBm/2QHQvCDr0tVMEXyAWBTSqnj2xdoxQfSDax2UAPtO2EjdYN87j5KoMLEAPyLxP+i3c
U1qQRLSiEa6Y4seTbaxkK77IyuTQ1fkuvVbzW+HAv0I3wICli05jzyDRSnyy4Dk84/s0Vs0cMqKF
BJnt0cnN8vN4I+tyWqte4qauUdLpdr2RhFrVbReBPwheSGi8G9Lw1KXWq1VE68JMtqaW4/uIvmCs
IiO6zXauF9YrTw4OAZTVt6Brrb0dl7SBKuLBqaZW0gRvEpFXNvEObKXD2pgrFiWrNp/wYu9HX5z8
uM9mfSSiPlvnNUcGckq1feXo2tlV9Y9a0qNkgt/ymOubVJUMvAU5bZURxWuPbteuEQLQrI3VzJx1
BK0evA69ooTIVlnBfFy4WPlNXYs23GjJRsbUdlXOCmx1MFrqOUGbcViVZWi4AQukKM3oIK2Y8hN/
QQLuto1fm8n9nhj1N1uIcj2Ujn3Kmx6T5IuMtGFV4Onf+IwcbH2dmqPcV1hj960xIb/NP/EgnbWw
QYCrb7Ug0TQT+r3DWSKIfcEj4O3zwiHcypLNDXnAScImYYqhaoFSUpirrnYeAL7Qpw6thwQ6ydpI
InUiQuOIr13ehy/aaH1u/cQ+aPYAxmH43KNGZ6NobjnLPvI2fOVsTL8K59zk2dE95rxxnSRZuh0y
ufZ8KDtDh5FA4gJcqTQvHmw3+ZrDFNsVA6/jlHr9xgA57jn4m22wjVLRDFc1MnLekNxOi4sam0uC
7HFlphiKqlE/h6kxHfCC3qHtPRJ+UFM+A2YAh/pECO5znmD+a6vpY+wV60kISZ616z+XUX0EXdBu
w7QDfacRohGbU7ROUhdrtxpZBlGQcuIANZif8vaR6Gm5i2k+rWHwQhq/KYPBuwA1BRbVK/HWKbJh
LTdUW7tzPzf0H1aEaSHMhS4B7P+YDFDYR0C0G794ERSCqyZBCNQM1lbQWF1n3B40HjVnw8V7ttS0
msRYX3wt2FFn0Pxu6bpHvWFBRuiqjSnvCyxBj7YnyYNxzG0PvuLRd83biVJuY4bfrdJLzoBAAa6T
7rnm9ENbf2Ui8VsBGMU77id7y3dRygAF2ekh0p5s2kgDabpl4MJmYt6vGM7SAepKfdf2Dk7g0Lnr
+9zAShY9Z4XVrzKG3yud5knMXbiWNqCWwtgAkDY3caTNQZLJtk+LH7pGt0BNM1FZNcWDTJxtEovi
WBL7s0NL/4xJbJWkzitp9M9DrqtzDauL65y6tDRPU6mVO0GgzMZ2w9PU109BxDEvKc4aUpadpfqv
WeFCsbVZJqvpaze52krncLZq4+QhSD8H47CHGuMDh0wtVGvOipGM3BSZna9ZileRX38piRzbF9Ta
qPpemZmUN9h6QdK34C7RMemYP/BhU73YbEFrkTTltur1bIV9wd+0OaKOtCyGs5mGhJdmeItwJQ47
wOb2xocuNJp1uEoGDRkL1U9gti+Wbm5Tvd9NpB1d2kZcvNFvOFiCTqTTxywvjQlVkGG9weJOUrJD
a4LwpoN9O+zYuMq1Ha3hnwKNMcvoMFaIVWTLLV8z3k/xVVLQh9SA7p3mdB4gIJ2Xes480IhAmN/V
NX3KB5Yk5s7D9MVW4sxGwY/lAWfkikwU3vNkrRsxUa5pFW51KGV54k+nTpFqEVIzIGhFHZuDuNFA
2HIYazjzq7OrFxekzp8Ht+fZ1uoJgEKKL0i9GCPkDZQQN8+UHFDa3WenDu469qCV2ZpiG+aCDsjg
P0wNWR1i4LTuCB8ts3aRUyF2sanfCLpCPq8f42yC1+rI5YDtaohjxTPos29kyrHMi9HaVb62dR08
lhFw1aM75Num9t21Svx8kxZ6cAqn+IdEBIdCD/+33xEq0Z96VfqProE2xio1jr2YmagXzT1DH1y1
TWrs2zodV12VH90u3VtNe/Zr/ZXNfiOYBiGvHp6MUj51SC032LwoDjR/L0Q70AHpy63nkglgBQ0l
avEUm53NoZh9NZJ+eohl/qKXlDnkZJvGRzF5wBPnsLGq+9J0pyQAk0rjJ+PAQ/KFQUVv3CIR3nqR
hjyF6odpYL5rtcKfY4c0Drz6N3zkCjCrfDZQ1K2oDN1brd0Bz89hWhD1UsU0zfoMHMUUlp+MlMVX
9eaDNagPPW4YNivWwyOA/Bun4L7Jq6Rf9bMguq/QK4aDGW3qvRM5Zy8bw3VlT84Ryt3JCbQ7SRoF
DYmpPnWVZMAIp2R0HXKnTKyFOPERmg7fjZA/U/beMRhI51KE3xA3MW7bOpjWWVB8TnVpr6VV3/da
Eu1b1/xU0Sfw4+TWQ8SIaIj+XOwjhQ4m3ENW5V46V5aHJg9Qh+neq/o2dO4bCwDmjW58c9wfJhqF
Azz2NQpV8K1urHZTKIcVo2raWpM6A8//5iRswglRRujpNv3YV/uhq6otqV3GuqnkV5BN4ZoLANEI
0gKSB6zswPBsLu/iL2nYfuu8srm4UCm7qbpXMk+2eolJALTwkZaudYPlhRADsafyfcu9Tt9qskkP
kHA6MqAsrjnSNiYT4Rgr7lmlId1Lw+1PnYfi0KiquyDHC9gkeI8oqaLE0B7carwpB3sLsHXpCE1r
y4teXP1laBProlesdbCESUbDDA4NxjgjSnXPoOt47QZCnnE7Zk1zsGay0Sqv4WpOev800N5jyyCK
ochDuvIs0FlDy9T1613u6NMqo4uuG6K4Se0s5B7IyKVzLQwnjt5/0OqsO5TjWB9kN3orZ3wqKw8w
T1MeJw7nu1bSbUX76KwDc7gYdXqJqHAfAqv82ILIuoMA4bb1Pazwr0ZQH8ypxo9UE4/QGemZnuN9
a4HyGqIi5048uYgaQTuhxKtKnWyUHSdT5RNTU5eOs4avswbxbG8C01DAYuWOmIlhY/rMFlzgUjP7
Sq5dkzTANDFoO/kvFr2PlZMRwa6N+Y/IjKqTbe1Z1zH8ONPHKddWhZzIpihwKjsBPZYcIVY65DQ6
Jpo4CdRyxO/ntuTOwf+1QYIYrqPKvw/6vjh1oTxEiKU2ZglGVnPVi6gCiHKTd8NyE5+Hsuau5DPd
wWczaEG6glzD+WrIu3NtD+Em0wpzvdM9nIP5kPKajsxhxNA/spV8NWRl4IeeMOwmRXjIC2ukP1V9
HnonOufI+459XY8ni9EIh/fiJqprXhNtjmSEyj+WBkhfRk+IY2vtQFzMRBt4FngChpWRT5vFsXHI
bQvHgREj1CvhXQJszA4+ELL8MdnBLfjcmUH3LAkYx0zuO9aTUWtHuinhLtLc2XBfi3sbnprFcSMm
EWNm1wx7s3HFimHVJxmDZbStggyROlkbhv2sx9l3cDPAzJjEWTJogDzQoachG0ZsKTlQSkhkAzmf
Q0hCNhaabFRwjTiR9f2cElvUFDZDqa11AZEOTlO4Np9ma1kIP+s4gN4jGWhtMCM5qhgORuBgQMpU
tG4Fnaywhirk6cDeF01GPtDCYx99s6PbytVQLuicoJpkqC9zHP3UiI86VrIT4J6HwpfZveu0Hsjo
4rQ8BDGKlyYL5NGmB8NMBr4bGEajD+7ijEtmsEICiUb70Cj64C2y7LXRvvjtyCQkD8/ISneDYfzA
SvBBQUhaER3PGaCJ/BsR17G/Ss3kK8rL+CauSTwIPVvuBFFfg1HVF/ZlfxsJK9pEs3EBUkK5H8N5
slM/2oU0b7PeQwnepQdzNp1dfyEJ8v5qqJ2WkRA9AhKYd21bqgM9pOrM8Bw0LPxqELHVMZfVczx1
OHb80jn7Geumw6u+X+YGY/v/2Duv3bqxdOu+0GGDYTHd7pyVg3VD2LLNxZwW49OfQapwuqsK6MJ/
/6OADcl22dIWufiFOce8lmma3uKShCIJAzxMx3JP5JZ1HGMMt2Rjr0u9/Yx0+d1Of0GZ+ciDpj2g
MT0kdRB+uY8UIKsg5Nk+GuFdw4V2GfXEWcOwRVSXac55eUlMSO6jHlVf6RG20l7SEiKczNPnJZZt
CWjL6K7J+tKTHSqX8SYJP1zR2VarYSBi3p4jwGVbvgVjRuDOwG6Tb1vbp9r4wy76/AT7yLjXIRvz
PLJwhlY0ir7T3geqYdYYBMY+yEV9a/UOwIKEHp3HnDUupdaeYRzbMUuHRUIw0UYM6kgZVz2balxT
it8Jn5Z7xtgsaiiEeLtCG5mrCnIZIknrhs4bjCQOnDTUIHZmbMzwv+SJfE5Aw23ziIdUbTPMBrJp
t/7W6oGKppOGrTItfuvTeFEm7MSWCIu73qUCbVlkmDzlG4facor6fZOQoTeLteqwgztP0ic0XRTo
zKywYkYbRFRQRWNRn+sQRZmlSovcBC3ZV5kwXgvQyesJdOApiWN8tlHT3sy0fvUtlB4pxK3XYTpM
nZW9zd9EbgI76QguVugWn6cO5t1Yop+Zh9+pTdKoZU88ll0btqXjmZdaqkuFBxIUcYg9jcULYmrZ
EmjFoRXq2S/deu2lO1zCNT+CccNqxt8uA2SzUcy+C0SmeExKrGh8Cot1M0zqFiNrWmPaZ0atZL22
ZmnRhDwL0lnbbL1soksK0r0LlXYzGQG2TUEQs7BLhqHu1vUQZUato28bc1PD/OM+Q9ZWSPQr4ViC
llE0/31u4D51jM0iL+URXVvecComLphSdy510Z9o9vIr7Sy5PRyrvplsS5UPz2Mjf9WO7l9ECmFF
yzxuICvBiZD7/bF1q6tra/59LvRm7Xt2s4upULC06NfYw6rqh167U27VXqVv0k+3hDa3SlEl9tpb
JZAkxkHKco6p6ajiDLSVSO8CDi+GVcGOPkicsoLBUCc69KSAL3cTY3XSc/B23+DM/V64+45qsfcF
8rc0wdp2gXkzUp8jPMS8FLoKm1pOFIFed8Omy0R5AV5B4tAYHycSJF4spS7WWIHTnvj7i9TX3336
g9ie+TtdVDz67hxGbZmM0Uwj22nSPQggfHuE2uHTGHP4pXaxQjc9fle5QQ8YclU7enYDxEfPBhb1
lVVYCzzee6/ZwxxLWAukrzn+Po0rfVMJUR/0CT23moY31H8hMDwn2mgY4Q55mSbwpRtapG74Ujs1
pXcl2XJ4tjp6EbvFcVnFHjHUZnNpTBOgc3IStak96yA4GMDp3/RRWNuoTk56znqpK3U677AHcVS9
sp4BNc3by2Hu/tCi/gTTJdqD77fXRIvoK4SN0R4y2rcwDEBR4+TblHrG3+LOOa5+D1yVQ35dy4Jd
9pi/wBNVR13nn0D9zRLJrNWWZcslKLriPOkvZRutkFtDeC+MtyzUHxO+AV8S/1QnJN5EtnuEX62t
h8H31y7qP/AtAqB/Xh6hC6NGyNA9JqzFaragEZMxMlbYqvM8rklMywfprJWsTrpqT8sVr3wMpxK2
4jo37Xni3b1hMeguSZWBoLLhZyhyBVeGy/qwztwYIDtzLjiUGDqJHva63t4qRgDK7qJ9jx5k1+sF
8s2iRFJeVN1NpdVdX3kIrET1CWaxkYl/hFxTI0Su68NyEw6j06/4mUgAVnxZw7RDgeGsRozi/fx9
OHquH6eTPtWPDY6RNUdbd49M+Ad24pewZKPXSzOd/waYoqnGAHYeflbgwi1odDlbGDrGiXjni+w3
+NcEAyRLXw1t8dm5dFEA3yTohBW68mhPjHO/8WJ7IzLtUiYTlb5t6GtOmhTTuXowMUevFp8ucfMe
twwZ3AW7IafD38Ya5eKlxJrYVtjeQhVEX7u0wWMHGRKTzvSrOFtAsCDWDeMuyIZTbsI8yMqmPAjs
3BtG1Pj+MV6eK+wQJuihbdDV/FHSrjfMfMTO08KDwaCIwWOrGOj/xtYARihHSgrsqr4Il59Omb+X
rW7cNb4kvRQG9ug0R60AYxoOmoc7kFlJNYyI7O2rZpTuFTXjNyZxAY92BB3rqgR6jXkGznVPwDZb
tmrtYMqL56tvct9zx6rvlBtWWyt/QS1rrfIiuDkAG+j4SOxh6HTuD5aB2aW36ZTGeTnY9x+EFBXn
WsPFkuXEHlrOsK5c/z60zGEzWCw9I9sfHqktQcwawXjJwitPZPrbyWTJkZsDRJLpGk9DxxIYDKVe
dQKTCGqTWjxoVnJhlV0fPKuN9u1gtFvbG6e90NnItUw+av8x1vkCInywulMYp6RC8D7VkAo6E1a0
10ZX1Qtz70rrJyMGoPJKncaaPniKckYypC6x0/QYBDFcsLQrg6eCe5XgpkhqH6QDcmuK/DWSAWGC
pKusywEoZlum9kYlBK9OTZ7vinnhp3T/1Pa1z+Ulmd0D0FoBN/7ZFgixMmi6iTAhYHWkimgBh0eQ
KvRApf8pMEmerfKqvNI8lp32qXKHFbl6GYvQeXT04AWJUgVyTtdWg64iwpsEzVGNcMas7J2kyVqP
aczQhRywBwWqYRV7qHVqDlwtcHadhJCQu/KlgY7OCIu9fzsa70QX732vSo7QrbxzWZB0Jf3qhXLD
CTGZFIxitvbwzWrG4trx7xBqwswP6Gehe/dZSY3V97XFGSj6nQUx97q8hLoOAqPpsVl0MRcOJCrW
3+8Ni7hrfWTkdo6DBC/v1O5qE91QPwbvRp+0a8cjZFrE9ufE+GJVwCFVrUkRwcpuNbJpP/iahiWu
oz5kkU8xA6UmMswP0fanEWgGPm7rKQoc8zBGnMMR36nb75G+0lvZFoJ6Xysc5sD0/y7XCjcG0huz
QFI6uOTB9U8kTgM2N7HcGr01R71V3wV2RBLoDI9ZhXHO5tCJuECRrNOO2iWKUjWjnbAgDntbmTc3
dPgXpkisU6mgTE86UahNuSYxc3onTuWhDtwrSAbAZ8pRyOXrX6Ju5DdAgPXWsmr/gDLoEz/GSJ8b
A60pjjFigK2clH9L0ACkxLr7dfUt0dJXelIMdQnZI6279o0sP5Wef46Q6m/8XgRAA1FBVLHf7PpM
ekSi1M27ZXG2C0t7y+zpeUwT5OT2MF6MOX6UQKUjKjrj+akvwxJORnO06jBex4OWb/JpLoij7oQH
Au4dVsm2TQ9Z0XnrunOa/RD8DvBsv0zm9DMtItIuDMYUHplu65AgxAa6gWeKg5FAI+MoUehDUGta
27GXwGfzqjt1LXDQ3MMJYfg/4XegYqAS2qhyiK+hMEviqarnalJUiMLh2rH7N6PI3F025xRMsdx0
UYa1QQueRqSIV7TI3bqY2WIC4PZOokrcVBXHVeI8TTJ6V6EV7kIvT1cR7/vmzFuWb+hH2h3I+inw
jskok4OX8Aysh+ZQW/pwGmTzUudBt5e43M6T9VQ71AuOV7f7aizDMyj8NScc95rJ0nZel20rwHa4
R9zqvlLeSK85vLW2SRz6+Bo2w9bwKH2lem3N6KYmm/GgO2yxJz1GmARXtUjz9cQ4buUdYpfsec8H
JdL13/OSUqEyeI44PbJMlT+WTLI2Xe+nrBT9bC1m0wIztw8VkRAye2JZ6DGOcSFMFF71yeBvbeT2
XVBSzbjueQzsHzkXx3r+YmKKOz8Fay2sjK+yxLBh+Zh24NgqZ5MwsrKGuFh5rYX/us3fstS9G4iL
2CMvHdat9MsD5t9sbUbBuKoK/WUUUf1kWu2tRXOIUy2xmmsLVQ6iaFkjECU7ELB7uBWcjuiGUAXF
bfU7rbqU9NBB29VBC+pBXujhgltYKzI+GOH3fZicDDV9llnPlaMYMIIPvnUR4x6pG/d12HwUPYPC
0jnriftdRfZ7Lo9ElHl7OaD/UlU3XgF43JK6ZXFhutOxGT9Dh21DnBUvII6jVZV3D34Pizf1uhvC
5o1JzbGL4OlvfJIYJ8KElTm3J90r1HzKK0q+HsVJPbhPWR28O43p8WX57NX76FNT4ROmFchGiZfv
FPHiK3e6L3TBcra1MJcU6PJTxkZDE6drcDwam/xRYiybgfwt2uCw51wsgtx9YH6LC8q61yqeBVST
LhUG9xbxEcSnFN6aHS01CE3vaDKJ4RsMPKY3mvfceKvKbbEvhGeJpOt/+KDo6WLIAcjyb4gE70Uj
AVA5rDALY9/bw7Hj1vWbW5NF1+ZxD9YEIc94n+fDSYYyWKWn4ZJqoLZNWuqpG7+TIvMWkaguUhhc
Xgtq3zzq028hm32ixc/WlDwTgtiv/0cXTEirbA7DCF0WecyMy9J58q3i1Kfxc8yi0EztWxuAhFtU
Gf9fZv8PMvtFfvJ/nM+/yeyfPmWP0P5Pyvzlf/nS2JviX4hofF03DIx8juujw/7S2BvGv7D3wRjR
PcsyTNzB/6exd/x/6ejv/y2st//FUSLAe/DXzJQP+/9FWG/9Td3rIOxx0Y1Ss6MHWZQi/6FFappk
6AQ5zRu9dkYImzoIOXgoF8bZFjxbv9oAenR3bNuLjYqle7R7wpPT2LNfQ7esGMpStUcOFOfJC4Jj
IdM5/LMjTcQuoZknEUR1Zb6YWCcfcMwSa9QAmB4VqTdmMGfe5s1TLwrISEiwMcebwwkvmHZqa0Be
HbDgf1LJ/u0bRkUuYGxgQfIsB13Tn6UvUBQKwXRGblWo55c2Y6bjD2l7IW/vmuuoQGX+mZW2uR5M
S934FcOP/E0LpeUphEH7OI3nyUbzZHgFq7fU0y/EocPgN9BzLUa3riGdVSvSx0UnLBsb4VanRRsH
L+ohVL44MGMOCCcFR59Duu5762iSYbwXDnylMe5ZzatIrkJyya2R1X/Db74irJIAQjddmNkHCUrs
6b/rrLAR8Y3/p84bGajwwSCiH+Y/3Nt/fmP8idJ/NF2NessvTxia9vrYBLcvH74Ew1Hn4U/kosUe
F61G01VNVzc28OJJtmaNHkN20nsXvXDh3tEyGZu8j7IXctumleiD+jst314Xz8tbubxYNuHWtelo
xwXSRWA8E4lx/PbvP0EW8MBCpQ5PVPp7JzdpxDvfvLgug/AmEOXHEKC5cMzycRxi4+bjOJ+yRL9p
OXZplU72ubR/kb9UfaOAFIc6KBnPxyPrRDd7rY0xeGgtK79DUso8df51D40HcWSOfaJ3OVmxwQrk
McOxessjvbqxt9yBfeh2jj6YJKcMzsoN3FVcmh0R67wkYtAOltvuokR1Zwt6e2hHtAcdBHhItjsY
POWpT6L0jqU0ZQgd7ncSkbdFVmk/vWH6iSe/frF9hqmYLCKWYHp+M5RXb3SZCKSniDlMJ/iZ9e2b
Pcj+NcTJAhDa7Q9qSHdBapv3pZu/t/QoJwHa9Bbq4Vb6Q3VrveiujMZtRnLvL9CdH20xrQEN+odo
zsCyZnaR9Kr7lqBlVDcUd+PoZL9s/5koguKgw9I/MGFJ1hY9Exk56WOj4KcVwu3P+vDWOWeld9n3
wEEM6xFAcfSdhV4HTzQmjYTsm2gt2iemvum5k1BQhPT/eFl+zfGRbLhEidzK3HqEdN89d1YdPytw
gtOBkBjTSaPXrI/QCgsnunZ+kJ1djXyZMLIgKkm8hHYbqp+D9ayowkBDhz/7YfjuogZ/bQcdWUVj
sp31G3ki58PY13HVPkxmUa8nP0O6k0tz20YEN4E1gogzMN3yJ/uNIdK6sYLxR4JaGOp8mz1oYg7Y
mDyHHA02IVExoIrXtF1u02oNQu+eJ9N9jZlM/xi4fVfs8Z2HMar009Bqw5a8H2/XlD7hQ0Qvg7ay
jUsUMImlgsTwj2V1KCzjgKAguo1uAEaucexHChxFvljBAMxhQhmnoS12BAkBYUlbJGWGuc7gAdlq
6O5MGqxD2fzqic4651Yjz+X8ojlpyjszf6gLiw+X309MQyLt6X//9zPF+euRgpfMs/XFsTU/9f5K
e+R+9YdBIWdscgbxq4JV3qFCxcCavsX4Kz3tdRrnbi0VXIgmMfJzjmLpNhXIr01ICbhL4oY3rs7q
NRItlFcDkxvWKOEqLKfhI07IRRwa5CrS8My1V2XyGvQOPBO4cJsFZRpPgUKzydqQ6OaRWRALsrwx
rItlw7mcCNj4+jS2M9Tr7pveOmehTPdqzi8ApaqtbJOSDZ/mAXyPi8fCr6pnW7fN80BrAgPdnJ7J
FqgfJHKn5TN4VPqzlrlQhdPqwQ8i/RnI/CzSqI2zO38qxwDT+jQwBp+Fkcmc2dqbNYf8ZE0YT/i0
eUtFpQ7//Uci/v4j4SdCTpkuoI+7jKH/fMrLIfbcRV3h1DuznH52phG8DZ1T7zPGSrusiLU3WynG
YL4vrrJ24rc2PqLjka+pfNEwkZ7/g5IGodNc8z4ChoS6qJs3dm7mbfmomz+1CoXJOGRQVIWax563
KZmCegVBv0FwlaVSb+F0MzS3fE2ogu4Cy/rQR9N5DSW29BBtAAnkX6gAM/0mh+bHlPHMZEk2sCxQ
6iVBhHNtq39QyC7Puv98FuoIY7E6GeZcaeE9/AuNagjN2E187iU45YRedfjslTl2R+VIE0sDx5rj
pwDRF2KEFNlmzgfnNyP6a0I2FPaapmdZ0PquGFbE+eZ4IHpxl+Dy3feIJGGozTxWluftH2wP6QN7
rd30jJi4e7VbQsIDXfQ8MX8ybzeuegN0F0GWOE4ZcUheNGj/AKUx/3ZtODz+56Jo1gbrEI3+fG3E
pe6WBKOQwzHAcMTqgxbEStsd5vhsRVxadQTk+RJJiCqNOxyTzvNeyDHUD34SPQIQZnsxmeqC8k5d
WEZjdIxqpjzL58tLRD7voc8d763yjV/Qqwxa9cY8aaIqt2aZ/ROHbfmK//xzdAXFtoCd7Jp/r2ly
ImUGgeVso0cpT2XmQBiZzCNgABdOksk+tEWxlOUp7D9BFDc39F03BxdNIjj/+6VEORmXmnYmgUHs
S1Gh2NEInmkivV0BtT4b5GpfuTy7R6+KNiYt7z2x6Ygb8bOsZAPMtaBfvdo8jmt3qnmYtY9CMohd
gC1akLP978r3fzMf/PwPjAZCW+sGsHNVObH34btaQJaqgn8L594aQ5SedoIuB4bhMdfq4rVJEZCo
HPsA5s3rGNnRBSoc8g823G9lZF6J+G1+WkxSjGD4h8PFdP7qbNDx6ApsaJaLY4Dm5C/3jVYOqZtL
I9sgUBsZEmL10oceGfvUYQNqIq8/6nkxPEaDd67m7IGUZ8KxyrAzMoDHnSaMdKuA/+wTU6WXIqgt
7KeDDpEqa99GlvYXQ4TRU4k/56iIOSLYQZdPnmZCD+tfSqy9Zx6oOJLm2VWPwJgctm2MD+7e9SWL
49qZcxGTUFvZMjolRgMJoi5HdGzc0z7D0o0sWU9BXcVhMtNWDBn3x0YnBY8QHD03TWdfeXW8HhKJ
hHEO6i7SYQuY1z9GuHaPut8QHsEk8L6HY+DoqToniE+e8p6BFalB8dQkR8wm5snTABAMdvoJ1Hk6
Lkh4/GoIe63uYFqxtl5SiJeXbk4n5iIm/XgUeftRsOHdFK1vMM6CNIqo5alCHbhuof5uvKSk9mWZ
hBNH84juTcW7hXypimLrpceBtQG/wWhbr1hFR860U1NX7ZXhJtvlZMssjJChbyRbBQ14XfoCPWY5
1L8BxD19wVoW3ElkB3If1/ZLG7vMSPxB3GgLfzYKYbbQ6uzmV90uc+Q7YzIiyMgWXGsyR9SzJFER
NNpd0TjXcHuanZc9Ed5RvgEOwtISAicC1jje6SMSDfTGzrck8ApWBxyccUGUQib7Zm8JgqFCVTr3
PHcdL+HGa4lvXrW+35zSZHpIISNiC/CmzRj59SMuvfdi8LKPeCLJOSy75hzCVH2uZ9rB/Ou545bb
zhl7AlTJEdhLFIjrSCenl964JY+nL1+FCHnmM3G2AWwHxqqfA0IcakSnJOIAuf5Bs6rmMQFtipph
tZCrssrx/yCjFEaLehRjZVAF+sc0O40ggYWQ3hhqT/am7qrpzZbyAVhNQlCakzKKLkkzzqEVIrO2
TKQKhah3fdLdI/gXL1PHNrwmwe45ko27FT5+4MQqj5HvhTeSmNINSR/9d0oCKLS44jPcBCd8zwwT
ExFuzfnZtnxqTvcBlP7NIuYgBemPP9DmVntn6+PzhJiK1Wyq9uV857a5eawpyr1xzD+E7SCfmLJo
7XSCWzatZXJOcpmeVOw9QWmvjg6GA+o7/c6zk/7WU6Ahuguj9J1ZabEpIyu+U0LbF0nPkDUKOLb0
BivYnB6GCutcuqO76guCO/M+IQpnDqo2qPrrJX4cw0pz8meibqSZ+uYP2JsefxaOgu0xWRh2d9yd
UHTcw3KrDX5YrT29YgsynyAD88CFhOlJBnxzvEc733OT0bOr5sTcFRmGx+VPyDI1h7WXtPUvjVAR
+CVNSpQCOb48l4Pb8lEbofl2IkVIXm0c/3sJZxv2n+lxDH4cz7KBK9iOAZLBFn95ULeBgueIVnDt
Lu+2TBzrYrI62+to6zdLTAuCQcQWiAO7l6muxntPx86wCjnEviLNlXrXq3guxJPf8Pw3xVhtzanr
rgsLv0zLp9lNnOBzVdZmCQkexiqgw/OtM6PaKbLFTYsScTPsAHJxwGRiRj0bvZ5drVKcRkqdQyGi
aVUpjS5c5C+1ahTueJNAKLtWd1P/9vWlJNVslm7Zog6e+5QSyLLuu8Re14Zf7aaB8xfftNqZuADf
px7Z/mR2P9im3Fe++pkHSlzIiC4fTaV9eCX3rhsnNyPuabgDTA5h0s4MNDQBkwo3JkXli0kjhZnJ
vDWOhci57sf3ZiqJDfed/RffO1Ap0wv+vDP7sLJ4uhD9We1i31dHfCHp4escVLHucdlpxVFFAnvT
OFU8+bCZLLk3CLecHS0miihCD+soix4TbzSPkZe1Wz1t75yoIzljzh4IdBfvLAPtpmvSnyPPquvX
MemONJxZlK3Rf00fdgfYya9xFk9lIfA4VTju2k4+hF0UQPVE0t0UmLngbak74ZpYSOP41QyH7I6U
r09rDlaGMKLhfET0N5aeOHpe8YDXYTgsj+M4y3FDFtmmL/kZxhzcm06Z5q0GZHjInbo+Ou64jn2i
mitTxE+jN3xKGo37xpkwdhjekYwvluOcHsTfaKyjvq4iI7Tel/usS+kAsPbcOuZp47wRXC6bhYKk
SNtDoZXpHeGMHJO62bNIRTj3Jk1VHZa4KPKhfLzVhW6g9kLn93Uv927DaezNRDr0VhhKxo8FzpT3
LBcqkD/rJeZqCbyKnRJ5oGHc8iVVD2VtjF0aizbS9++FnWKZEvGs24x68mrD68Jcq6dwOkTs6lZu
VZJoMb/UlVFuv2BNY1mhqDUpKIIpOC8vDr3k7ut3UX0UUE4dk2sAMWU8ohQOZo57HrXQDPXuTYs9
djCFyt/zDGg3wYkkkWKKP1QTJzZlZnj1M2BQhNTcGaNn4ZxR8huCAyjC5IlmVIB1712WUd3Xi0kM
U4vuBOfYfC6RVwalUN7M2aOlkye3gHRD27qpmIfaVOGRcHHZoQTbu257c52enfYc3jRQ8l7UkcxC
sj8JhHhE1+e+JNLGx0aIgCTL96g3rrono7Ve2+KXjr3+e1X9bCbXuZaGC+lC/SAwvfkA4SoReKh0
i9wyl5TJkMtgIyI7drrmB/KnzRISHI1Ztl0wVH6BM9cMSXODa+kzAMUwT9O8YhYjruxpxpsXpP6m
UA0XyhCxpXEyRnhYEaLV13vfM4Yybe63OhsHLCBTzU7bGLFr5K9+3KMeHcvnheCQuQ4pr1Z7LHA7
ANNoV75Ru5sccMpGQ+SO1Ua5h2ru6gjQeYnH+meXRXSHIkDGXKZQKxaCaSZVf+ij3N76g4U5fLAe
KcsGgkNtQn08vzjYFXkBy0wy7dyHyc0f26w7SLcYXztQ+J0dRT80rf3kccaco0220vH6H1qHu6pw
mx+1zilT5h9w40yiH3AI6zIiGdG2NTCpSrRsUT3eANFoMPXzvhwfCoPMqLFUD0ueztcthid/vLfn
Kof00u95hTwhbt6XZ8fUuD4MC4ESZU78Skmo2n2lwfIFeeteb5+WczRL6DMy15K7HoT2clQa3euk
D8NxiAPvARsf67ZeWrcKMTwlcwPgl7t8O0myM3ru81Z3w4tWzEInJ+SHpIk1Ntjq22hLiFya/jT5
eN7jUjzHXWdsOdHEaxjkVOruPi05wZdsxrZ7LsbiuzAz9+fIThkFGLvP0Z/ODZ6HVcslc9dYVf+I
0/meQHP/3ccDvyNwnkS+wPHex9C8On28rjMylMvCi44WLsedYbvVXVdYfBU8NYLQ1s+jRFkuyRG7
A9CUUf7iNxsWr0GUmpfKbrVXTdcPAMtq8DN2Nxus1uHk1N98H8Zl4o+Y9QJrWwvTh0DCHbTErWRV
hxN5YvQ4x3PwtrL1M3+1DX0kWry9EwyfCWjFrYb84K2QDLhSjou1LDV37bS58/j1dvZugmF+MPvH
TJV3gDmfKbqeFm4ps3XctT7tiCtBkrcLylllWrX3JorQAqzjsSRObZtxAHjBJymYhHRnpnUHHXQ6
5Bi20DMLvvBO+9CLi+OF5gM1+2RAtXZeg0nmJNrXjM3D6NlnS6oQGqw65GwWdi+SdQrBsCuy8KGi
Hc/Pfu1kr0hetrgj9W/DVJgQhjonwNQd3i+tihUy+inad3uh1EbNhAZFovn5Ig76gX8IY/Wrrt2P
xqhwvAxxdB9O3Hf//qjHSsGs1P1F6T9cTREau9oAYCJl9HtJbtUcbs8QpRGrVA1ds9Ve8UJwys8X
iekpgrKszjmZRmS8Jy9u2NhPRZPco8got6HdBCT/RmyyxrFYucS0nNHD0fsuUyFocLMA2hFse4u5
TG68danZMfobNsXbKcw+efJ75yXyJAOesc7bls5zriGL/yskjSyu1o0ET/X1NAxfC7EKB2rhwpPJ
2/IRCBXkjYV98LqSGi+awA9aSXgGAwnIbnmizYdmVY5J9LCgcPvKmLgqRe7vxrjxZwu2s/USWb94
tvzJ6BmtlifIpw3cB6UgmWzqAO1D2WvORtjNljCxjixMQS5vRf5R4nXiFk/cvHFWoYoL+hKg86vF
WuFZLyZoqSCYDwSJiJseaL88oQEXAZEhvJnM6RCDWjlvBQEWq0A66UmPxnM72dq6jQyybz3vjHjs
pIdquilypp50blRtqjelbl9Sy4D0zQLegJ3CSxE91HZnn5NQGhcb0dr267RDZdZvZeUnZH1NuA5G
YgetYXj0kmznuHwzmYsEr2r14sa01zllgfaYsba7Jij2NqAt2+8FZtVeJcEjXsR+VVdetEIip716
UBk2TtCJeyc2kn2dUOxlVuzeOuDzm6EcceZUdf1oOME9xoZm1NMXxvkAkZnuiiQDiEhi5VFWVvas
0Dgcyi77EeheAjoAVVo/Ve57QkI23tXLOPHLqkbO7ujovVLbyV/L5m7phhIMnefKsXdAgLKHKUV/
sRSNnamDW9QZcijRffOiJL4qhnmbhth6cthoVHhSuIfSrjMCbIV2SrrkbkEisfxAvdCP56ENi+vy
UhKj0lWrUvVqE3aZw82DlR7gKpIiuzosNR4RaurmCO3Mu5xx+rUZPwkceYsot/ahnX0ReUebOFKn
BAEa286Peuj5Ci0PowzLmNukN0whGJhdiwL7bxoMADqBn+z0cfycesGGGskImT60xV9VX+Ym9Fx9
1W1V388v8GaXgUZVBpfa6K8UvS9OEPt3VVnYr1X5gj26e/GQTD+2vn1scWXViIpv0FWah6AXKzGF
FyIS3H01T5NotMNz22lQhQtNsG4BOvl1q5eJ0T4GqZM/1+26dFvjGZqJ8dxH5b2utJNX1Np9lJTF
jkLFPAsN610RSmpjr+4PNGYRoFANwXdtu3eR7pMaYRl0V6kXrnEhM3Ei6sNBXajEdaxhwi2ZOo79
onCxnJfPUCwNlyQknrEsgZvm3qjv67qSXAF6hITHeF8GYmHJF07C+aWChHMXRi6kLeiwq6/hU+FH
PXyx4vQ1kPKrV+Gm8VPSzL2F7zSPTe9Ay2yQfDqy0nbL1YX1bUas4SEObjohUE9lSGOfD1N/1Hw1
EQeXUhZPGerIgE/TIrAIWVNyZzALyHcxaVEhAXzOt7BstF0vNXmOqexYTM0fpsuHg9OhdJQZyUzO
QGCcb71FMs2Jp1GYYDC0LD9mcJTFHh4S7ls41ExwWC6XqUQNqWW5s0eNIWfEAWv6MUEZ7JeImlw3
OwYyO/aETBs7N/HEfDNQNtWtnWNejcOT6ZDCZAUNnUBQld9IrX51bAVO2cJBReSgjvgt3eGlS1aR
Kty1Xi1O5Wm4GFrVHJoYSn0y8DOUgf/oFWjHUWsVt8CIGxZfbKlknY6PcmL3T2KLdxCdjdzXxWmc
RBii6F6ydVISuCGk2pOaVt2KJo6IZcrbF+UiE7R7K/rZYgXJmz4OkVG3l6oS2X1VdR8ePvmzirAZ
9Za0nyiQ1k2PLvDrfSA/O1vD0znmOeWQQzf/VgzBiw5/41j2/pOuWWWyAaxeRY19TTk494Ob1Ksq
NUGq2ckvRF7/y9V5LbetbVn0i1CFHF5JgDkoWpJfULItb+QcNvD1PQCd2+d2v6AIkqItEWGvteYc
c3r4XgQYC2g0zb2r19qfKzdYLxkvay1dCo04Y9+oevfZw38d4y756MKcOG28+QdukSkG+9y4uotW
D/A9p3xaU19Fyi/hRfdWKNUL/W2UokLeJ5umcECYED4nzebL9GLKO9rRzyw0Kz9OnfzFHmifk7vF
inZsxM51V0gkGdRmiSq+ceuaV9mtPcJMbQLPO4UY1A1OPIcLP15M+CPTuyO5NDa4g07Yj4ttq4ep
b4pBR8rO8dWxpHGM0fw7MbHkE9V7mhgOBuGctRVhfNzN5gCt8wSZKBxvOEYCpzbJXiBACVP+JE1K
tjL4jnZf37Lsphk2N52IiCBcJhC2m5E8xQr1GIni2LXKcIydUOzGRik/F2LxEsNOAPILs7ZPQYfP
rbJwUY6gjFb74oeDavwIA54cb4d0D9lbxlWXiQl9eDCuceFoe62oPmtttM7WAshZH2EiyAIxY/eu
ltiz9Q/cZUq4S4bODaxRIydkoRuvG1KMD6QFzyevjk5g03G42iOodMvcF3ZU0P+isY7/MD9MZjUg
WFeZnenkRH8XFMjG0RXhJ2zS6Wq4djdjrcAebhhLQJ5Or2biINtmreSK0T2ojKceZNjKrS492swJ
I9kq7OWN9JPyKW/bV+nUyce6eJlmR77XbYyA3oh+pHR5LzlibGhUqvJODRbYdo3hFhBZWpBKVhQZ
y+qwiC+zDtpGKqWzc4smuq5g/HWTwnwPs1Lc43T4qSRW+MUtd9O24fzwPRkIJZbNcRyDcRDqbwli
hAmfgQulpXZrrOUkgxOC73Auz3S4OITWh/pInX1IDGA4RhQmvxynA4UiMPZIAlI7D2INZo3sjK6x
3xXz1B2Qj0//dJSFEClj8ccSgALdLvmIF5jGHoEQyVhGJ9XyjC3fjedicpzqs7dspu9lIIAv3SkE
TjqRPeh6khEq34zYV3r3hLsAro+SJie8hoi+l8uH1ezpSqfBSJ2DzWzRi4gfxVs4W/Khn5WgctGR
R1Y6Pahj9Oe7JBGa8cNbj5YFkm3pyDftkf58N9GCG0YqFNwep1LTfjjFOO/WK4ejf3qlUN5tUK6H
9WlC2LG/hMMY7ozJIh2Gbmssk/7LxGwdac74kY127jd2KY8mRJNtrVi4aGdxM8zePLdQhQ4uzchj
LjRtj6ulfsoa7n6o1MUfTXmKXXeH27H+rwaOjIjCyUEebaPRca7x3HO0oHIiM4xdYgIvCazejbfi
tYcsAlGiTK2PkmJDV7s5j/AiVtJTiSTzu6s4znSnN2qSHcrawlY+tveJA0aO9LILPXT9fHCbnUOj
9oo92lkWqsxIE8J6mwGsAotXdJ4oGLUZCL2C12pp0DDyya5J3z0jzOu3+JJKBjq0rtfBUT6ACfqe
ohkREQF2VivXPLXMzdp/aIEObRuK3bF9FA2QbdcSw/ejLnWtrcHo7pKnB9b95mue5caTG0d7XRby
RweG49aF9m/sHOaNHiAJFgusft0AvLQYX1k5eYKesS/0Mt2s7QHgWAPCCw3LHDFNIsjUJr8OOsUl
IUPVW5XXr8nytSZ8H/Fod4f1nlt1GsKK5a4J+qTqmvTZHtwPVlDllZVZ/xTB7hEVub6lWf6fR1JC
n1ab1A9b1bhCDRYoOHJDID8Cyrs8p3inWC5FZdGPDwizaXBCMAAdnd2BtSrkwSMQU/rjdxvTmpwz
asbyFpMmXE5JXQRFSA5pNjH+n42wOjgCXORafECu1i6Fov52vFZDiMx9qS6Ipp2bUT9HauLssCUp
gWma3bERzLQabLiPSMuhjffLGMsF7mRNubk1WKwda2G2R6SYyuMogEuIyK72xjyGKJm75Pp9Ma30
9BIvRR/xlNCs6qa9rxvVmcIDOjxWrs3S20OkvEoazHwks0QLgcvO7WsS64+pG6r3tbez7C2s1Mv3
oeuaz7bdn9MkotcQYSfw+GfWizkCn9xn/PO4PuUYmney0nQJ/aCvjRD+KZwaoBvdNclhtXBFswuu
7Kgc5RSCorcUYpwM4J9R9LC2WlMvnH1hgr4QeICevYnhBDDqc2yG5Q1Ew38maevaAyNSQz+BKGO9
xdRi9J26EwYFJZRMVrz2l5m+yDbiSso3cXczDBzDrNFtWiYXrW5HO8JS0m3eJ1+aIoabbY/KsZAC
0+IgsH9V5UflFsaZjst7K4rwUng9xh3Naz47U7sMaSFfRWbUx4xxMimhwCLsfD/HDQAhAmTeWPT5
up7m2zpP1IOTV5m6Dz25a3QckcyG8XVF5XUmrlanngwGAO5H156tIDSS9mKRgrH7/vvHbYOVxqV3
TLCDl/1z9/y+IhaeMu0h9aSApdX0IjpXbqk9l8QKvgInAmePGLD161l13Y2pkI26jLETxeTArXhq
btx7Drv12R3pj3LO57hiaSpMLurTJLWiy4LQ24TOaP2wbDs6WL0WBXpupM8aCR6RH3u3TNDhd2Pl
TAxW91SqA8tpdGgYc0qrZW1UhhCXSXazpfiMO+nuV8IdberoTkNnYyvgS6ci8wU9l8ECbwObgBwA
3ZT3UJlM2tPMLloXVSQkxOdZWIwWB5M25/ehr7tTcVgPXFbuMNjG7lSQNQIjKGkf8ykzdtYiWozh
NTP/nN5V0aLfw08fQMvKzgiQKt/p2/hI7w2BmefJB4Wsgl1R9tmVek/dK4ltwb7oN6kFcylZ0jms
UBuOTjzNW2iSNr9DxxJbmYBEVAnrmKn7whFp/1GkF2SmfGkjum926d1HlJzMQ/PylpsRl+IUwMEq
RK7H5EsVC/Cub+zd3ETecUSwsx3oDV8sVVZ+5XGT5JLzwRTVwQHS6Zt/FQIYXgmmdL0LctTPcNS5
hhUcko1Wj+cUTuQjCrOdOZMSUpjia3kg2057E6J8DtusvK4bpxr+eSQ/tPoUY4w/NWXbPk5u+hSt
0fNMZjkuylAHBzAc88a2jrk2HNajL6+TrxHA2m7d8wgr+q6RGf/Lna7ABi7T03roRyFZhKEyake6
adbOantiqccmxBBW/UYR/g7KGKFKNz6HCDkYXpdM/QolQBJw+f7SpyjSv4UToQGDg5RIaBwq9a9Q
JNamOiS1c/me+iHudzQjQj/FYHQ1xyLZ//vITFpalKmB2LP6sVbv6ybOUTIxcL8TF2YHqRtVQdQm
OoxQuN3GyJnZhcOrRZRrAAjJfMJq9rdgKfiSWyDjGLcHVqfK72uahyvVw2Ju9rFygoRYvWVjfaWZ
pN0VxbyKDheyKTVcP6bivlkAw+ivquIIQ4xLxzpyUF39FYtWDHtOE77VqD/KInJoITO8njI9uY+x
eSDpG8dekbQUp8sYbR5yroCauitrffrJxcxp7OhD6IsX2TKhxrg9N72Ff5G7zXOfiF25sK0HZs9b
XYMraJfKaUQfe0qMvMZbNsGVEshFaOzKkmAIy9glITkivdYiT6mZRFYR4oQYnNzVmVqHlUOfnyLT
sM99LEA69fp+XZ2sipYonWq/qxGeeIgiIezF6rXyHu0SXVitQugqW+e5cJX+4C4HpbIco242m3s4
JNpO6lp2slPUz+0YiudqqF+t5Qykv13fS6mdRtUL7HkaoZchDMi1tnjQQ0JoklAPD5PVlHswYGjT
i1xeK0VrgtptsdKMs3a2ZEpbsfbaL68A/9uWHjne+SCfijbSdyEylnOcCOrBtVlQjt1XSULud4LG
+mjW6upYxl18kJHxbuYRQdVD7ICZAllUwgIs+1A7CqDufkL66alrxovA83zuyqFe0CXoW836o5zM
r27g3NDtPyh3Gakq7mnQDW7x66Tzuy3WjrR8cE4Dp2/0QCY1nESdxa1XV3cdTLDDTHOAY3cO80ld
MDnOgQK0gN/h9jiM6mTvLd6hXEuaKwLibj/21lc1d821rcuWzvEcUSguDeEsBAW8KrAKt6q3zlgY
+3WAS59pAUFygR+jRZa03NvMuVJ2CkgPooWt97Xl2Wfc1swlE2pZMay9aDXVp6uSqNZzM3o325pZ
pa6yl7Wj0K3cUYp+oAytAXOTmbaXuDVgFZndFEcAis7S6X2QU8Qacmig+bvnRjXjm5nSLFwu/1pk
hSfBEBUQJ3Occvwzun3+ggtu3fGwPr7oixiYV0yG84exo0hbu4CSy8SunNGGcAjAvGBKsd5kICdJ
eIfsVgXNYIBF42atdFN+bTUhVWK0/rhdeMEOUBJNmpfnmgC1eezm13lGfBzLOdtmkyE+dENHOGTM
sAzcGDQcbuOzA1B3F8+sRrsMY2UTDeKqkt4HSWo5reuhdU+mGlfhluH8eMRBTqraIhBitNKevkUh
6/oowzmbhH+rpdthz1n61OA0PML1GeA2VhaVSgclMayUa5cPIKJFvjOFl75aI4eUYxI8mIBO2qiD
sA6dxmRfLtmIZpyYD2YzFncBt+6ig0elSm7Jf1geqcvm+5HXELGcRVD/WiEZ5ES+aybqZ9+rsx86
0glaC9ijmTaDn9BM3g50hnJHA6KzFItI44PCmerTd/24ZkCjVOJbJJF8tHusI6FpbEyCLIOuoau1
Sm/KobqO9UJOVMTfCIv5VykfSVyWSO9quVHmSXtGxiF3qUSlYgCWWI8RxB7Ix8GdRpOT3NduqW4B
WyqX9ltNgCygsXEjTAPeTysPoR31bxmJQtthCA9RnE4nrfamrYdzW6TYD6lO9Oeyv+MFTy7roWGp
xd9/1umDGz1CqPhF4VxRxjMe3Bhq81h5hC7zc0Gaz/ljW8zmM8qMxa5pvA4J64AyZ6ScGj8IRcfh
YaiweyqJqTSu80s1oYacTCV5kj1rPw1lT7DuVq6dbbClNVcqc1I7CvygpinlPtUIrigZksDvcVo6
HrOLpZazHB/0OinpapaUWVGQwRYtFDt89SxE5LVQKNj6dKLjqdhQG3vvqbaSBPe00j3EzFYRvxbt
Tk/ktP3epWuNuDh57S2QVm3XvGa6Mm6LZZkFxU3Za8sRNS7HVhRPGpSiKQckRbcJF7DmG5ZhodCS
x0qfxpOSp9cu07kdOYq2HXGlD6PjvuM5Y6kDQ+IhjntE56TFQBGaiocibsVewY/0nzY33/R6h2N1
nG9Vaq1gYo6zgXwSBx1e87OlOU4g+JNtcgVoqIP5ibSZDoP3cqi4UVf72IDdbanWwEmiof6JsTSm
IJyq70frc9+vjqwzYX+0ftLr4WPfMT4QKTh9F4/yY2vV4SPOfV9id9cJrC37N+AQzHlJRbwV/USr
DxzenSGd2BU9/lDU2Y6/EAo/vie4OtCsbrkX51XRUIw60ldErzxK3YBtjIMmZhz2oszZZQr/WRRk
+p/e8jLfWO8gY5I0IJ9s+2ZZ3XOkTvULF+9+k60Rk7OTa36JUemQkqq2XN6/u70NSZDodDGs8GVm
B7vR5rNmJ39TGT/EkrRHxAmgpyARQtSG1rKxY7cCjfi8rhuw9YKPwAMtLYBnFuPowkSnqGQ2WQbw
7TzUP0GJCufFjAdjL8DtBQVCrycAHsNmUgYH3TZNkJpMP3gZPmktXKNK41jxi25qfeh2mu29deME
X8+2522s84WaqEpVDhwu1ANKkFBDpq+hJ9Ul8xW0LWpVbTO7eqwYXflKZyPOLg9TkqNACfEOd3n5
bM4e/fC4qOkp188e+aQbtKZiaxeFALsU+RhrgHMB/t2gdP8VpYbfje1GcQi7bJH0Xi2mWLT0w4Cc
xgMkEtoaROworaef+H2iop43ZUMpwc0/2uHVpj8NLIpGczThh8jhCcYdYY51wTi4osUjbcgeNWlz
pIG2Cz67hfuHIP63Di94N0SWX3Xw4fWqSXxPbXCIY6+6LmzARZguhGfsYGMM/P2J7Oj53dr+r5ZZ
YkPla/2AVbrIb8ieVKg+s+VIkhONWEHl0g0CmokTb3GXakHYxxdLMduzRg9ox6ieJvAMybyPP7hJ
+k1VjCQ3Qh3W0c4EY2x9unP1aUY0ogSIvijN/oTDfJvx2AUS0SQXrjMW2k2qQvMziWXbNKpznAzA
vQn4pqsqvlqr3EWDpErFQbkVxRs1br4D9zMGfY0GrgfGhBCbPkiMZh6FOZYMoNumV0moB6gNTUP9
MubmxxAiVZtcGzaS/sWUKX+g+2/560bpGB8ZUsngO3rHWRrRRarp3ZDqHIRi/sW8ML65k3WHR9MO
FG7AEWff0XMkbP1woSk9nnpTYfEoIB+ZBmF9cfOpdfJWl6wxACl/DSG9Hxw0f8fCIWUJgNBWmnTy
VM2TwZCOT8ABghSkw94adUI8E1Zqs8X1IB6sn7KsN06a2oGaME5S2jcpYCcgqPk0Gm4qQvUOiBrz
wGrL2m+VNwgwh6GAOB+ZFaWgpj5EnTqBBSrxdyTty2QjuwTgElX49PGRaWeZqtupjHNaBeNwq6KP
sUCcJkMte1ryOnBFOEzkoPGSQ/2jqUdlW3fgtbx8NimI3T8in52b1AL0JO1+bIV53qWV8hJhnCRM
1fM1dfjtjTvodcjPF8KrQ7cszKBMTWP6QsZ9sT86tNSPTdc+I2BwHhMqsTHx+6ogf8ZCo8n1qtpO
FZO/Pomtbdl1O35WhX5FJDjMtk3dpA9dN//gCJkOMeKmrW4g4i6EG957T+GdPdgKjGzzPh207hiW
ihFwR+uDWnWeBYU/NXJsYLBUPkP6qFyoExmoxdz6Td6ODGlbY9MAhtxXToQmIpkYV+p6eRxtrjtj
78fDUHEsOgBVDJt6V9/NUa/7SeqUwRCm+ylXP2kE/h7Nck+PMaNv2LwIlSGurDFEaenjKLvEn0PA
OHqtCh8UG4FkRfQ0Farqlylh1pXibWOrhh4u5E/dqdxd3WR/Aae14MHkaSDjhehrOBcSuT786vSv
FgtueE6/B98WbdyO30mrWG8wiFiyflNGi5NB3iDdZ075+I8LvgbJgaP5mYYWVrg5TFpQwvowwIWO
WLopUg9aUeOhU02/jEAhKUO06cNIP5CtlZ68yLlmIXe60WSqaHH2+I3K9x3nRnV1ht+4+/Qzo3F+
VUtbguxpMejFBbXlie5HeNMd0Hpuk95EHe6zAa2ia7unAniL0qA0hjULAL0Bc2rr841sZy4FHjmp
A8KeVRgbRGN1bQE0YIhl+NHYobHXUA1oyAYPbane0AdqBKVwitmGTv8bOO4WfYdOkDDBTSlubfJA
H5yNmy0uQf2Fe0Ho46YaAg0MEBhydUvIj+TuedAGB+FQGP7Uul47sFTVd4OO7GI0+6+JYJmNE4nY
h+kKr2N6yxKyeKo4QcjTJ9jwiReAhQu0hcSf8aNkuE7rRfp9pNUYQi9x/ksNwZUaEJ/9wW7TXTzp
RDLM4oFJkQk7cNA3TalfJP9T/pHyd1pqD24LFa2rcS+5vRcfqpTkERRgcteHsjqF4tAn4VOvD64P
vyDCZPFe9o28tWaynx2tfMiq4g3U8bYwq+i1S4yvsg7/CMoZX8JudmvPO3Em+SWku3sZqURiTF53
cBX5oVqZS4IBl2XoUaS0FAECte6Yj+kuM7FwttVkHdQWgp4+93u8qyl+uQzBVDsdrUTEGM3ZmHH7
Oqvxz86aho+MVmivin1jtUDh1OyCTiw/9lnmncuGGS7I63LrokTe6K1hPy16GmOpTKyW+GoZ6++R
Iz7dKM5BCo3WNi26tyz1QOWxkPbxPDvkL9kVAsxCU2HfvULbGwOr9j6msv1dNOGjHlNMY8XacsnA
0ZqjKRCzawWSrk8y1ohk2kbD6euMl872rpnWN+cSNpIv27zwtSR6EMj1D9qscx5RlAyRGz60eoe/
3mXenDaF8tDQcgoM1sRkzIqjO2bhIXVmQh+wyokWiB2cZXdLo7DaixRjpBly6+6F5YvMG/eitgis
U+C7dCgZT+B4vq2ZaVpbvmPbIogNj9EWU3hMQvk5k+SAK4SrmK26HVoW+W02LkE96a/ChoTgFM51
7h7wCxl7qVP7qFxR/a6pX0srRe8asZjVi+IatzGiVCfC4pyH5VU9EhxUn5oO18qgKjsv7GmFjdnF
NtwaMCC8976nEmGFt02dmMPGhOOjMfpZ7gg3BYgpa2esCDFiTlu4R2Pq0ZtlFrhp+g67ptK5WWG1
Z3knm4fBTM0AowfGVLu0bm7CSl3T3CgYHC0h2DUBlai2zt2mfbiZlRiPcYeUKpzxy6v6A3QOFkMu
RXwXhODyMzMALQ2XnZsXas6xog+eTgcm5a9NZqg7J/GSHTRMHPdZc7HjmaQnIyTaUeSnVNkPseqk
mxH1mYAVtS9G42rIaoZr7dj+6Hg7klqW6FgsUt0sdjP/PRSdqkKYlw61TnEtH84hrh/jyRm7GuDk
omg1WNRaevrbMwlkVKbUhJeHEBqiRUlrrv5FwXEUem+9wlpythJp1n7Mn8j9QEQNTXQ/495BV265
e/QzwKndLVV/yuBGV2/kxbsbq9EU3xwHkhoE9nXGOkOQ2517ZtmyTY3CPBEGT9QwCzCCilRrm7ge
fyhWmKja3gxmLD5whBaDWfPXodQLoQTbSZCNmvUjx95RIHwazBxbWI66NiFCp3Jjn2KJDm7r7j01
h9WdtDsA4YxnMKcdHZ2pqGGU56h6VqhmT42THKsJ2ThkqFI4G4uD8EzTnVRHnQlJakfQvOvc/wYJ
1OmfMZIR0qpQe3IXdTaaJH/Wof5p08wVSJ8+ncHLDjFNs2i01cM4vLl1W11A71l+7BQg5KkT/IqW
AhERg+lb8Z0beHoQdfc1htkd7ZG5LQ0WrNFcBqE1fnS6HZ+8EMkMs21YvZ3e7FsaXhvKV3FWzBHM
U94X2KWolCtbdkGvLMAJvaGB58lTkyislrTsUKvFI9U7rmyRuSfmWQcbnNPVk1x5hpqSSbYmHN/U
5buM7nM3VTvHSjhU7aAmC+tcRbDDhaqQe6d5+Y7R9s9Idr/65f5WOJW6n5SvMXlo4xoORJZgWR7T
7iJCQj9cxA04ueHw/6iygiycqSEEZdA5w+eehVtV0FxEjrVtWlsC2MspjjHfBE0TwceGwxUPenYQ
fOUBwZG2z4h78p0MT55GnrVQOiyinnXJ+zTeuMmAZxJmHYqFMrmalvXalXl3p5vfl+DDa0c9tpGU
25YbHxKQpjqtG83odvNc1cc0yxkedqiWwp5SzdGQ3ZiKQdpqKMtdPvTPVio4q/PhjWFPtg117p+u
5VanWAGXvl0fGplanWApcmIsr6y766MchR00seXJ/9ov12epvKvADcev713aG+mpi131hSY7OXQI
P2vw0I/RspfXxTvnYnJbX0syyhtFLc2TW1fiFb4paUSt8Pbrq/Bc6f9OgwxIIhuesrBGTqX3O7tl
tFbVxBXILuQUhJM1CxIWumHyE4IcNKQu106rwXem89Et0+40Y1eMLfdWGC8YBNQ3GbWwF0pIU73N
ulK0wNBT+1ZqCJeHKK+3Vtw9mph4rwP8tKDB4RDFC7gkZ2CiDmA4cPJbJ9CcYIE7f3SbmLjuEDxn
PicQ8ATeKJqr7419Rq2e74xCjnvL7WzOUo34jr68e9OgPSSZKg5aFP2s+u53k7VXy0kQRMRVv4g0
ftQsFy41qYRP8Dx8C+VEW/f1xSCZelbC6HHd9JMKFy78QqIzBQwqF0x6Hu8HlZiIKdT4zQ1Nxifa
ELe6H4bbWCUhYwoLC4IZe7AhPOVNV+xfXvggTKG/MjfTXmirKORe9AIouJqow3MxQ9y2e29DQ6zc
UwKTixZN6QnfQLQpVOIKJhqnx7moEP6OjI1MmSeHQqd9PSNO5rTMb29dpY+nKlcgeS/EpUqYV63P
vB2xBpR+Sr44lgod2et0nehCHDWDwJ0N0cjadX2hDXv1bIwLUoG3/btxSLy4rm9TJPMu1JcwdZfn
/n3L+mh9LhzwWmVTrwX/vrq+oE6KCZ0A0UdHn/P0/z5g3dUajeu1qe2/P275j/3Xj3Y58GCZoSr/
92f//c+vzxWKgYdHm5vd+gksneRBn+rHXqgQNhtX2KeoWmCbAtz7ad2HDdCZXIB5KTR40ox6mhnh
hBB7eW594/qCVOMoqDqg+MyuwcDSvmUqQC/HCZG8q5g2GE64f7V0zM+r1BIPRESrbT4XEp+i5+XP
3SQa/n+2z+XGvaj60oOtrKG+fj/MTVNHqpkS6UVYRMYcfQoGa/wZsqxjhPqfzVCNxTUfvfBgme3V
7WfTHz2H7NsIVi6xCqIJZGeZ6AHLOaTFabnHMsRe0PTaTe9OVYGwHgVZ/WuqWgTTSBi4fUDgsPqv
ytWyW5k0vzMjtvwwLpPHZvJ0ZB9tfR9129ipctCuaVS4+6Yvkos1pOmxLh31NLo2Unq9r44pqEPg
96Q6mNhYr4lmuLt+JCamoHVw7JbOZNVxCZRIP72lWWkXmnFP7H4LPj4/TY3ytwPvfW+WzTwMuLoA
4fnrc/ZCoIk5lO8MuInJTcs3ruyNHyEJ4JRiE1Jt3tZdEIVPtis1P6EFv9FRONwAxrY3838fjdHv
sRuLI3m91yGro1uctcDC21aNbnbTv2cZK4DIwKaONg62zlju8XuHL0sLLNHp50hM1AoRMbtoRFoB
DsF54LS9ZXOFsKcim0VKbEitGz7HaXmiJvBo8rKxPIruSdfG3b/Pta0JRXzQT4neeShkkp+uCXi/
9u6KlXpPqTV6T0pUHUHjhEGMzQ7fRTwhOWczK4CImcBqe7tsWPnlANByqZX3dQMYp7pbPfBPp4PE
WrUfpo700RLou5Suzl9Y/57W59E2zzt6f9M+d7Puw5wJt1NTOLcxDCbMhgYsamyyU+n9JrbLjS3a
5EOS78qk2/UTTC7O4L1wkM7V0Nj2Oc6UyEWxF3stQdqTF76STEDXju7ZRsuBj5chcQpKmDJKrV4q
pxSX0TEBs9LD0wwveXbR0c+RWh2MhMViNg5eEIVOtYFqnxS7zNY7PMOKSfSIEn9kmFZ2U6h0cDPZ
KAUDXCrjV5Bh2dZJ5vIRZHt3sMfeOBReZz+o8VxvSXmx0pryfyrE786IDgoi8fe+mYqdgnTn1IeZ
+xg3NuZTqYvfDkpkyVD3B5ofsZcEyxwjkBnPiOui78+AX/2qJnH2Kun2MwsZ00M9OPpL51Tv6z9i
eO4f1azdc0IwhB+TxnSuWuIIEabxMDX0aJd7+TGrJAmnDuFdWkyOtZkNxWOrZOVj3Hb5xm3KO5B6
grFtq32qo7590kJ1R2BVfF+folVYndV+/LPuKX0LlTgZVIp6wEgKk+2TTU/xJcX6GWgJqcnNYsnT
+N5ZiGRiy92spPhxrJ+V/gFOIUa5BJrULdWnMBLac9jIz1lhYl8Qt/dge4ZyGQRpHWpslp95D5Nb
Usw3ar/kcOODkXqh0h3U0k8PViaA6/yjwtG/TP3nvaJ73nusyc3cJh9M8gbIAQsRWPfiJ721a0Jh
5/FA/lZ5aDSHtSIsi00YWvHvsiUQb3L+9FOqXBiMwptQVD+LNOsQW925t5z+mbIeMz0l364e3Cda
MvVzrJb9qXRJSFp3q1qvn0OCa6H3sN7PjFueZuGzGYa27xmIfOjde89hqFIJL1FBtqb9Mmfikhqk
UAeozp+MTo2bYsGyxnfiK5UKAoY/7a2pZsZrBOT2hue9Lt+y0ZNMkDr1ey+HP1ks6EqK4RVLDGPk
3BqPGd6iqWxwFyBifIAJss1oqvt8O89jPZcP9VKfwKQjHWXZXZ9zyrJ8iOzyteYMPKEWKR/Wp+zc
EQe+dm7zyzv+/QEJRMeWOeTw5TPW59Hic0AL7m59x3Rss74iqmjnNIxY1p9nSGqzsBvSYOhIJ103
/y+xdN1dX6gQRbKWz8kynZbNv+9eH3lViLlQh/e2fBQIQN68vu/fT1hfMXPncx664gzH7qpmcXSJ
wamEfAUy8YcktAKFVPSHdeNNWXtsWaVvbDtV2sCuA2XosodZY2xLf8o8CVVOJ9Phxgs33Xx0OMVG
XRp3KF9MatJQ+2gam1hJVdE5PUWxNVPS1iYAh1uh2P2r4dUs0mRHTLZVOxS5ORozoavpiQH/MnDO
rutGCu2fR+uu1srhDDeHZjhJIujm/9k0A18L+H32CeeLzk6l1UfwCD8BdBcEt+blS24Ai2FgvO44
4cQzJm6MPrb6y/hey1ke5rY0nvBhGffQaRAruPrTunH7hj8Aq+Ngtr2F/m5OOyPh2tuFhKHabts8
OMaUXbMJh/NUVt3nXGUY00T/2tdKfZSdgz1weV4DttkWn+kMT7NBqn1Mx958dcjjQknk/UhM4je9
nOFMk6rkZpQhukwDoVKj6W+inS40QuzfXso/7eaGAlYHLq4KaeqAUcN78kwE6+tblg/q49F7b1wm
5g0XaYafdIKndGiuhCc5i2+ifZ+y4sZqRHw5YrorzRi/CwexUES0zzW2wSk5KnGogwHvChbv2/rW
ho/uRk/89Bg8++iC5O1/WDuT5MaZbEtv5VnOkeboAbOXb0CArUj1TYQmMClCQt874AAWUhuqjdUH
Rpb9L7MmVWY1kYWoJigScPd77znfGVy2W7aPedcKtqWB0DzqU84BlSTKIeZm3ZYe5h5ym3Pc3dCi
HeRV9xOQz5uavsns07b7g5EuDdoREgnE9Tuu30vqxAH8lMsZ8r3NE/OM+56wJLvpcKyt/wRv02zn
iREQvQMoLT64i8oU5Bggza6B8A30nXgwqZ2xCq//5PWX53F//beNVyqsvFwLaISGDvVRmM1jd9v7
xe+OIvOThIZHinnjt12S+A4NBQ8PDv0mSS3UjdU2bwX99Up9DEm/EC824h4eneJ1lOUNvUbtXLvV
Pz8s66fXxyjb9kqnpRNnmT8iinH/+/f9+THDfolxYh3UXI7U+R5tuHyMkeZIRLnXD1CM4zPLd3xe
ZtM+1KbNdIFRH7mKP+IlzfaTNNOzJuhcPly/oJSnh1ZJwN/108puXipW+j1+HZpZnQNgburc+bbC
dT/HXs3iHzXJvtnWxmjeOe4L6PXoPu917b5JW+2+bKd9ZmvT5a/Hy3plYPAiiXmR+27OTrgx+gdD
JOWD94RGhbAMm3Ch3OjMy9KifzTdWv9EV0NB0sl313aYr3vKPiG8ah88Bevu+h1u0XCfpd5LOStr
nyXTfTVbdkiYoP0yOjoi6V5+ZqOGykLV6j5OanPle7prZ1B+AsEFkv5mkHKYIvCi16B7e2EOflC1
aXfQPTR3CqnmKzsUE6NSX81QpLz4uMofrA7bbKsR6dOk+jNuiXIXtYnY1quXcLLI+tR4Z7Gs8VUz
xTVq9O/U9k+VbOof1Tjbe1UgOESvU/3AvYbbK/GHW+l0xp3eDMambqf0IaGO2dHSY3rQCHWsFJcb
5Tdn6j7vdpLR4J7ShCjmjMgl4lL8pwGND1kpU/daOoiLMCDaFJ1yPpezfUvAjfbtSZvpdtb+jpOy
2YhW9ue88xDR12m+TYdM3bscUnbUOCiEtVKjIVxKktkstjuNgRUTapNzDHsnV94p97Bp9LxvtySb
57Q3PPmsgSfelICJPpJlvqSJ6ZME4e+Q+6TE1iIRUE26oEvryQpwaZUkouuxaIDuyZryWUvr4iaK
BuJ751G8Q9a+9P2oP+sqdXhNGZtdHyfT+gbjYxXISChwQcXe6x3zHiKGfEYeSFBAW1Qn4Sj57C6y
2eHtkFuLyoEmISlBbFT+VuOgvB9Ga3nz6NhtYPyOK+K4ALoWaH4h3oy+sS91PPYoGKJlj4tk2Fe+
vY+M2H3HarzQTRX9vU90yKFogQjoZq5d+jXuBEVPUIms/hRac0NC+fKaj9LaL1JycrXK4ZXzw/n6
DVOGwmZA2HxnF316YbBFbheH3s+cwRYauZLIn1mxcbrdTl8KeSxIzzmgO+D0Yww/o5pmtR7n9Y27
ov3j5YHMj/khz1znthV++NdDuH+4Dpz67voN18ez2CZLQqTUhfzM9YPbr5GnKGYCOTGvSXhbkVmR
dnFG0nen5iJ5GNYPsDfsu0p//+uRrHbih0pEoYvU5vb6OJEAyU1vlFlYpOawi5dmfNNRtJLn6Ixn
BOjjG9nIdIek9cwg2l0TvJ6q9WGJC/toel0TXn8o80uFLKCpjtcfYmj6Wg5Lf686p3kxe2uTOrUX
osGZcR7UWCyntVABFIMv1IysIM6IGMvXqga54pftchjtMLLu2Fan93m4byfH/kB2zyVMTPEJ48z8
WNrx9/VxldgdGn6RPKR5mZ5bZE6k3PIDbacFqKHNH1i/SFTK9O6g+WP7ykV0sr3O/tBcsmHs3jRP
ecKhhlLQfgGRVOLESuOLTHzrZfQhHhlj3V5smOIvdBa+9a7U/3yxGVfydr3tZoxx7mAZO4bu6V6u
n6Ljenb0tF+T7VMotjaAND+Ztn4vD3EN/cQRA/7x+QBu18eI3b0rF9pXo0uErXVC4a4XvwoYH6v/
3M1I1oayk5TZZ6nM96QeGHFJWsYGFtJ12Q2lPn9akew3nbkIWGwZAVoEWjD9vyxlUt3Q8Y0pzm6G
mMIfOwk9vQ6xVp64AXnTl7mXxsFgHgZym9wDgYs44ho9LK49HseR7r7V+piotJvJXpLT9bPRbONQ
mJkKI/Trt7HOB8FGEJj+nG1XgtppXCrvccXwGDlnCoPU9cLStWBsdPAy4P3Zaamn0ZTDEH5uqsTn
1szqs1dOP8oZ5GKDQl9GFhOlfHoCT7p1h/mTo7BtzEyYjOgW2ycs4Ijg1sJUW982IeMQkGvX7bvn
ZKC0afYEqeaeO5bINz2PH+JEy3bJTJd8ZVu8286IeQTTGNkX1anKy9PoxE7oGpn2ArniJlWF8WEM
WGIdZZlHO4ovIJELhkHlo5uiS+ytZG8WabUveuPZraZHiI2BJZMXJ5sullbeIDs4p3P/rCUaGenR
5+KIb1yd+PjFchMt4hNjxsXtcyLPkX8VDi+9p+f9YZ1m2wh5bjpDwGZJ66MmYNHMkXVQQ4M0b0Sg
UQreclkj1/KyjHG2ojPBnwt+ozy0NWNOlTFaEqDjN71nEj4zdeGM+BQ7KbFctYaCstZugYj42xl3
B4O/CnLDGhJFhdANObKQHtu34c9QM7DRBgTu3Xh25G2ERisG9KQXepqfBOZEtnDJSRD2kLkXHV4T
JCHk+rK/EVMmulPt2CGWQIfxKzEbQ2mHiV6nQT/ILPDADIT5rL46X80XiuVfZQRnSNrjXsHRadj+
gjSxxDa11XMGbfAlX8glfyRvBm2rxpbhCuALk6wr9CjeuKe998YUz7jELk2DjD8GFiEA9omNojPo
dhbhHGO8cTMTJFpuPtdoHkmPxgkWJYu9MTzBmM9csmMLgmOTfAy1E530mUMPkRv61m5/qWrQNrGZ
qqCeK9Qt5YuMPAfFG3cFpOMtIby3s1MRi1ERumGO6kzR5AWiTmZ+83T014gk+qdAGR6TykREFdsZ
A1pqc10RRW+o7NH0cR6IaD5OVSzDJmaOBJYrZK8ZRlLBbSHOIlHjGcUrjAzEf6hhTpMvnz2DBGk7
MZY9DfCnvMr8fWwO7FgrX9j1nW8OW9Wmcsavcv2TUaqHZpKDuu6CZGJU6CT+j77Nvi1bO4gke8V1
mnPeZNLWpNqOaaeD7K71tkXx5OoRYzRRPXuiTQ5Ji+3MIEGkcRv0Fk2589rszWzzT/o6SI3HjPbY
Nk9j8O8B1eqvuGlvemRglZ4bW0tMhMMv6jyqkLDcrWWCu8UdU2G0BFlAlswre50kSsmpAk1TR9FE
R8GOlcDsljL9EotCMTKqF6EWbUOXcd6CZhU73zU6ApUnwp+mMlhyN2DmnO68po+CKpe3TG7CSUue
fEILGQCaF1+LmTJLsvtcQJfSuJ9n5UH5Qo7ROCgFy4ZRYzbEG3DYtxZtc2sMqpr0Vxq9LEgCZx+5
lqn1KSlVgqKULykBJvGUTygPCtKJabKx0N8sQ9NsjBjSuDHHv7S8eVj/yLlIP5zoAuySKmje6Isi
iCY1qkM9zO+6Yc17fIjnZsgaFu2MMLiqwiBoAE617NSAAUbAb4najVA6RaZ2l6L86ytS9oZCBpFG
wAnKmWiTDKxWJ+Gpt04tv6OBNOaemNYBS56j/G9PFxFZxlAzoEsPm97iJnW5uvNF/2BhRQloWMlR
i6dqP5IxbRRFFxYS5kCKwf/iWrfKJgPmYNY8jznxn2Wtzg6GcLSH1ZO8LSxAguQ9hoZXdGvn4ldr
0gzKHahwI2swRd96XDgCgjqYqG0xSG0LmFtxX354LmLiSVrwpqoC20hSfjQIqJ5TU97anvEW1fND
7zYXMjyZAbWkSE+Vy0uMthRFPzeVlR8avWb8PyavlmJlobefbbTUJeCs/T1p/lklAgFU8eb4xmGU
BEBWLY4OtNRJhDehqXKAL1qEGTjaNOZPE6ggwEHgYeXcI4OwELqYzhgsrfOlLW0SaCnjI5zCQa6i
m1YWU4jh7KeGSMKQ+THJZ5Bbw9nBBj2N/KpGkfzXlkeahudiKe8WxsWS+a4lh/uZriDRz11AdyVM
nTzZNLGGiQ0maIJxu4jPk1tfElKYHUuOj9xzRDf4giyR8jeky2zPBRSjLgmIWXzKEGogrhXkGI4w
+jkrxKHlmCd3IRMUKBSe9WjaLRWctyYtdn0LhFUHStD7EZbFXqBg636jwqAf6qO7nPtmn6rhVpX2
qztQZ6MI5iYlg8NcZQ8y+uC4feM5e8SQvDGPELSCpJtPkbHosCpw/U4jlGX0nkM6FbTkSNetsudh
sJAb1dQqltZ+KoMkHp7tc9KNN1EG/cUnzllQbgHbifP7dh0LNerLLbVLp7Uf+vIYt9adjRHCTtWh
TI29Zsf3XfexGP0F5NiX3ZR3Ykw+ClS8xeiTcZQDPY6/EMH7uDVa7m8retVokSFmPvLUFNLeDrIu
UYM6ay9wiHiPND8lq28GoKOZyJH7mVqb9wGNyIizZSa5FOgdSg4/RuhsRkW5WUz064Xq0t1SRrx8
BNTQ/kGCZE8VRnE6HamYSIfrh+3S5ew3gzA2PbvgpsO2JUSzwdP/BbYCNIsj5k3hZxaoAoC6Wvdz
zDna+1rz3VhFSH7tFAhPdIEv9nXbIrygr7RtSjog9NSO4FnDhjPZoXeZJhWs8panffYLqaeDX53z
MkYrTdunyMawohd8A/GNg/xYzoEFaemOCE2S3qrBf4us8jXpu/47Vy35EfXw/sdYOrjzPaOaBE8x
AcVTFwW8hQdeC23HcyPR3ENsQyQ4d+fqILPKsgkdLL44XikzR2hGsecxP1rdKpWiKE/X5F7N8tyX
eP0XccLidPWylJr5nurG3nEs83up5MFAAPXBGWuT9DXDRhGhr521Gy2bnJ/KQC9EB3bm3Sy+jNW3
ZLZYOauSa09T3meVmh08P1rmHuMI4tsuc2OIY9/DrSDU7P76QcVjYOiPUvdgRceEL99JJ5pPzbxo
YTe5/UFHsfIae82xg5/8UY9E1TGi6eMiTGbb/Zy+szgrf0WazxgZLN97Y0U/Zt0zw8x0sJKtNK0x
Lh//mD+NtEFpmMOVzsux5q+Cl3Z1E/yxD8NuqM6+Vr1mi5rfM9u+/AH4duPcnW29GvfWRLPYcpbp
Al6y3vVd7XHZaOW9Bir4UnaZdSzFtEXhMv/wWKM3BY4EMKQq88MKxN/e6dxxM/V0j3V9cH43FkWe
P756rcthBiTUXx+68WExQcc4hVvfVA7cuHH+mTBtWmf7GOmaSfBWzrlirjXjNfWQcmpadTNoBrPD
Kw2ikWB9ZlrWMrJ36dDPPysOn16hLx+xBN46MpkMm2GJHyRjbEw0g3YB9Pbhr8XslDXmG7YnNg8A
ZdhC07uy6fIzhZSx68m7vBprrfL3hHdR66n3AI/OZ0bCzvM0ECu5tBD5a9XbzwiS+p1bjaRR6gjr
Mze1eLpu92AbKK9skiZnj6TXALycc2/aIGmAi/c7znVwdfravXRyeibEo3zp7OWHiqv5fiJD8Cnp
h2Nqzv0rTggomR6NWZUSRxt1zY1pKyK88azI2AFquUIQCuFf7IregPT8u0wWTD5QpR2HrHrM+WPO
12/q0JNu8EWF9cqcsUrPODVi3Am3ue3I+3vnOCEQxhOWOM8ZElSu09Z23fs+ycTDYAGpDkYT2eE1
OmNq0RGNls80AtDAgjKGNHpRHUSXz7hF8Aya9ZooKhDsAbJ/7yuMvX9sc6CHiKNLcPOsz2NMJ3tP
2wGqnurUBWzxay9qcarsnrgPDy/3lTMbKeMdi+1wr/tNBx0W7IRzAcUpzuA3mT5lA/+tTZWZztYj
nGYbA0MnAhXJ5HPp9b3LYNOOHq9csT5JzSeMfRzmufFpLDEJoB9nGn0YZ+QppsQIbShmKhaVZL30
vuuF/k7HU7Zqbfkdi8c5s16rQapPxvmv2mj9wJvXPYJbIOt4Bez/ubuqvJkgHXniINtGPRi0r7J+
HLZ5XSK1ul4DeWwhr9SQ3FTFJO8ihv9XM5offVVmUzz/8VOOX/Qv0AFQu7crKG1oWd1iwgIL6WiX
2FnVieXgQW4lRUV42eP1A2Pg5Djo7lcBE14oTT3NvWMAVm4kbbG0vq2RzHE6kadxdpufS+I7aC2L
FiOqBnT1arwtc1+7WLH9gVguIrWV5rMjv4169pBQ2A0iCpFvB6Wd3da1z4MbVbijypZ35aCICXj+
80LEqrQ2YFjtp7LgNMHMM91r5RLMEt/olY+OEv+nW8jp3iKbbPsHntUhr4ZXWDIcmV2Ai5kCRoAN
NT418IwYbMxPi85w1KQ6vsk8+B7uaL6RW1Ae5OJvhZpmgDqQL6KW0YfhfJSNxRxuDcBpu4V2W71A
EB1hqUVZ8zBLlfCuDz8qx5kekUMkG44u86tJHknfrHBOp5p3GArKZyBB5gnr3i30Ke95alIFgdfL
jw4qqG2Uxj6NVQHvaKViXMm3Y40lZhhgucoUU8/gjNohmWv9/Gd3mDEkRnVlbfrclNtWTvC2e7qb
G9eorLO4/nNyXDLC3Za0uPVmhWBJl+tdb7Vxb/huUMVTfKjiIbvRtAOAF/++IQYjwGtT7qriF8lj
HkVm5kz7eOAaWIBkwol2Ppp+iALf7ozb3kOvoyBublulnFdtsB/HGlZrwhU2yFQ+eiybuGVv/dFf
zXXoAK4vJeS8Ae89W7DQ04Ihcd09qVXa5qEz1xLLOw11rx9mTqXBgMn8tm2Jw7FWOH1cliSJNlGG
IhWG5Zr3GvKHi8BdU4bkkjoHQycsWKmlAaKqICWJWu5K8yBwItXB6M35toap+8e068EDM6c2edD6
2QET4dFyJ3qWFFbIEQKiI+0wZmlwzQxhuT8WHeVen3wq+pGB541YrIr5yFA9fh3FhOS7CJol0t5A
rlm4UTFZ01WCGguF5bnROQwm5YjCOsnZ9NleYhovsIAt+uvjSs1wmH3tV//+LeoKJP4/cFK8ZJ6+
9+BjnuzJmXYNc40DIEMm+PMwPMNd1LdaljWkba1g+CwCLx2nCJA6vea6KFLyhy2z3g7xhL/b60lc
0iL7dTTYTKA/YAe4brJebD2bR4/r6HAlev/1AZyNvReZ83GNZ69MMwkoW9Id+ABoneTqlJsrSf//
d4rl/qu+/Si/+v9cf/GvGoEr7B75X//5L59d0l9QMOpv+e/f9S8/1P/X9cvxV71mR/7LJ8T2pnJ+
GL66+fGrp7C9/gf//M7/2y/+x9f1tzzPzdc//vYLlLtcf1sMi/hv//zS8fc//qZb/y1x4P8Isfyf
/6Nfsblf6a/k33/oT4yl7v5ddwzX8A3H5CTEqfR/x1j6f8eJ6wvfgQEuiFYU5MMQVyeTf/zNIsZS
d1famOFQFayxlf/R18P1S87fwWEIS5i66RrCFeb/U6Klaf97xKNhCp//wzQN3/Yt0/23JEOsIjLx
CA5AsZGzpIqq3DVYTxat7El/LaebCb+tZ78Zk2DiM8/HmFoHuQDkEdJvHcc5kEDTsivbDoWoSeut
fzfLBO4Esxyz8Cpi0TP4XP1K+9QThD8kcaPSPFpxdBcL51GS/xDWtvEKi+ZZOPVGJgadqsQRWyWn
EjsA4wsaNoNK0wDC9QNS+IdpQd4aG/Tc8nQ4z7H6iDwpA0Otzasxf2fOvWx61WbBjSd0+74sdUDF
DAY2g1/TnsYzg2fE3k/5i8ZSwqRO3xkYipFEd5tupD9i6DLMnFgeZX1XWZjAkPTdej7aVVBLRzul
evZNxt5+w6lpxim5qeDeHSZRp/hcT4k+YHOLX/pto3vpI4vJpuLkXLbdriHudOMnnEcs4tJc2V76
ZnksxHwBF3Q72eVryTF8z2Tph57QGTMl3F+1yj5mXBq4onK7SDeFTryezhgUHddAt/Bpim3clKvg
PI/bsIyiT90Z/dADlmE3rhdoGEhCKYYh1Oh+kMQLSxCbCSfnJApsRWg1NlR20MrpQ5xF5wbuF21a
JocFMA2iWGi/rklXvruEGCgwvXgqPssy2ltzodhBoKctxBFxMJ0fRoEXOjWXc5pocImJnoCehKZf
+6YNRJNhGkq2yJz1cPYBGpm4r1y4ANzamRcucfWLjpoTzGuRGyV6aPvDFHQRKS8o5SEcav26P5za
LKqY8RvL0U/Fi1lWA4Zjj+F5rR8gmMAtJRckoIBmCuPEC53jnpanB6/d4DfZwMNQe+3Q3TFsSY61
pNDxRlKO3MzTQgzvCEoGf7ol1uh5AkhaSvfRTSSJrjWdLNKPkYpiYFkOMUMtf3RtmNXOwHvg9jS5
3AfPgBltLtGpJrXm0LOi0b2riCOH8BzONNRIkEgwQWC38Zz8K6ITf9Tjtt1yrLW2ml73e4TdgZRE
UMu8IpWDvx7v5GjvTKu7F6DodsrIV81oMQaT57+XhS2DcZD6i79kb4nbz8EQpfrWP1tL5W595DE0
a6YWEWdHvADo9+OMJxNF5xgMvjRPbWqMQc45LowI5QZ5aCwxw70wV4X/M0k1XCwZlU9eayhcaACS
V0p6dJfjFwANWjXkd4xmQwR8RgahN8Y7Kk2aeRxONY8tEd6IohRRGM/x/U2evkkyOmqV2+OmrTaD
IR8GBrJ7neGE1Asso6n5yzBwTcwUSKaT5QfiF7ZZ2QTUIjgB6Pje10rDJRPh3Kqp4egtLduaLgBu
e7pRfgMkVDOAyAjH2+B5b0J0gjXpEHTlWwkKnSbJHDU4h7vkDWUoYQUunoIyhU4t0genowY3ZVxt
/IXwVOYuDDTwVObWAWVpsWkGQI8aFHU2bA8jC26vfBkMSGC5uUVSvXfs2Ag5lGeb1kPRSkq7DXog
/9EX+gcu9WKbmSWSOcglFT4sDnYMHfDZkojkI7pA8IUtUmfw0p0Sz6E0G8Xd3LWPYwvigvkAcYhu
dKEN35nNPu8ybD5G8ttEdzW28EEXztdBiZcc22UTuHH2bGhDs2lYGpjTk5CZes6tXlK5UAKFnqT3
VRFQdyCR+9WqzYhdgdvI87R2VXR9RFSkJ4O2nZ7vhlY1sP1sZKiRdlOP844/Uh2NXr/Lpp1vjlxl
Wp/Cy/DdjS9HEHxlgm0QGuCI/TPyow4EwPQxRJ6Pt8TFKFrHb22ynHRQ4QGCZeAcyHNzPU7PESxY
apQ8a24qYUCxSLVwGWit9WOFh6als5KgIQ/L1f41Rd2N8OAdCxZpzyOfRDbZvd0qcP3QSwMm4jQC
ZHJyksSGmZlprED6BREulh/LfdNrbPYYL13utdYgWIr+FYT1lONapwMHbPOYr+iXkmN0SHoL0oHy
rnNaxuAegLxZd/ZItE6eZtHGixAMExQd0ImiB+C82V23sQrICqZoq+Mo831a+HIn53gdbxPLlWHE
VpRWg2k/wjf6ZvLSYZ1MdTCU4jxaRM2Wvo6oXvusbR+nEq3GPpN7vbFtuqw9F5I/3GPJWa8sJgCm
fTIEM86qQ1dWsW0adnbntJCJZ3WItOWW+C77Sckz5N+BCKqZy9Vg/GzjK4Rnb3MNFX7gI03asDBs
onXU4xZ4+FvTxH2q0SsXbrbzN1KX7yZ65e0yu/GR9hchpjQPuR1wzkXmNx39hlh4/WeSpyo0Lere
npFIt+AZXGP5zCwK4lntOfjAbmYmJmMTzOfCzm1TVLDQ/0hTi1ni2FE/pTYjbg1XYkQvJAUlfGzQ
CYQsHBxFZMDc2AMrIHDA/VQDGB+iZvVa8/crE6gfPD90BxM73sLpH2j/RhX1iyDNawcbCPVOmj4m
dZWR7Dy2O1tPhiBi+F/GfbikZJdxseqdt03hZD0glvS1adladXwft5kMbDzS5fBiNZG2Y/C2d9zk
08R4i9sP4BgGRWaOtP93FiqnmRCxE8qps+u7L5yyyKx/m4EeIhMu0RD59HV0jbxWimRhf+B+nDak
YNLuBEReeTiW6T5OlnZQLRy81DsWVJ0Qhj+ImT73lYZktk/OoDve5o4xsD2m/FjuHZtRutsclZRZ
V7dmI4dtKvWbijFGqKKKrRF3QT6vdbgVsSYROhaMxpDR2b2bjGFYTYYE/wJbZR0M55r4TYmWa1TO
fY4cOcDLRQ98hgWfgPDinQA+YNmAzoGaTfRUGLJ7Ae7n9AieZMempHFUcrJD5Hqv4g0ET3oYUccd
8E7AIG3hO6fibK9W91TFr12kD7usLKKtiuafnGGyTR9r+abJ0reFM1AfzwB4oio7aOswI+0rDo/V
tzGOT3Gs1M4wZ7DdWMKUiMWGaLg0Y+YyGBNvjlA/FlV6aFHMBENkg3pCIbQumN9uLT2ZSaBaXQ5y
OQGE17YKOczGzLgvlTWIc0lZfiADAbKrkd10BXNaZ4mCFsvxLo9LfGMLAoI5qdYBpzXuCydFUl4a
B8uqk7DMehx/LA8UEdql7dem6ILFj+h3wkt0lpDY9B8j0mMsZB2g2OJXWYkXKV5FGcenyT36ssp2
mSpoKlr9pjJlc5x0hLUTYN6iIqZb75Esoop9rntO8E3n0fzVgVV7vm6w+7puSJJd1bgQHB3/1Y8V
PMb4bGUTWjFH348TGn5SJ9hAFkCfmYb1p3W85dZA37XRZH+niXJflf2u3Ee8OXd91N/F2lwEU1vm
+z5MicQ79oTBxY137uqGvruw8g1lLIlN0cHtoycjUdHGn/OwFs5hFrg+ss5+E1pqstdW9zYTUjIB
9To0F4xz0ANlVBwWu3jDEq1xOo1InmQ8H1pi3PtQLF2/Hu+sBV9zKfMLSnA0gSgqFpZas2+tQNOT
fpdPOrIFX2d5K2lSQT+ed8K8qdjc4SO6N4li5YjonwcgZoxTIaw9EYqB5Exm0isNcwvpVp51CXNj
lkeFc4AyhtmD53a/ciulul8WdQciEbkUDTDiYjelitsD5pwG+eTNLMz1QKyhsHdM1hKnPlnKBhzZ
nIZOxSRGkpUImSboXIt1T/KiJZO37Tkgb7lTMjwryY9aHJ3Sq3ayr8fAqrrvzK57QPtTfnS9yt9a
k/Ft6yWc7ZHBM2jgs4M6a5MPgnV53gyoc4OS0cjGzMGgju78Q4w47CKgOC7+Q41olX2aLc9x1ZOP
qKAepChK5foq+ASE6mnkEuleA3Srdqo1f5Fl91wCGw2jkufrav6blclPJLo8Xf1gthNQnDL6Xs/Z
XSu/iwqKw2Qh5LVBz4d1YmC891eDOCQyAq93Nu1QFIXRwVDwnDU4yfSkXo2WUVQVgduaY3BvzUjF
pj8BIIObYPVtMJNnmmvflP/v0ISOGfWBA0Fxbzbmrbu6enCaewxisQAcpkSeeTnrG4+Q2bIjQVOa
1odGhYx/zTvSULJ2PdHERhk/mozz4pHWkt6rD89fvr0ITBisOoamNRrvtNI39MvYeGscjpJvbE3O
g6lgz5r6EnIfATdswiabxPJe0EfULa3YYjM8DSaHcJW1xxHG8D5rVipL9KL1FjGjCgSVdhnzIQur
TowBsQZbfyRGoTLbx56jz2rpvYNf7R2UkRxqpmx3Oca2jfhploDQ6UUvIRQ/uUlc+2tSM/9v6fOa
68rdGcqdQ6ip+pqmmdJQTuRxLBuUSY14HHRf3diUtXE/jDuc0GhLquU4xdnvThjLxlXGuJ1A6DIX
1n4QjnMHqIOltLPYijAsl1cUpnzoTDkcIs8657VzG/vucFcQHh3p+PiRbPSB98xqyCgqwRQzLzbH
z7wjAywmQc61vVChAEFJVoV9XzlIfzqKNwwOG+KekYCPIr/pHNvaGsP0e07gVjqjcasTwHBDs3xn
jPF433PCv2vHZx1Saqpn2rPigtoC6us3ljn9GlzvVrP0+x4Qm327DHI6wVLibY1p8xpuygoaqUdT
Ey+erH+ZHai7hKH/ZmA5i8aDJpZ029ndU1dw83il96t2O04FxQuhiqw3/fDKMSbftNAIkfEwxXFI
T9gAl/A31kRWtxd5R6RdcMuJ4hpqLaxTEe09y/zQKDNMQx3spDlkiO02EeLnruBNLRdm/O58N9iY
2PRZsSUC/TUxOpCQMOC0j6Psxoj3y2KttkNkAbNF7arZ/QkTU4Oev2r2KGfB2wG5R2hoDHvObU9O
5CMq6Ym8q01t2+n5TyBizXFoknKbpc9E0JmHWJpPBv3lGI9e6IJI3UrwNRCg+wNUgxNWN52457M7
YeONoW83PJ0Kh7tofNCOZImqztV3KZZraXKjy4c2XVBhEv7VeBSOMU47Frr8gjRcbuDqQXuw26NA
Rh2RkJndzAZosNTTDg7yv9DU3QKljAISt74pmJhJJCm8dbHmDO/l5cTxG7wPGTPA6hsIjN2NKZ27
DCsLmkn3Dc4q2FNXF2yUpNzEvtA3lpvpWzUl24oT1w6iKYdiEzandzYz49WfOUnB38E/yll8bKE1
QZ46U4scGYA1O0eLAbvE7FJ6vYkWF4MeZI2NYVrvDVwRXSuw5CF+T1pLAJNIOXKz36FTA2YsOJQU
UxTCoseHprofy1STJjWBRPPGADN4dJy8nWZb6F8j5kf9d6/JiyUg+AEdo3yr0ZW45W0xjxc7hb09
TrelWld9C4pmIUnBxHD0I055i9MomoNRof5FBH3MGKL/L+bOY1lyJcuuv9LWY6IMyiEGnEQg9I2r
9QR2RSYcWjrgwNdz4TWF9aA5oxmHVZXvVWQE4H7E3msXXvilCnVdejSZrdZnVfCRUfUTtOMgY+3e
SvyOaBI9I/iT1yx8U2KKXBo9eH8MXUo3RN4IgxdK3bYR4XjpLQ17qM7ObHqWLaAIXHm9zU5hfFHL
Lf3isQ9KaBpLyj0++g9eqs89x1VUZGg/l669myiAt+RCYVGwQCiJRMP8NLBHh6AYQslfLeYyN5CP
bETF1j7wGcgViLrx5UTAJwsY0tZT9ZABb93UfvYZTgPQNhPIZCCOoQuEqYqDj5EN7l5xx4Fkn3Y0
iT3SiJBdQldcYFLv49Dndwq9LyHgTqvPgHhKlFovHm0IlVp6zmrr5JfkYS3Nxl1F1Aqnxmbiis8t
j+WeQzq66fyWNFL0JukyvDMvWvVT887MNBDhjtAgkqBGN6Ar1t/BPIXcHh6o5FXJx7NEowX0BJdP
xd5gJ4nD9gz/ahgoSMDA3fG8hlEZHGpPeVtpQBPujewdBdPf2UM4qYzit4zTN4WzAs20+Gu4/plw
TZhX5LeFCFKKJe42PWvzjQ7DONJN4NN6sqZ31XApC0REZXoJmkFvkrG9RbSIoMitMAB7vTyUecdi
igvWVChw5zx/9BONS3BJzgi96ZmaZrwzqY4J8tknRtEBIXDaCAgANFKPxdFguY+ou+/QbjG4aaEP
4L/oCY1BuNYFeORcNxoTCEtNYH5lOk4iHhkGE/G2B5oBnebZN9bQ3poDoHNRIg0V9VZgX4YchbUB
xA46uTyJJb2IMXwoVgoydpOf/N7GTfXuUFR58tFhHBU1Hdr6VpZPamAhaJX5Sc0x0jJOBptYWKPK
CRkIlh7uNuF6fdIsOxzpbGT6t8TKHrxQjRAfArynwjtNknkzF115GcOR8hOzXDbimIhF+KkW/syi
fkxU9vYYx2eDoDtme621vp6e/PX96gn3w7erIP17Od9JKc9KvrbejenEoElQdG0coTi7ehbn4V9d
pN4uMez3BsNkXRgTj3xLju/As7fKue2R6DhNtAIP1Y3PqBXdjNz5PmksiA9B7zTVchxQlwIfJ4Op
O/EWg4oxgg8+TnfgxyfFoz6glOOYZV3qu9bJyb1fxHKGRFhnGhazP5JVmUoIcjqm6TIkfD7HCkin
z0pA2DzNed38LDUHUsoqepuCXqOG+M0xIAA3cR6txCNgrFF/25JqcrIB0KU+Pp51Ga4XttyQkhAz
sHZNQACZLXtnLeDmLQ4a4fwywDOlxAt/58TZjcGIsBArCkpOfUxzDgFfmtND0aEd5i1H5Fe77/jA
yWQHHobMU2+Y6KhdGG5zi9FgD93gXBJw0g+wYue6eijz6UN37edqzTReW7UNoSwe+sxAcIXsaUnv
R2NIOani2yzOXpKSMSrRQ5HDh2AG/s4eF7d/8I2y4SPRGa0B/vTcex0HQflupuOuEOlNOaRkSDrt
bs2oY8VQgZbVBKQ4ejsEnMYUebytk/3dNX9iNBvbZGBXUJrGOjmJlJAvmarjjT3lcBS6DyWRcS/k
fyclhJwe0eQ2GScAP6UFy8D8bZnXl65tbawqva8BPBnLDbagR9nFex3Xb/1KIR1Xyt3iJZG2LKwP
XXJqoCO2q2SQoS1suY6NzwDP0uXbeHYLYmdKUYC8YCY1es8Fn7JQs7/vwXBvQKx8llrQP/hhjuyP
zqYETO4QTTpj7eY65WSYWJfmaZrvcws1XvcGtMQ6E/WxMdnjPhiVB/onP8XEFW9aYYccfvqWAQW0
mqUk3d3zib6V+EGNR2AHXBUcJ1vB8Ejn9S5T4iF40rWF3hZ6YbASc635U2TzpeTQEbk8CJeTq0Kq
GIY4l7EnLM59YU1HRGM3JZWoo9xDzuimzkWwqb32tl8DH8gP4PxZ2r9FjQQQ+SSLCRpS5i4nYXUX
mzsLNMBdndvfnrE8T2YHqM4a0OEM4MxFsutTD8zM7VRzPOTlgaDy+gnkyLwZs4TY1OS2wJmIUGo7
JAw8zPIvlId8yzzhJh3wFdNpFjdpwF91AjHXlOadvwQf8RgGO3bNNiRUpz9m3B8205QnAi+ihcna
wZl3hsc3bzizjOIhD09zeIdMeookaIu9W7NPVTXzqYTipmXwuxk3FpOBS98F1WWkVtfZEjDInO8z
1n8TBJBTbpYvCwneYKXcxw5ew66wh/uWIfkZXeKCd6CvDtJfbsMSYr8R+B+2qdW1qy3gdfJaVUjb
y4CFCLEoH9Ow81px4GDBrFJgMSwDfiZzfv5HPhILBiHeqEhv5MvolQkmQT7FrVluw07c+U0CV9d2
b5Sr7nWvCD+1+93QtzlMnhAs+QcTf7np65gZIrsGletv6bZ/a8s2NwqsdRlPbwEGuqBx/gTVuA+D
is/fWsl2UfI2yYAJNpgM2DVZN4sePvy+uUJScXaoeT6XIL5ZfKTfhtHcAfY6MtOwmHiytSOxEs61
PR8JLQUoV+u7vmdQg4/+0KDv25WEaa0j02ddhfK+0RwxmhsdngRDQnSiLgPdx5aMEJXVkTCRgi35
JaFpYwHrrUFy2DN62YmdTKE7iXuY4Nz1BWHFBViybkYYhAWM9apznEyRsHV6cQvjC8vFkSDcP0YM
xHTGdofeTrDiQKk6oX52qKma4h3MYtsmu1z5IloC4KYoKxg187wC1ai+n2zP9S9GTi0HEJlE2Bbo
H0bdBusBtZEbck/qaDIoKSeut4jL6H7E28R3VjsfmbrxVbITUpUPKC5IjtD8swmLX6dAqCsCAshm
77FQBrilYQ2mGRpnp1pyDPKBuaRl/K1U/RWas330RjQ1RR0yvsvbG2y4Iy2V+xKbAzgA4lGPbomD
vJUj4V2e/eMgz9mlxYy6OKnlFitHf2eZPuu9FIsdDtVdaCkqtr6fVrw88nwoTya6Sz5l47GhXaZ2
PDkCVAT1u1V2B2tl1mqG8mpMv0YQ/8xg2nXLkL3B6/4nRQzBZJxuOVfQuZCRNiNDaVbDad859YFy
mwzlFBd1IXBFZfW15Fs8uTgiB9IMNv84zbmr4DPH6zgBkVaQm0dZW+7RZVGPoGaPgAd7VhCc0iB+
tkTwJsgLsSAQbztSMtifbZRCmDoI87YEWYbTajpz5ndRMIJeY1z7VXmTuPHc6lq78q7kN92lFvxk
b0resRZS3McE1a7pcyK5LeeAYbrRE73D6DdNGIEoU3xMFk9wp0B6x9g/2rz44t2BlAoJNJks5wF9
wa+LYpBntbqTfKya5z+F+3aGRMQb7t2Esh8jz6h4wGGKl0ypHFYEcZr9VCkhD0GLAAvGO9MCK31C
p9FvQXbymKmm5/1W3Dx+fxKFe6pWnacb4qMuHllXvIWDDWlaM3Lzl4Q4E6aPUWt5mM4Nm2anYlgr
8VjD4B3WZQdlErd0sXEw0+CDCUxkfO2R8M41cYloHSn/hA+dvAuT8blK6S/MPPvkXRgJrUmfjJTs
0KX3woMWD4Yw6F94Rh2rwJBlE2LM6u9tDCD/9ZphaML2wJVpSPdQF2zYe++BMsQiL3JP3M37LGuG
mSHl2ewse4pq/w6zwzu7xHA3WOYNtrZHtVJ7yRdgvGQv2bmazRMjxvlmdJKCphUxpilj5z4M22Og
jY8u5Jzo2Fqh2od6SCPxYDLBvk+RUbGlQyye8irh5fqbTsvnEKMkmQLn04PaR5CwQXGXVF8jYcW7
hQTDiJVOumEi0p8mLknN15ss7c8SBumxgBAAY05s2FBuUtk47+FqDHKLV+wEeP5CzCpp4/e7JEX9
HkDVdxEr574yo8mjOwAQty+rFDqvTD7I6lYBo4o+O3vBHfp6RsaNJNZznvcAXX/xzcooc2GQOm6G
uX4E82dJsDsxpPJNbrRcdDK+sbm7FighfspkwGQ1XdQNdjmqmNBFaQevDq/VbG1pizRVFyYMXw8R
Esjv3G+9fVB8EGsG3bN1soPKm6cuNlhvV1OMvyDc5A29p2Rmtmn7GFCDPT87GVRfPl+J62wT1j9d
op4rSSVLpVNH/BYWM15gkktoPvXk3Gz60diNac0MtyuIEIDVvslL5nmmEOU5gKKEB4AdeDEYL0vH
2LGdvJ2eoZ/ITIJWZgufQX6Lh9++JFEWVA7zEQqrBj/8jlS9OmoHxu5ebDI3CrqBTWVxivPGO9ia
rbrAG5twqmSDiaQkfZpbtRy8rD/QDNpHrkIxAi+EahC5bnKZBXj/cjpCNebKAbK9NQYYqRRyCDml
XHAlKnNfJAnsJgIQi86wDtoCzxyXzdGYqh+tAWUSIgjDBDo3Gz0QYVKwEp8rfCJmmO/rAJmNU6zK
CJfJo8xorquq+QlLZHjSHVESroKice6ZJ7t7C8nCpocKth/W3WOOFRz3csnshOczoNzAQNMkKBFi
13qbcjjoDXqEfaoTQExiRiyb/xk8a4JN7677ve944ZnU9QLsQaNiGoR1xUf5EA45BflF6uJCCYyA
IPUeyf0DbZ6Tv5eslqFztWTNNiuMIVpWHcJQ4ltmOl/eBZX/i6BH76v4LSVYYosa/hw0eb6p5sHd
Q58aOuJOBpuRsTMuIwu6sEFBA0C8t5K72Y4JxyvJuuioijSoJhZjX2NmMP/H3RzZa/K00liV1wV5
0vibhSFTX/qcOe38HRIYCICDBJq1KCkmMnQq42fBGrfzHSovCPMblJ82XaVxy0/QXsxT4/KkhZLv
HibSec7xSo8WZ3Jlubu+jb/SBe/XMF0nFmVROLKczcv5O4n12+gP484Oy6MkphltKJwMbZtqZ2tN
PnIBZikcLDgKPYVNXz90rsQDA5JsEW560MWqGRkR6jSZb2/HmmNKl3ueI2zDXo8ZccT55vRvktsg
CvBD49t0sofyWmMecZsnsTAAzhNMhYz0bM1TgKEGlTpdbloYjOG996Rky1k0cBGIfjtmgqamqVDO
JLZKN1p9hWxukPjinWXjhdsroa7qCw+TSzqQFttgLLWZaT+Gcd8/1e2LbowbucgbV2Wk4aInS5q7
OSjFQRnqLzOrdrcQPhOhdF13TfY+m+PfssPygrH2JYeWP7ooPlrWIuMKaEIgEkBNn/lxcloIKd9t
T3SwCrjxsSgJkyHNIMj4pcMfLq1Bssf4ahVwhWmHh12gecRxb4sT+oizf6gWk3IsWXhI04AB8RA8
9l736FjpBSW1u1XcrTsXdQ2TQJ9zat9K49hlHSHHNQNKD22VTJqHaWhYUFlMeugUmLDU2X1IZt3e
Yt23TX22gg5bSKN2YYAa+FjYqxaRGSYAUeddgm4iYlpMPuwuRVTxmGU5Fa5rXW3P2Pvsy7fjQsBN
iMNpROh3SH0bW8LUMcFQDFDkTPBGHuENvORquSadU25nVfhnIQXxsnPx2NrCi4i2+cKQOR9kJXdm
Xt5IPYlbNIZuVU24AMynSYXTDXtUeJPcUMrLWjwITGPgjV0X28Avk1Tj1ufgmw3q6niYdv1gnnN3
uCSwGojaZuNidtm4C8g/3vT0V/jZeCrWV8i1mKgByEOSKdPvsPRf46kHnRUH1C3YSs2keGqa5O+s
fPJKS0KWMwvPeKxQkfDDEvs0faLS+jGM7stt+ZJNkjZ2yQq1QGj3ZSL60i5ALjtpUAaKP70DX17X
dr814uKhx8R56HiIcu57Jvnu1dd/a5chKiUv4WeDwSa1bmfYangVtNcy4JD4DcP2PApd32Evq3FT
8ePDyijmEmzTeMAJuC+m7Fu7PQyjNH1uSDwJqFe3nBtjhJny3Ar5mpI0grn21hxdyl4PN1phxSDe
PPfWZq0ClCq1LpMJFQQwCS5BaX8K3ENscMdNWoODmhwGy7GHXM7LtyGnMdkcKQZjt+PmhVdht/Tv
VYntolNHP/GxMAYp61gIobvcQuaiVHcm18kLGyxZsYfGkxbiIA1/19vkvFk5v0FgSfuSYxssGryU
OGq6lF+TFTQzIsCJB+n1l9Y2kL3xIaM4mJaI5QC3b5j3KCLY6jK1T/ZZ6sL8pVjNvDm/gLzcwkOB
sjso2PjSzuh9SMwhPKNgwmLuTErISLhrVsDwNU7WbSiY8WMuP9remOCYZLRHWB/sbTd5qQj28Lyz
QHZ+GKcU/ZAyQZF5DTCfxbrJKnLlPT3uuoB/Clk6rZ9j36qMZIQgQOw5OB9eW5zJ1Nwg/fqZTdPY
maU+mJUbnzFYRb5H9tWh9YYnRrfVm20xR0Zl2QcJsLJcPSF23NtBXCJu8t54AvqtzJffMNX3fqJ+
SbFj92Ca8qT9S8O5e6U5M9yoMCf/iErGpD6Yrhk2c4aIdIk2izrLXXKsMeXbPzSaYGFTHrgC9SVb
6IGwX+By1AQjhmPnzrDZr1luCqaSZUugGI4X1TFOsm+Ic1DB4D9X9Ux1nlktJkuHWqaJlsYPTyAh
Kqbd3PcAK1CO0mdsOyZCUe+2UIXXZkFl+J8SdkleB7MbfL7a+wHkOnyTDzYSs0XO7cmfm+PM+wDL
aOb4MPV5cG7HhtYb3ca61PK/8q6mBlvQK7DkpZcuzW/sHMqoZGQaS71twvSLAel0kd1jwdxZ9JIY
xUUGGyZmx8SCHGsornEw9uj8PCgAZngJZik2fhnc+419nVvNs225LVz7bDeLa1ws920BQ2rxLAcp
LX01cga1axJ57qWjCLeeoRRO3W6kRuPCtfMe/yZSidT/IgGBX0GO54m598GJ29XubMOGadjTDl59
QxBNt5naHhcR7rNEf4zp8lTU2FqEhdybwGe8s9O4H7jTM7qxg28BNUdcS6JBGV/XNatfw1tDLrIs
lN16vc7AWKjnZt1GihB+n5V1EeXfg+D+jkxG0Kwe0kscSuMWk4ZxdEYEfaL4HvK1JAX3vNVhnJFS
4TPccrHRNGJYItfixWJ9HHXUOWFlHo1ufChD/+/6PxTANo75qP5oW+ebpMZcJ+3plQAjMiJT+A9V
7hyWggujyZEy8X5HBJpGAQkfVu2Ab4P9WGmNYMb/yixKBObV5NFXAhGdWwyRt6qCAhneMh8H5TTB
XoghpIFPfMMMaoPfdbx0fLcy6CacN1HNk7qFS3HTg43bDDAdNnkL1Y1JWcFky7niS+6cgEUGibCG
yeJzwXlDIDBVoYrN1xRg66Zt6b8w8xMH0NCpgoTcjzZvS9ok1yLoi/1kuc9ESsJrTBLyP1z7wnS9
RhFqO8wWxD6nbKa+7G+bBIIISo+YG/+c6+ziBt4TBr1dhQ9rHlgOxBmoLs9XJ4m49Ij2g79caTf7
2jWtqDWCA4Wzj4qy+E2tQ2F3+QmbFOZbF3ntQtRaUB2nICQ7NsTfg6nCwNhoHXU1mgcnG549oHAF
M/5jg1YRsBwORQj5dAagRTYA1UNp9pfZUvbRb+GWEdXDbl1WG9mFdgR4hSfChgw6Dk9kDDQrX2rY
O2LmN8EZULdddujH8Q0N1jGhgQMRyBExE07RWaB3WNb+5JXXnlo7eYUM0z3E/O3E2EcGU+StnZus
8oLwywarGTXGyCVglf25j+FfVuwnR6QW+8G+rXMgVDy+DxUxAvTxnheJOSQUubKPjWKDzG7hJw6Z
RdKLh9vO89or5SxSiAyDxOTkW8QjbGdCmo3BC6CGgUwekFq3bGR+Mv/RHcvPgQCvg0gqNvnGg+IX
xK7XLVualzniXbe94JgWdLY+ebBhQC5iEpKgHXoxypES0yoass4/lfHY3CrIq9hBDAlqJOUs95N9
6NUD7VjxyCUGEsQbd3NCCsjSnKUfbwadvXc2NGCx+rqzFvyfw2gXx67pRXYxvA4pTQnKCPj2+Kdq
tia1QkTWCPvBcmssCOOrzdL7DS4aPG91JWeHs4ZCmtG796ZWecDSnXSobtyx9xFu2PaRfUW56Xpz
2sUYWPvJ4Ybz2g/6jF9ij4iZhpSTmfZLXLGETkudI0FZIlJv2ERLVAZcIlQEbjOgCl9IMg3r+YiT
N+cWRlZMA3kzAU3dsLszzk4FaMQV4RPxQ+DU2hN9ncVHmn4RPCMIUztrDhiaMhKq+npvzzbulny6
TI64b4xqV/gMd2f72UE/s7FAfxFPQmXom+ijtddViB4HxEurxGcK8vsO5fHWLniXPCYeJXEeyYDs
MsmmzyHvOEsdFFzofMFcqCh2DPc+AwB70rZgChA7HFRV/2RW6q0TPzkZfRFDaIOAjK8cBAhzi/bQ
5D0YUrIioBIwxkrmq6WTb4uQ7LiWYEjs4rsMYC1OJLx7vc4PbIhaRkxFua1zZjULgTDbGjhulNuo
wnNyv9dsoQ81opaNkcR7IBE5Sz5rubBKw2mAeg/B7bDMBCoFMTpSCJFeGzlM/PfNYF+65UU5GEoA
13eMom+nISj3OD1uLZOYXlUFf7JJyUNg00YvCzIYSZZFRGrgxZtYfbGAHyKn/jXmqqLha0AuMTBk
mrvYkSi6lF7VxWqs47vZcZojqyHR9a9US/aRMxBPY4C4nuvZ6fpxG1uNwS1X0KsTCJYgyVTW8mz/
A8txCKYsJ5vg05RYpqUVuwLIV2HBXWzr7ov9t4ma/6tYCu9hIncnWBNQl5TRrlL5N0h+5CSG/BD6
wZSufWL4jS2Gy5Yr5cIT1twxPH31HO/dtu27NGg/0rLNn3KI6puZd+zQY9SeiKaesGDFUHES8shs
soW3aRoSI5OhHw9nth5xPxHeuwZ9boo09a5+TDpZWJYtET/1GAku7liUp5YpQ1Qn2TFHJK6nnqc6
9wmwZ04Z4cYFrBSRuBrSDDFVr3ggm+EWCzB4QPAYeExanMixkx5aRyv6Gz/ZMu9kADv2wBV9g2Be
j2+3mpggL0jfcY3oQ7+OOMJlKPfJ7IiI/oSniuCPTeVOq44bHbD2ez+iFQZuIb69gsAAo8LDPkmW
ZKQpsUIT5nCqDCJ1cjmgb3HpFVtBM6rzCNkCg7AWEE7nWDSVPTtaWBnWUNy5BR5xnZrddZnOiZwX
blK8PjAFStkfXLKEtnHQkco4Vc1xYSVeGnZycTS+pcpS9R50ONKkb1sq59CrlGmAIPFbZKXaug3j
ZMeqbhPiu7ciRyel/JtaO/XFyVjijvHEnqk9jCXNvQyznLFXF56mad6z1+Rt0pDiRZP9DQz0iKMS
+Y1Y2vji8qhOqX83dP5ba0Ncbb023atk7ex6Hpwsy17jBG+Up9Mn7hT+G9T7gzLgjWsH3lwlmWYC
PBkaQcSoai/OncWAabsaf0BdlsdunSm59VPQBrDEl/JX8JCKoCiiygpp++4wuBb3iYEvILYRlMGY
stP03jdxpWYekAADd3EovQ1HAdsS9Wp53b0uzP6c+DgGEpPU8hRTSRb7T7HRHhcvh481mc42XMJi
B0MQmwYxgBs3QJ47m+LX5PaeJiYFc8v14pol35ihQT1aSXn1f13R7LsB5h+hyf2Bcrxe3PjKNbbU
oTrHLiLDYm5XrwVCXtBaZKZY0GKnlkOj3jOW7M5NKM+5RauOTBSxcZgzVldwvVuhP5ygwEvUMleV
NSr2YdbWsRBGpKuKqGPjF2IaSJmRXTRczepxAmoZqJZyPhf4C8LxXjnE5VQz9BYURyVL12dzOXWF
/1A60oji3NtmIK9AP+c3dkhCsUYlhxeGbT9Sx+OAYZ6ra6RW1PV8k4zsAyvYV1gVTZb5aiZ8Txlc
wG17sWDgsVjlvuqHmiqxgsMSV3uZl0dGIsNNwXaWBIn4h6y+LXoplqqO/k1ax4NxNCHNdVCLe3pV
t3eo6k0/qfZ53d/W/iJYio3jtRMF+cHElPBOY+UKWvNqWyTd1v5L0qX3TYPq1mRKtR1af/WRSMbH
Csh3Wl7dIVgT56oMFYN/sOunMjPnaPaMC6jXAyYuaiiNrEF3IdiwGk5gmrSCgb0Ly9CsiWHj3/3/
xNj8X3qW/5Oz+b+yP///aGwOrf+bs/m+Lv78ZyP0+uf/w9Rsu/+yXIAhgSc8fCeBwLo8/emH1S39
L8u2Q3ywgoKde9j736Zm4f4rcDxMxswdA3JOg+D/mJrxO7OHtvzQdwNc0fxT/8vQzceYgcniBed7
xuD9P//zv3Hk3yOhHvr//u8+wrB//7fmP/7gatmGhB24NjeLMAXdh+sEfL7m5+sxrRL+vPXffMtw
E+p5Qh7j4c7QwyXvmn0WmJeO6LimLbfkHG3xgURE1+xjmwVDgFEtR/jkSIy34OK73yFTBGCBBSdI
1ECFjNKHiCh99BS9U/GRwb3WDwV7zIA5KQ+7Y9dbE1AJ7xkdYjQvn7715Rq3MRRKgnq3M0m7rod0
oEi3mUI6Mnw1Um0ytj/WbH+V7xbt7twjZEJdP7k/LViGNVB3dFB5za8SeVlCiZaPp57/B4dgtjWb
GR1SVn6Clt4is9gHzWPTvlUqe/wsk2fM+cQGX+3wCYSlM1wcQqh9mFyp5SOaeyA3BJ2Vhwjd7g+k
J2wtG+8Jg6cQLnnzIOqjH2L+9CMfY1lsfFbFNUQRn+RNJMn6ALvDdf7e8C+11d3oYQjF9ENH+VVb
cuNm+xgIapxi7e7PLY0tFLs4NLcBNaqSoLsObXB2umDb4ggxP3KfMbKMrO6xoTokaHkz4oiw3fNo
/cXjhMcAjYD+MxIFAk33kXMV0ONVdrDhFazK/kZpSlDivRE/QibdVTDaMpcohpglPI4Rix9NIPAd
PJwz63CtzQ8l7CBEip39QZ7T1ndOTOVQGkWEuwxpf7HJcsLwlrtvafkTOoSojGfhF+h58g1itWNp
THetcVoDN4QDsMFGf4Fziy7stOCawsQLlM7cgIbdQdek6km3iwkepCPx3X4oXc2PANySLaDp8FlN
Oq6Qb5f6CDRYTdc0HmfnabVZeEVw6uJk2/UA+GfW2Go5O4A5zPhK8z3Ti69RXqMYryHcSgZazBzY
f8ePIcpPhZypp7qS+U1Fj2hs2uxkMbDMgmdsyBoilivuR6kgOd2FDqJotv+m5KtSd7q7IWXsfklY
c9MUTSTbLu1d4xCv4wJZQgDaYt0i9ezUdPXvKPe+v5+DG999zUjvYmqU7LvuZAwHJ/h0M3Q76Xms
9KZDP13wikwZKWZj+GhlA0GQ1X62A1Rz7D6KlyDnocmnbab1ziQNTmmsqFO3rUPjYiJQryg+U1oD
mRHkzWC2w9lhpJQt8t7pAO/IZceAMzLhapiIf/Lky3cOeLMhIsXjdTCjNnhdNWduAyBdaXlEhLjU
r4vn7yDeNNQtHwFyvTU+DR4XDy/v6yoUCAl+/Gdq8dUtfx37pS1WxhIwZFpOgkXb1jqUo7gEXYlU
DI+ysUl7ym3p9Kt2GRHargqPqRNc+qYF3T89T8Ov05NhXenjmL7BlUcBWxx8bIP0xm8GlJtyNDej
SciTtTP0XVp9gWq6Mdtn1R8CeuOUVnAFnIz99JkRo9b8yOXbRzYOThtOEo9e+F04D7gjHkcIO7OL
KJxHquH7JlsDjcRmNRC02r1MmJ5y04ey9wTxhc0gqALMelLYx6JCBJzRaG+Nu9m6ogylKK+6c1HD
WCr/jpxEvsmz1KHHzHdVae+dRpzy5rv3na0ci32Av5k17E5Y4ZlkEHAIZ1sikLEfMghhoXNHKNhe
L9ZuUbifsC4A19okHaUxGs649/cmYZ3ETpxSiICLcensBPluis9Bp/2RHPpv6u1IgYIhMeSm62ka
9CC/wP97GZViNlZgEovEJsKX5O/K8nhd0AHvbarEje9ZNPUOg7GJIdKmx2TvhHkC5aA/L5Z/FeFU
3rrCe5500xxY2GBIrWda8vxUwTXfumhKGVn+Mr4nMH2GzBMKo7vWZ8OgmtkE9rvZpj94L+FmgLJJ
Qu2fbZG+rtiQQ5YYPxTKF18kxVkT0dF78Qv9PUxGv6sir0McvkopsWKdZuNpzdXYEhjG5og0RmyG
exS8PasIiAVuj2LPwz9OjEi7NwP1x+oXeGYox5h75vpEh55iZEqfWGzishh5P7CAx/3ovdd4JkMb
RSQu9A+/ZQ7qkALL3zP9m2QkY3O0Iy9EuJBsK9Heu8vRQBq1TUIceAXM9ROct7QAKaywisL82ehG
sOdecAoZjcdS68EuUGWtrWhZn+Xak/kw+ATA7Ui26V/KOhW6zS40kZXqAitb62V/+t088A0SCHWE
oKk2xowzvJ2hyA3DoRdvQ/yhLQfezbDyQYp7N6Zird08Poa6+513fmfI3SKze7Ku2DjM2BeHcTrJ
zCTEqW1/bEL7ptlF15e4D6HgBgfECJm+Qxkw+VqdVWP+0WjxGKByMMbzbWwyvxt6f0ci8cHt9qIA
uqZa/y+HG4NCXMEAldDlF3J6LFKIeaqjE7I47FNaVAZf6s6K/fHg9NfCLOZDChuT0xtmUT3Hezdd
1K7T4Uuuq/Zc+AD+xunbnuG9NgtybWv0ts0IJX4AXTV1mHl5MshwHmPe6KF87WP7ZTGRxoo2QKn7
zhSONyAk/jF1qqM2OZMHX85sJfWdmFxeDle+teUQlTYG1HFZhsOYjcGLMcJqShLej7CbTr7lnKU0
1QUhXo+mx35NfF9eiRCJjzHQ33keflrkuWcb8W/Pl7MpLbzT6EQht2UMsbtXUdfFVbYoJ5gHRlhV
qBks8qD6rj1OO5K1kk2cSBR59kg4IsviQ6ALKAvFbewm8i5eMnGbWbfdADKiJYNrE+ryS7RAWJHV
/4pWAYsBWrJRPKPaMXAwEyJZyfrGcVgUeAUU5yF3pjuzdJ/wXIsj8GZuEKCBOxyNW9QNKdBm78mV
JIxnnUkcRQvjFsCzba6z5ayB+NtDOpwCKc5EfbPwHgacuM101HGfnP4HV+exHTmSNtknwjnQDmxD
ILSm3uBQQkuHfvq5yJ6ZnvkXzWZmMauSwYD7J8yutQP3MV/GlKGOuqMPesoWAHWw1deCfXluk7rZ
9YvSiZtzzRdzozqdFzcIuvnuqAGrAuafhn9X/LiT/sBdYC/Z/zRLu2uOlkJqp2Tp7MZFd4JZv1N1
8FnR+JTE7mfdOlhwu41So0Zu5Mpo4sLD0RvjLJYsRHEfUAqWBbZyLiPC1qmFDla6jetjDl4KX9hA
JqZe0z0rsL2jFdLJCideG3gpdhhi6XfaHKSz7rWD3V4k7G8jV4nR5UDrxSooKqYo+zT8CLVvm9mG
9oua2Q03aCB5byMokA8nQ9+G19u2LjWR7rG4ZMEugGSpKhsl+bPjc9KU56zLeE5C7F5wBkivsa+d
tkdXtCpLCHnFHgGO1zkPv0eglIMoDGiuNfNzxKbLwmnfkbuiG+Bbcx/rMEJh95A20UfeZJ+KUS+Q
STJK9ThnMPU2nsbS0e9RxWqvdfSOcMXL+Ol1pM5NB6lUrLoThCMBq947JTRa3deC2rVxJ9QMH6ii
1j7gOY3h/kKvr7JMnmxs5BXvfjXbG5W9brt32dV3FIuzSlX6W/DvHnUOxgqmkHT9mMRYCKynDm1E
G16RKHi2OaxkHx5FDz1EoiW6F4yfewE+W1EPpnogFeUJgUC8YB12pXNaQ05HfHdme4Ce5t0F8ayy
20MivCIuY1LcvVojE+/Gczwr8NgiZcp24sGm9ik2JeRa1XpD0rkcKCcykpBYokyudujy/Y5ae0AH
WzZoZ4qlxjOUu9Oq9k9hw8Bzuvh6ue2saR2InR5+hQPzcL4zJvRzLucwAKrlTdXFO0e9qWQEtC1m
qo6oPPsb/5TRon7lZwUrkQ7m5ECymIafRFrYoGm4ZhFV+4szeTFiC4lrZkLcYpDzVgzgE0CPNZLm
z67Gi3BVmT5HlJ0piYfZ0jGLk3A2if0qN7UG2mm4TeEdsCFa1udZtplrFqfci28ry3kPz9RxnXLV
+dn8wGg7Qj5WJLMup+hSIYaB5nqWdXIezVWUAU0QzlayLeJ4QnuEPSmEgtOVBAqbol5o8fTSsvTh
XkZSGCwl0YuFby+xTpH4uKvGELWkuSD8gy+xKFPtdTPgjG1XkbbrUJg5xjmwrsTHlya3nXJVg7tj
Xrt+XpWou9DdV712dKN3fcAFHtWY1DduhurNjvc9SFLcryvJzpAthA00RdhoAW9ORgPQ8V/1P5Iw
WREavyhF70WVpOpFJjHl4IQYJQO8Zi5375LxYZfnzmQfyxxND8U2lyUwkXynQipSkCGUpo7n5AT+
99VRio0xHAzyqcIYzQ+wgeaN24slNcoueBA5HRoMdgdhMkag2MY8b+xV/cTDGBMiDMxjVSFNzsh+
jbK3MT9r2rSj3ynELWqHFdHGCwKu7ICCoLcOpf/Zxqh87HtnX4za5++nBp4mnqsAowmsjojuq9Lx
IEe8ax1Q1umbVXfPpsndIAyvGC8spVbjCPpCDy85oZYl7UVi7Gtc7K16CtgR1T117rRpcav4rMi6
7kkXTwOVjxH25FCg74Xy0IKXYEjJeJEURXPXNvuxzJ/kHLgCcSE16UZzspdFhMa7fDQK61Vf20TT
11BZZ50OHkYO0rJx0rx8OAj+qob24nNKmGHDqSZ5E4lmrdlbSBQbpGEgm3ChtKugu4+IjTuEd0jN
4WzyVEufxaZc9gh1hxqnFSMIP9qWGmiBWDDcZOpopeElQO6UO0R8smn1QxJmIJtl7xjTNjabO6LI
CNPVL4jfv4qIo10LBBNFcaxysrN2BoeXFl8C/cFIeCtAAQh5nBDtWUx5S/W5HMadggFotKyjvqvt
euOa014I5TDZcCkzAjLo4TOYqVNVPDgWPKWShASnUHoghEnMnWP6oobBzrTrW8nFDK/sSPrzKkhe
RiYKQ8FWFxFqAHfrboknS6KX0pPFGGEHG8fkzY2DQxrWlzbxBAt1aZcbnzAUN+TWLfSbUI8QZzcq
tHlVw44eCfMjc3jpzUsdKqTyakcNe3+uCMBB43hCSrsKhnodM5jEW7oWpJiRsT2QGZRlDdUkM6Eg
wPqaGT8DMjpCYp58bHvYHVDRH0Jf+RkdZT0gocVZeovEdHNoIbOsQITzjmwocOu1VfwM9pOc3uoY
KZGTUP8+2/5fGs0GXZPT3uXckMsy7jyjinJ2pAWCNpNQ6L8KDBhEkJ1PlxBYw3cZm2tnLHZlw7Ki
DWvPFhSy6Vp3hgYjFsLJsT6F4J7RX65ChB0gQF5HBwvZ4PWBvLDNxn1aM5Ho3pwRKj3Gmp63nou6
hCjzLr/oyAjx5O5s1wbfc4+yLRP7pT2/3bHu0jDhWmFsk659c5/m6upFM4lDAtyg5e+grJYhpbIV
wYGSv4P7OqYq+SlYnM2/GWeRlxfcA16GWkMOO3vYBz0tm4ktCNEsMxSvRkU/0rirJ3/cJNjmu3Qm
8HypOfTnOjwqpvWuIavwsT2zn76F802GQicy7mrFjlWaZwbYxGUvrIG6RUfTn9KYBkQH5Piw8pP6
V1NiR+hh2Pl6QZZumZlVxbOTtntyx5e16mlWvSXAB1Egxh0isAxW1yT07IXfI+EfSJdzuYnYocuz
4tyY6RPQAH4ScuxbEW212N0nBZ60sDyqhUn0eLQu/QMJGXz34c0fr0ZYc8ByuBqX0soORa6zvqFX
vBpT8SiVQxPvi0yueCp45O4R3ooBw09Xf7lh+2Tq1dLoxxWeF0rFP/zIQUnGQzh+dQXcw9CHw5Gg
TITPDDZA0fVHVD1zj9bxq+9+teIrbM7CfSL9EQXJyNpaw+a4Yz+4YbzGXlZT3gg7eI2Y2tRTwV0z
rYxq2AZG4Y0TXkCwL7mBPWIPvWobR7isHo7tBTD1NM/m9Qfc5/pH82rLS4EnOse2kweMR9n06d2+
Hh9AY4GgQPFyehsnaw6LgCQH8ApFCNjfOms0d6IlgbCeV2d0pB3RiJm1tsnmMBCQ0F9pSyYTTcLh
we6QVMAXvAz42q9Zqy9uU1Fv0gjhdvnUpA76Mgi8U7Lsg4eqH5wQzGT85kLeGyYdSE3vlYbciag9
8TQsjPEncCnZSPImbZuJC//jHCRLBoPkDnItRxgHS+B7PTl11sab5I2sFAbK1IQI+LvklpC1oFOq
5Kr7nbTGCkHXssCaNFqJN6mvmh+t0378rsK/NFHWurGnrVw39SGuaW5l56Ug1vvuMNio44cnGf2q
6szxTtkJ1XTrKEhmtGXH3lJHoKbjaePkQfiiYkuLAOMq9jtC9VXIAtvmWB2ZMDYQuarxkgT1dsSw
qAEmKplJQA2/3ac03EU5wtGxYExGDzRCErdSsolaUrqYcyaXGP/mAK6A6B90ZnTeYQF8ub7bkj9C
S5pl/jkglvm7aSBLZirOr1x6LqIQhXqoVuGIYX0gS7H4JcLO5VqSBMOohsdsiJpV7jq+vJ1DpaAX
I5wJ6JWJfFu2KcNSq97LlDwKpAndxoa9IQOKOLLcgK9M4mBEuwD0cK7nCAAv/ejvZXI2ZwaWuzID
r0NgNFSMVaCt1Yx/TI2hjnka/zmQsILxDcv+4AK8dIt62xGd1I/nEkFmGDKFdH4cuGEjmmKkR0yg
qw0wxE09V1HlXzq8ynDaxiGkzU73Wia8eAEXihttHXwQKgopnlIQ+Ou6aSkX3yfey/X4jeB2bZdy
2+mf5G3xbIBUsTNUTCg8SXa7wOdeZORRoUOoXhVrY7QpJZRclLwMQ3nq4Q4IlVxvoJBdTsBncxri
SzR+ChSu1Ww6Y+jrEtkBOJ7lIWABH6rCkNC173NzwqGy1axTXxeLYNyDg5uUdOmIN2uY+Uw9goCt
mxJ8sFPYZfQRkQxDBacOZ/FL3KPD6nj3N8eMEqMqDqV90lNIMshPfeeijhUn596hki4bf1sCXJcX
3yK6AW5Gkz+V5DF37jLl76ZGRB8yYgrwDDZoBrKTPRHeYSH9XgS0Tm3K3viF5IOdMPrtOGeagiPr
ZPtuuLdgUvGgx2taGYoZ6FqkPhFPo4tjHGE8hRJO3kSym9RxO6DNaBkpQgVej9jTstM4Ut+BNh3t
R4eQn/FsMKTcNijjP7S6WIJI1Mp9g6ekiL/rLIE0F/wYzW/qPknaqDa7l/24maGO1WOqv3q33fQJ
hZBmrE3Gak4H6np4s91p2TTRtooOVbhXA/CtstglRrDU0CnHinIcfX0tYWLqsG0t5PScPY1gUuM8
GjhHXHSQA4HCdnlGPp+1ZC4eWidMYkA1bGL3fjXSvAxzhEL4KeqdYXICs09FJNdb1arSuw2Cl+em
+AfwWWMy/iioRedxr2J6GdPPaXqgDly3Dqt+gX8uWyL1RyzGGEAdN0RDn+wknX/46C2SBzb8PSLa
XcfazGbHQN0V2NHGbzJAIvg+PrO+ONkjA5y1nSUefgfWFBgR+xUu7NoZ1gCwFyUUywyYVxb/4LVG
QZIfGuVUVk8DlYwxAvSfM9yiDyR22MUPhgNNLT3PQsZuvEqjZ6Ffk+/oziMV7ozqtbPmzl3iNBkO
sivJ9CBlw2V7k2GoGJ9B7hIZCoMAIS5IzC0DRugrIHz3VlIuXEdZhNp7GA7UaY8wOTmzozeLXhre
S8IHxZLfSu2al0/m8NVVxU46yNijEWnjTC2wl3VwIMICQ9NfSRZu1ZNNbFQz4G+R6Tc23PwQ47Ud
9ARSuGttfJu611GsLLHV3vyWMHZQssPathB8BM9FYT7St6m+SM6sQdUXk9k9J/TUiaqyaO+WWtUw
7p32vflqw/SrkxYupnMPps8+4+EqnENRy2PHBDNRUujjDfG/rCJVXvEOkUP2NIWIGokQXThj/Y7a
/CUNmY7Z3OkENPcwfOZQsgDtrT6+TwXaMoAJ4yx+1ZUtwbDrYviaaBfN+GXsL2g0YCUAyMv2FXwS
bJFA9F4NhAatnb73DObQ2aEN6I4OFOCmk4/U0g5U6XunAtpS2qqnwyDU07MjYoKthQc4atdYRyIl
XQeaOzW/xblo+q+QBVjc1JAiG+6tmFe/5tIOAFCRgegqTxatN8aVEY8F3JYVXeUqz+Jnk01cgcqv
FSY8wn7Z6P0mz69x8uSUxVq6jOp6Uj0w80EZIMsS/VftPIVIaFygb6GaHTTG3pqbbBv7zRxCCkis
98I5ESB8tOzbBDlxgOzi0PypoBLCAJKw82S7/jp23tMKPaP9PNbD9yxpcs/YoJYGQEhpHwxsVAxY
V11HKMJhygRj6pwgxGcRleukeXbhWISXFpSgXl2RyC1HG8Yr7CmV9bb/KJCGoc5epMazP4Ees7qQ
p5KCjmFw95cIeZEJzvop3MTIW33+6xaW0b7OPMEeTG2b3agZqy4kKaj6kZKQR0ceanqfqY4PDYAK
JzpCwTmEhMZH8/F/iblPKgu8ftst3fHYdP7OspoFejOk1syy0YEx6Ga4uePnMCFpMmqakW4PGBz5
+jsX4bb75iSw5T1oj+q0ibrL4D5F5iP0NC5crfuZEVXhJYleRG2uasebqtc4vTnxdRyzZXPNCv2A
Vra/lwRvhrvG9eSzZu6S7qT720TZxFiv3GRZZYhUmH/Yn1U6fSeZ5gGm3QEq8zB1LLVGgmu26Ins
iCAaZuE5hIUS3c74m2nm3o6w8BaIkNr4Na4GJML5is0dI11x651rw4Ajsx9T1h4U1P9B5fWc780U
n/JZR1CO9wgBQSVJrBlxEFcFgkdMAJm+EhpeGEVn/niedHs9Lz6KKfEGwHUxm/iqK3cJxQZ7w73K
wqHihtUtyqgh5WcDpeFZkLOjm8E+MlnqcsHn9bBJK+DFg9zKId0ZPhlkf3Y+x+7hB6Rxlnr4lmFi
nZDSFRVLUY1jAPOubx8jMl5CZnI9JK8M4V4groOjfAbiobj53dRvZnNEi7dKWHHLgsmnrTPNfXUk
k4NUAoz3bEO/i1Yh63HcWOJL17Yt0/omxzzh/6rjG9U87ALxahTVMtA+ZlC6bD/1vjtxFpgsk8uJ
zi05NzHAdXb/nFFIYleTXyxEjvMID1QkaGPL/qNMPu3IXIVpu9FAuXduAwa32YivRg9pggmpDt47
JEO5M+sxdH4qN7KqibtbSuQB6w7buIXNVx15dvVD9CH84gKTa4U+IU6bc5GB1n3Pexe5ffirVFyW
mX9FxQia5stS9m6Lg1R/CYV6agof46vHz/G3d8/hpL1SfSMvkUupRD8CCq/TVZgDSX6NGWkObL9D
bnWzwbVEOaFsVC509qlwjeyXHAFV9pebIazzS8Y4LDHGCzbgxcgtCa9t3c9u3UzSm98LG66iCqlE
7uoBrH6WLWuMiSqok8n8dkp5duBF2X74VFjj3jHdnWuIrdoene55jANGB8xSqO1699XO/qyc12Dv
RI4XMwPGD+Dn09LidiXdDiM8C01s1QbqDmpt1CprM1SeUGJwAnBE8mOhnevLhWW3p6KlqRXaqk1t
kCRnURZzfFm8DdNwpQPiFSYqy7TD6BI+ZLF00v7aNcq3jsOlEu1+Uiemmc0GZs9+KlGYqUz7ZotA
Vq8DUrsb4Sl5+tTV8a8IJwYXyApG8AfTL+TSsHqPxUBf3V1Uia2u/NUBgjv0Bg4ro8YcLkpUU0q9
WM6cJbcM0jnfj0lbVZ0M138d9ZsiTC/SigN/8IC/g5UM38VrOz3NDQMr+XdE2p6ejFuBQ5n3V8fQ
C2V8SFf/Rxm1xejwnLmGFyONvrekreBLKHeW+6NNzdJtsdY1EiXSXg7QNUr5nORMqxAfxGQPJCpQ
B+VXKAAKHPdRIAFsYWU6mnmJfPVS9NuCcsMEwk3pgIxOVpsGE5c6ZiBap4NmKfdYH3cEfu2CMCXY
kdKRmUBRwk5pN6rs0fC18Kcuxk/B0LdX00/ByoOXxS7Oak0FrmsPI2gPKAKOVVv/QeZKA4QXk70p
4VyFxMWXUEgQRh8Km2kPksewPIXdQec4AwIDVxxMwcBekjyBndGioU4OxQgQstY9v3D27gC1R3DS
gILDkyYWmmQbm00KREAGjsBnnKH9xoO+IjK63uFUwL97n2oumDRnklfdBNfaaDCS7798U7LbxBDI
gJDdwt1NWkBjuU/6ycJF+NFm7R29yLrWMxgloDrweSmWvdQZUiu69tag9425tDSQO8IyYPag1lHU
TxYCq8wXxLpruxLtENtJcE23HqljG5XXRgOUJdBlqdqu7SQdxbvTwzkn9p2wBagLio5TbESriF2H
2SeQAhrutFhbiX3rWtxi+nBVUG74V5giC8hhiMKG7pGE7nvtBNS9/aLqnzW0plOOPqsFqRH8hC3V
CW/+QiMol9axMg8Ze8VcMY+a3nwMmYIA5bmm2IxiY4fwnCOghe/Iltlf22znpvF3mH5aRdlRMZE+
4JP7iNhHx7OFYvXXDOe5N9ZzHQMfJZkSHihLegTx+fzkhRR1BJlN4s9BvkQ08KYep1WB8ihPkBmT
g1EgDkqFIKBVf0HktzJ88D95yuPpiqsGgSqHo5xseloTv2gwLRRb7Hcru2HVGm9K2W9hy7PVe3ca
7qaaYXQQKNsuB09WeAMzi4xKgEUJOWCo9tAxVZtR3poGmNM4rHxed9Nk70tzLZm2ILXwbYEAKVuX
sB99rdoq8xIuUF44NFdFcsUcyt6595L6bJnTAc03E2NQP7p51nze3OMqScDiRO0l8LdS6zy/Fwc9
gj6jB1uNnCYsqNj4mB6wMQwiFG9k3Zsalydcrbqw96WeX3y8UvUXCPpFizJwXhUxaUcWVLzlxYvS
65e0mS93xgpRfyOCc92j33KFc8/pzX0IwxmdIYjTVXGr6oB9KEFS9bRTcB+SSPYgKg3re84A4d00
36OJQlTQiqgr0fOWmqJlrh9YMrwIit+6E8zmTomwFmnbPZVNvq8t/1s3eYqLodxGZndXEuNdl5RK
Rm5vJDOYTFUBAjV7A0x91SrnYaQqIhCgS6atCtVYp1Za9IG6lrGOq44XXqcLZ35R6aQBYNisq/4c
OSOgHoMwWYY5TugldJGxlzcQAwiQA+L9E/mtl9GUpUnwrGB3qgQWOlGurpWbb8rQwIg57ePphwwM
LPQwbwvjzY93Hfut0Xw1ld+SQcqAgtHN3xxt3AQ4rfrqZzQ2c8awFl4a7k9/lFhwEdHpTwrq7bE0
mOdHtzIwt2JOqIFajh668HcVGGRC/TA/Gtz/J60zAAHGOzPJVjXaODN4GNbHlO8gyeOI4//ht9Ty
q3QfeqxsS8ta+nnIZv88qfegvOvDZ58zFDLXsUvfAX8Vqi5ORgRfhry1E3b5jEEKNwOlbDPwkOSf
RUgWWmc9wtn+qcBBkfGpiFBkE/IwOhPzMJBHVgyQTX5FKtiXDE5bD6dUKVjA2IDPYdBTCQp3oyin
oehpBxCKcJiVU3MbWmoXm1NfmBaTHu3Yw8dxe8K8C8f97UX4XjNaLyxiDiID9haHXzt29Algq3yO
BflVZLjaZZ6cWFAnRn3mQLWsh6rgeZDEHUO7QqPS+W+pCTGCRxOWnomhoA46rO/jtZ2qR1WEJ2vA
ajjq6APUwyxnBDjfNw2T5e+OeW1d7nH1fMqBcL/SJ4InAXkzqACOyS+lUiu07NgBW1srIB9eGe5e
bauNDkmowrklK6e3B/Wld82fIFGPTRi+ExxevDrBsC4m8ZK71bgsFavaAmRmeguU0cSJvfFrWB5j
LqGD9MvgbimuCIDmEYXOkBXdSlEr5UPFiMp4eW2IfkleBkuPxvpoe9xZFgp5jFPmOpskicl2C3qK
XTFThfQ9d1JPzMCDro08grNY03PMTbhvUd4zvRtYS20QaqQppwEspBWpCYIWq/lxWgWKmemAf49m
aAnOH8gyvP0y86tI1HAfz05gp9VgWUTij2vY3gJFQ7mBtco0tYPA2SnHHHjeNNXBJknL15DnN5HM
Aa1RXetIEVyCFGzKyQm3l6pN+4ZQ3KMWMv4zf1z93LgjC+u3IL0NxXCg8lnP8gs9wfPnj1ijmSSz
O83mCh0ND/9ClJAga+OLw33pBltddCy+VXze8boAMadm8U76rw1WWTssdyr1bGnvcpV3DJM/Nvls
442DFowPvyPIJQv69MnEft8Ca37JIprF7GU0uWzqOD5XQ1MC22Ff1YjvruEIswezf01tidOOyRoj
CNBiSo6sJbxi1aI3bHfdMJ8IRbOP2nSbEH+z6Tq40lY4tJ4S4sYZUCKSbcmSq0jqVRdDGoHSYi7x
0NhEVdAFw43jsKjZVTKl6z07rb3AeFRIkis4XSpqA21A+aijStKuoRrXe60avmIGUtsefN5mGrph
iWBNeYIqRIxgji8M7AoYUyCyVm6sLfsiNbQLZZg/DShfxuAcsbo1gnDVdN8TMzccFOz7UTvnTIK4
/1zma/40Qr1Cjzyc5sKKYeHS1PbuSGAX6Vs1riK9j+DCzB36PE/k+iYmW1jcZLP1BQWDAW6r+8Od
S5+Los98NoJm2zfczCaqvrtk1uUGXxU6B4efVmx9KiTLt6x50gJ9hLpyTBA6IBDpgQxWvTPzIrCA
bfCnA2cxi9mLJEVCPZCLtB+sjyxvvKJod7713aHJVix0Oe4z8FT4pYvBwrhpuoRWcfGXzNm3YPbp
5zdxD39/ThfYpDmkIIPmO8Id3DMnY8+nMDB3zLfc+oxNdk/NmQu2Lp+y8pVEPTS1cjfrWKdiX/jA
F8StCAEIK+x6nBShMUUsapeoo5H0idDZGjrfjiqPkThybpcs7TKDBAz1o8fB0mmvBUNbI1EZQiJf
8Z9stWZj89bljHa5HKXN1ABI9zBwoZsgPnnVJNvzKD/o5R8thEJxEI2c7j2iA+Ky7YvgujBEsqtD
NvrTYh4953JfIsMZo4TErn6ZPpg4jfTAzVGFYluvLP9iM6tXk9ELG38zmJueTl9YH512h5eF+9Za
wLS2WW0X0xr2Dcy1jvZz5yr+miIeG3C5yaS7VLgdTUbP4Q9jUdygR/QOHPj1ktlsEv2EkAV1dhod
VoDkIytRAUD+qM7zAklhwYH8uKo+iwzjAdsLWPOlmq6NFkM7nnOLAg0UtTfw0pDCiDGvgo+niDeX
EW4bvZW8NIPF1/BTKRA/k+TedhEGe6adzDEFWGbndWIobWnnUsaHwiApu4uQbTNBLN9iCeIoIatu
H2P0YAhVaoeg+9X9a3n12dt2XHa9fhpU6khWSOOwVLBUWIcep0BDj04WmwKn3Q5x04PL8Z90xCKC
8z5P0MmlT1nc7RNa9LB8jP3arL+nChm9fq3CnyraS0RO6IyS/jS6vzin11oAWcbM2SatHW5Yo7fg
nKmehcp23NqIJ4n6yX5dWc874F3KQ1zTmStWA4Tkz045XSaGnIO1tOxfFWKA06+bie+CFr7K9zEe
bc18VoeNz3XWhnLvx+vQP0Txcw5FxqINTXQvKv9QghIYQ9u0LUyENQRwoRC0AaCCcSRNi61twcgt
9OEsoFA2ld3AUdKqN6Vai5lno10IbYXvscHiWdRvEHkPffodUM22sAj84mXoDyqYs3GjRuCVeOtM
bNljWiC1Uld2+TngBKk9A8dele1dJptBgKfy2o25l+lvdfLHRbvQrc4LOC2NqKA94d0QwxyuKO20
JSFMRvI02b+y2wbph4Xgs/opInJCXMJnv+3MhHP4bJQISayqVreik7i6JyB7jAskfrqrU9zFqEqS
4ehK6qr7HvsyWBW6Zu+00UrJyIi0VcGuthI5zRadkGf5aYg1Jibne1bPwb26gafaMGT5NVTz3Z4U
JMxj1LKWsPyHa116miShReaLErmrsmfWrlcBXJpq/AmtzHmRHZ2UH1RvdcuaMioKFgKtyqiGrXnh
MEEW2WYYnDOrbeu5bT70PBbrPNWzVT8wmnKUW2Xnwd1Mv11yzlmgcVSBzMepZOuCyrH7y8rx1U65
PZGH8ROc6Ym8nPZD+rWzCVvbswP5rrFY/cqqsFhgRVyYrLNoLEtmbi0HPvGA2hrkRUB427LtUc1c
Aq26jO2zymNv8hcxZhqQf9MiHgbkExi9W9YVDG51NtIOlij1awA1mef3PDm2Llm7ggWT8+fEG6Fe
xyJ5GjER2fm0r/U/v2Gm2Rebqf9rxLbunyrl6KQ/phLfIl5eNNGwQKuXpEfqamN8AllIPAacOwih
3Uq0DXifu0RIEmBTCtMKvfEpH17czsSB+qHg2yE4cV4szpejkfbMkc11EvbHek6JCTMgFshP0HH3
10LtcnysBBhE6nta6+cpY3/e1PTMk+8uLasqkcaSBweHvHGkTfyltkgVR/th3LoxrTY5dhBX/BDM
SiR3YIMofUXM/WhnoRcUlnVIh7jccPO/NspKplV/sVoYJM7EDyeQ9jZOCJqhUg7wLR2jPDlHxLDg
qVG4/DRSr6bEfqRw0VRRWatCAd2ol+WwcysekIZMEeY9FvqFPsZco4prqsRHnzVnOXI48yzMvPIY
m4oxLtNeDh7euxeHJN+T3tZErSdOv2in9OgYLaMLVuN33zyzwLpHaSPwxUliu2bF1pShKS16Ug8V
khPqjFl5VvWQhyMbXeFeyyHt932oL2fZsYSycUon5OfIo7dhlXy5OgIFCmJtQ023c4WE9uuuSLp4
CtEKO8mlDogEtujK1rHSsGHKPrQRxpGMv0YLlI7bJitFWhPG94p1dpL+MsKZ9TjIMnlsWajMptsM
LYqjvRSR1fMeuvLNRVR7zsDAP/JquAWInRDP2C0Cvkgp9hlrz0XFy0nTPYJ5i7WNHwpWMzkDiSjc
lkSgLaIqxDJfi3w5SQX2YAz6GuYbIyfGybPzS2nKuTuhUgzUQXp01BL+GkDDKEwfGDG26CWoIxB+
ThXShCLj6icT+J3gyx3OQII4uPmCsLuOg20cBbCHvofaFMTuts0zdPTJgj5VsJtFIz0FbKa5+2Cw
GdEAiavs/Ojw79dmpcJU0ZLHOCRsB+cPCbGZdOvzp/9+89+H1BLjPtb7hrXk/Om/32wqhVWK0V1c
jPV7mo/egu/FpyNym5ygDyyMkNuwaNMiZk3BTlOqubpv5w+D8Kf/fPj3e//95b9/+j9+798/bZr+
//1j8OjCvVOTmslbcGnz8u/HzkfMosk4XikKcw1hNFdXA2IP3A01Tjk76pVKhaP971M1E2i7XbVu
dk4FqGYKygPKQ9Bp//6BxvGq4lZw0nGvlD3eOEttx/1/PpCGAWW8QxsM9Q9Vki32/z4r/+9n//ll
ZJU7A0WeEnfZIUz+zwdjdk/rDs74UjGTg4XkisGsdWCjNm2QRvuAGg+6omAvnD9YMbs+Y/7wP37P
r5R0B3GBWXosuGobQFnzZ/TxjKGSkZkE8wyTvmYxNrmhE2EFOb2O2/feN7RmkYdNc2xTYF5lgfu7
0Mt4ywD0GraWeXCGJALOYUQWu9fePCix8f/9OhyC6RC+/vcL/v2pf1/a5jwlvmbn60kdlCMz3P/9
oZ0IUvltBYsmX40P/z6Qg0Un9N9fG7wG7EdbBgcm/gVSAdXPRq/1g2Xl2GocUSFoTa3H1DmvZdOg
Z6Av0U2w7pl29kPmH0pcnztDrCctljfTaCLol8WHji8IlRgKdYQtzqaHV7yy6iE9BT2m1VZ391Oj
oVDGo7PuBxRZphaHRzvWPxHoWJ40VbnAYMGglQnm4d8HDJ5kTXQK0oe2rA5DlDl8SvIJyA+3WZMg
LmrjEEySXJGgQR2NWAathPQLBZxW8Bz4/4uo81iOG2mX6BMhAgVTALbtLbvpzQZBUhK8KQAF9/T3
YP7F3ShmNCOR7G6UyS/zpKMYwmX92WPAhWDFOb70h2vY0GUUozCuUsielVn350ZjjFGG+TT30qTn
ez4W5YCtoB2ro/Q4owUYTWs5kUTOkOOWvrKqtPeupGcoN1WzBUHqMTrWtzR0KhBmLzL2jbcIv3fZ
c6uwZjfeWxY3Nrzm4dELEoy+qbHvmS9v7TnYCWPcVDYOa6cE7Rjb3K06w7pFGek+0zRhlcRGfLK4
9QJ5YbjgT5AGlbnMMpKnMkA2a+cuv1SR4jRWtPfqOnudwaF9iLeJi0qfCDyNFGWuG9W0t5iK4OVL
U1BP+CE03XNZk0UYkvmlnIgNTiGTKbfrX6RBnAVryn//46SQ0QWXzWNp4Xaxq07u3RyttQ9QdCZC
ST73mW2vEsWQj2750QkxuzQBBSFoTY8Dxi1O88VnY0I9BmSudnHBETS1DXmASGDeqVPI1p6aiz35
n/keeB1VJfAOeMDmTzOYh0f4bDSahA+Z1U4HC29aPKf/aD/EVi1Edq9q89pTDPTOe2FtqwIoI6gb
IMCijvYcafXGkh2WsTx7yaqxxcq5eE3D6F9pTu7Zwiocggnt8eoogAvX1J4WpMP45hZNtmvzfvpK
yMd4YKfvUZc9wQb1nyjLBCFreMwStPfUWXa/txCOal7seLTkoxMo+ejhvOVuaBe7//89lS6qtOXi
pNKjvumWcgCK7+8ANOM1ufdqnyKN3P/7pS1ihQUhe7JsKIyl68U3IDqX0FpSoxU31nbpW4Awa+6L
Omgu8KmznehA7CROF50LYURnJPJiD7t0ZBiPYuOxEXbxBYRidOGEbdpUmkmHwXQCMmsZl2JZifZu
4NVXnDP1VUWcIqq6hl+fN6gqHLR3bTdaK88qqgd4aCUJKKp45SKptY2qrmGocPN69F3PcCnZqjUC
k9bjhQN/crTT/Notn8Zsxvs895g/hPbxKnY22CWpox9K8Lg4BlqciU0SRB0t5rMl1WudaC8GwfBx
qXzUncMvFuUCQ66RZvyrZEs55yLx7rFgahpi9ju0WNQDAoWPWR6b6xqW0/a/v0tRj7dxHefeKWqG
Vek0j5bReffSJZ1kQLPWjnnsJm/88Lg7MUn1eFxe3dbHlApTDAzKuJKp9u6edNunzAvfqer2mEwx
7uFrmD4Fx64RG+dEpUSFtG+hpM6UcOkE0LDLmFelD6OOzXPfPrVNjk5UBP5DRPL1bHZee87GCcqY
rMItDMj+gab3/mEU0aOMyHPzVjubYorDBztT/tbiRLjxRU+HDM6dg2/FayKK8jGyg7d66eCGLAoI
q5fWazsM/dbxj2bP2owXfTgyI3myNUHTwJTXCu76YRyGhlatNMdfNL30WPEvOZzlbartbTwX83ft
1y+DRQg8TE11NpIifQkaAjZIJrzt2StnpWIbcoo4WiZVAsLGiaKM4lozQL2XjFC96MUPEoto1ki7
MljQvVa45/5bpEIX0byoU6wMsfUkVescOn/gCoztT5MlXPrummk4q4J3W48ezXhOkh1z09uGAueQ
S1v53qFBjFKMlg8XXQ4zcjAzsD7qnFOGIUGkyf8+Xx4pHsMaaGGKRxyYwxhfO+NC7wdwsjzBBziG
ihbbOTVvtotts+yfTeC8htkx9JfKu1Gzalz/+0AFUEzXZpWCCk2i5MDx/Dj0QXZm+2q3qvbkR4KX
fjFO1Yd2IUo3Qhh7mqtxDgOtuYEGi27w/Cph3CIWq52gR3EtasW/Lr/nc7Y4wPTBpBYiFwvJ9tnb
tvfQLb/QeIlBNpmpD12e6Kl3rn5FO3unMdGP1cN/D9w8MMaEa4kvt+8IgtAHUBsc7KI+gGHMYDjh
Vma1N0H7y6Hhw7liEEYeyOzfwjSzblxgrBuAAk4DJV1RsZJ7aFDJQxd2Cf7SJP3fP7Wdi5KrMUMi
+2+jkbICFCXP3wRG9m5PcGhHz1pgTdIChTRuorix1mNnkgLsCamPY/8x6qi6DglmNh8VLbNBgpCe
SZYJS/YwdhRcU2O6pwEuQ3B1x3s3+f/a2Ev3cqEFgbLozTTcTfX0N4hpKBGtvQupPllLmz6zZAai
U3jgz+l62ym8yAdGYHebMScuQpN0ewiG3YlCBqADEXtI4njbA/+sXMQVW+qPtN71kJb/mZbC4VMn
9mtf+GwoKLoTOTi3C0F41VF6yl3Mym3mEtZi6w9aDAkh9ty95/Q7qHpU+jqboGyPmHc56Ezw6ebo
SdFr38bhehCW2FlQaAkYB08AMF9oSjqO+wGr9CkJvxy3CJ5dIbEiNZRxVQr6Mj5NbTd4Gos4PEnq
2uKJDFpJDyqrynyjQ23XZzYdgRrCc967j0UFWovu7FuDd2twDqULdbGMJzD+jLAKe8kFjMZ7MXZX
7p/6ai5mEuUT1DE489NRQ7VquKR+MIv0l2n0rU2SOhRr+f7NqbmTm37SnYZ+IkAH7Y1qLluZRwCA
rMPNHTEYsElHDh24gMTnt669nFoOmrbt7Bf8THSuKStYZ7pkVFa8Ab1AhIN5yM1Y+hDQOD+m66yJ
vkHi2+tS4SOQJbyo3rJA5S/bzvzTR+nRNFEkgbuqi7aHdxHhPqvFfBVq+PI9bltdS8tB6OBf96ko
s00g4GnnAJs0GQ06WG6zkfBb6rpPZUKTSzEPxrrwvKvJU7MVdASdJkjNy0QJsSG7BIH/DKtsE4zz
XytBekdrwOwV62id0mW7M/L3SUIqwazQrE2zdc7A184m4YOWNfLRroaH1mnbS+SIh6gMmrch77Fu
FPzoU/0Y+LO3Yr1zb1GHnAcGHhUe59gpx2jKbt3hTSvooEiAA8jE2rVQAdAZ42PsNHrHmGNx08p4
o93gM7bAtkxZcwncWD2EKOgYMxZIvEZwoUbbj5rHBiD+p9kme8vvnvPYutVNo6heaU8GoT+S2FR1
mIHLtzukN45rzYF0uXHUJgBhATa5o3nqNLjzy0gny7NHlvHCqe1N2/Hjf8e//w59oeiyk+FbP75d
Yz+hISFxq5JCDu41pbL3egkamF6Y7ycxJbgF8KS7CVRBB0aw4acMsIrqOmIbZEzVrVPK/CzZa2Cw
Y7ue8x+zU28yBjwAQJUgSNNtx/4xTNv+7gc2sOG6Ouh8nHh/AkI13EJ7U8J7maZvqjjgq5jjDxYB
cv/A/9Z9DVV6oDUSsZp0Wg1gaOD7xlerOcETsQGQbB/a6VdMTQfSqHjiBYdKNzGtounO37a8sY2T
4gsnRrh3Wu/Hqxz3bI5/Zp8+h3qCWmzVe4Lbn8KMrA01be7V1C5x9OkMmPOzKw0wvCrFYEYzzjRW
vN6WQzB2aOgJAvQ2pZQU+PAvu/hxdvFzJThRyYso0N6IVmB4+ufRy+a9QUn8lOo7QWELdGLxEU/W
P+F4Njze2t4UFuJWYWK8/6+jAtKtAri90riLfVbcDVUA+Mj5+J2hgNiMmDs7fW+5RGy7VKlNifL+
J5juZZv/VlZ+0B55rlLwphoFPO6CFq5tkzLoyovGWGMh35lWY1JgRBe8gZgYwyOSI80nnsy+LG/K
d076GTBU3Q+6xRKg1TUoBMacrsKDoJciW+OlzgaGdGn+oV39FldL4whqreNaz+0smC+3W9RSs8q7
D7Ox/opiyC+whVmK2AZNDp5wRah+cet87ypbnyfACVqABnHCbZzlzbZT4DQpR9rauFM6r3ycdfkZ
uwzRexdD4RAxuPbR5MlRsgBC36DzNDlNXfpEJVjYVP9A8YX7MlUO5WlgBqgps7PiI5kAUfgx4ShU
/EOsIfHXAVSeyY/+OYM1rvuMGLxjiL+VjJGZh/FbeMZrCWZwWwHpXU2cZKQVX+wGiFMwOA9QFjgW
VLT4tB+OpL1ictWPCji8hxM7uCGarynkqCNauZW6whWGr6i2ORH3vYk7AxEszAFDW/6lY0RcUaC+
xeJNFnmmi070D2UBckmtqhdj6SbVJvOXsv3gwkNUZ2L/9OwnEBvh5tEt0+8mVyR9oxyFnwU+lMMH
RbIMt7T3NwLNuI8ggIuU9JnJLRIeiHgSyW8WyZfOk3unn9+mjKGSagsbZYEhoaAuVjlHx8uyTSd7
2kfS+NXIPMaWXcoJpvp2dYwzn3a81ei7tyVaJEJr5zqjSdNo85haLlJdCpwwaVlcfFTWYEFHtOXE
BAXSaVMTpB/08n0tzPiauI0PxXs7xvabA6B4Jd1xk8nfhrqXU7CMfeeauSzXfR+YQW42W6dVbymn
0S00jH1VRudwpDU1CzfQTrt1YuMkBDiTUA1N64TNZ86G1+8kzJklcq43EcOzyOiLjHhjS/kO5tHn
FHZ7hHGw92eoCGGH9tYHF1Rngr2w1TNjeq2BjeN3BSyZDnxBX87wHiABewH3ljxsfp3FzWl9d6Kn
GFB5X5mNqWdhjY7KQ6dFzKj51mgp/Rj77mVi6wT8IilGM9U20t6+YtmSBfciEvnAaxLg6sU9k961
whJbcuk307v2If74Fe91WnJrK+roT97wkGivJrphXhQpAPAc+QnaHIb2EAK9eIJLY677kB2Nappy
gfnW5fPQ4NigZUoLzzyImALi8bdAdVrRucVrjIuzLLGcs8zhYRXqO2ixnIk6f5yL6VSa5j4ty+Ql
wTM6cAnjlaQsqRzytR0W7C7sSqB6+rcOTN4xRl3iMWY4axZ4OGCLxduJklw6zvwz2pe9zlS6GbP8
1SkbqIj5l2k+DV39XC8VFZLO7bVPjwC+8uWFwZnYTNOpr1h/wtA5mNSa7XRYVUwJmkcnjT/9LKB6
mE2KZoXynDdDsS2S76nM5JaCFDb9CThtQmLBokvMMQCtcR5t9l6aHzhVoQOzfzetqXbdyIukPKpt
x25rmnCWjIB0n5c9lwmITIxLe1PDsXTMID8WgUMUUD5BjKzXftr+TUJq6Jc0IZExPIo1WmFK3NS1
hcQm9zjwCIRlQzYjU795CgK6cTR0iPCZKQvZsPGaoYtvtGaSogZ1RXJ6TIk8HJrl9es9GDdi5CIK
avVkBsRZhXyhdOmSdQY+h3HpF23CjRQ9zJTyN1tSf7ZDg8BIgHhl2s67ZXU2VTslPfW19Ud3+R3r
XIewCNtuiqOHzEbYq+b0ZkN+XceRuzMi+c43SXu4Tj/yCawtWZqlfXu+AvZDL/MFqiEPwH6uxcZr
CLCS+j17AXNQ2FxDk+D+TKmFAu5LnR2WpeWEB8RH4WCBPZUIOqc02IhJQvayHc4OFLx6q6oy0Uaw
JNRGjjMGdi32KXIHBh1iQT1uGR3wQW6Ud2RTP+a13dDKx+wK7gEc+UvNx8m35XDIRn0JWKQsDHFO
6X2IUNPY0J91FFAjzEAOJCIuN+hRk+U8o7QBOoxtdu7sa551s4+K7iEHU5t5FeiWcp9WP5FRU1WX
fKn/ED1okyUpGwJNBR+z2jz7kXWlOP4yRcMduCyYV857TDbpNQgJ8/CTkz32GKK4OKhIy2iQPwoa
WAtDdfYG0EA1uysAhS9icMgjvShvhi1/6VD57iefRvZ62tklBurKuXlpNJwKSqxdnxBM8z4xXuUN
lN+px1tuzU67GbVJJRDn67XBjsGZILcfBmgy8yD2GdIEl8A2WvOTI4jIkaST07/Mbf2Kx6fYlC3H
/1goE7ix351adnUOZl94z4B2RA7QA2Sjs9+N84oX4AWXelCkwR0o7KYaSLENfg3T0PKeMAxjJMFp
AeB7eg+IOrss9Hl3Gyz7TUb8/IKjMdhcWNIa4GDGE849ZcLFbGC3woLBOO1pam1SEwbgXbM2/3jQ
hBtW4FyXFAV5PEBwdGAyO+rMIem9GRnGw4PZVl79WnJXrFN657OcmucB8ApFQgi5NqGzrD3PhvUz
ExjrnKhl1pqRqIk5/M9OxEK9nHqfCqNhLfByJiaWwoxdSrGm4SRfSz+lhgL6E667jNsRMMTJgR0G
NuwwD8GTiEkUSIPuhqF1Qcm2KLpV18IwUzhFW4xxDap1hna6tiR/uO2Dg7JDgC30Z8U6tUCB+O+0
2g5eyBkRBMmKbiq8u827v1B8rD58o0PqSyssBrJDfc2rHZ0gB5Hbzy0Nk486B9VeCv701BWY451x
D2ZZr8Eq59J6aJLsHIa0ZoUdPT7MYW51BKx9HEzMJE3+KwaQy4UfbQc/f2fP4IMcBQJj5siHsZFn
JEq1dQJ5s5S+2u0bnGgBWa+n423AFw/znI6LL6JeHPtF9RQiOGwprLrqxe1bJWOzg3b63FVgkoLc
xuoZoopPrXlpAShSxlDsg8jCm1aIr3RmJG971rGgm2MFb//IQ8iyklp0Dck/dUxBsAtrhVMIi3XX
RnvY5da2RrHKfcLLoWxImIUGrzDNkqvQbWoOauzV/pw/MbcjBhQQjTLy6oWuYW4E9K9xHYV2ZUe/
BbIgZ0pIJ8w/XtRo3SobudokqEy3C5RxdHRUvhqgOxqxmXYTiaa+2bPC7qB1BzsDB6KpCfEbDvPp
cByya1sW1xaWM6fpor6lI2crt8WE7Se1e0hRqPKInT1uNOECoFEiIfkz2fHOzmj9CBWyvGaiOjv6
O60yYFWPinTcmrMLIWubBGNkpecioW9N2dlmiL4pC8T0WsWrykJ+rWYwdtUA2iGAgp17DCSpAi+I
LTP+GAsYFeG8a4roLcetkC3T9bDUjwWbdJRvasp1KM0MGbCfizDItm2PB1XE+Uvpc2vDkIpNiVg3
oEZvpjBOEEAJPTiMpizvXQZzugBJj/g70j1eP85GdekG8aWR0dYVGPhVGoj7f/8GKbDalDk80oiZ
wsZjlEKJ15AfIpbM0DapGfUwbrUTYceIUoFQSl7ocNhZEjJPTXMCWkT6r2sHELRw7Voc9WqpeVw6
qgzLnxfy4wG/Tf+qrfrE4a48yADDT+oSb7NqPE1x4uidKXHOmuVdJ9iZIhO/2pSmu5k45tryoAL2
wj9SJ1RvqPaioIgWPgH+fVf13YNI+hOeyGNvZOM9mcZ/ipsp5wJ77Vkee2ZLdiAMcWfX3nieMiJj
bjcEGxs6LaZILEEJG9Py8YDdUoO1WTg7Fcc9O+++Et2NOwM6QOOMMKuz/l8yl+99SDmNTdMbNwQe
U0qcNHG42uJcPziAKsHGX/oUM08QXhkVMX7wk8WjTQKCZbHv/ppm9FZAfLq0c/mV19nEual79EeZ
nal3uIS+wmoHcZAK8uLKlOxdmQskPo4hCBkrKhuAo+bcgYrGnveO5NVIC+Odo+Z0Kf2MocbMLZSe
LaYpPHKVPZ3zQaZ3DpUjJW6raQwFp7Fy3Nd9ceAYfTY6iA/GbC6N3V284S+zMfeRDnUPnYgPFXJQ
CyOGZx8k05xQgprwF7v2vEltj9xtqTd9gs2yLugKt6G7Y9Qtoi0aCx+R4tSbAL2h422khtPhTvws
1LuuGg10MCSNVXiDg5dvwhqv7Bafiflb81zGphGz7PJzmGXzHHaKHa6suCJh8IvrOb6bOcmUmYh4
hNGJXT5hVSU6UAyNzzY37mYjGo5TAmdoHv9NTDxXo279nWT+cDaFcc9TN7riswWSk74PQWLvssSm
fc0hP64iaEHkO1RLgwINgsS1oQUyXMM51id7TdyjJRmzSRw86EEcj5eawjAyLslTPOA8gsWRwbrl
Wx+wTZYcq2xMH029LBi4dbK64M+nhA1VdOdKmBwcqV5kJWxmYvHeGVmaKXN6yIvoXuQYWhzGfWA8
uKoqMFs6SnMUkupIt3ydfpmqc+F4jhsQ+ZSHs+NOlfvjhPwcbQnRZYgXYiItDrYjvkY3e2pLl3xn
qV8bSaJ8LqHE1kAs8A+xcqOIZDn2uSD4pnwDl6H1ILPsF//9mxHKXV+lXxN3i/Vo+bchrCCKjCRD
qdLgkTNxL7RqOE0W7ETRY8iipCnXdFZWHYNCzOq7qZ31K3Vv4Jyr6Uhm5oplH0O/rrptRlUQrfDY
e1GeV5kI2UnADe6sEHYJn/t1SlWvi2l+8NDYk4hYfVulIAe5XPWEFrb5HOFY1/0+ZzS4ttu04ApM
2eL//g+fjGUWPYneZGvFCeotkq3fnBlXjSuCg6zqGbZJq4P21Il/dZPgc83DryKJL7MiYwCA85e4
AsZS+K2m/mQGscGmAO3Y1GI7ZPJnysdnDD1kI9VO0T3sWtNzzhx/4xmPgXFqbSTSPETsLXN6AGVV
V2uZ0B3c5LDyqBeiVCd0zxHn9DJMnFPMgoIzqyM1gBV7Lrgvi6ZcTxHcB7eFDclkJkjKz8JENO2n
zmAJ6k/z4HPYN9xha+2ToY7Xocr8g8KQb6Zlug9MuoVxm0GCgGPbuf0fGs8BfBPqM4eWZjZUllUP
QWMs4LAVJWZ7RaQIOzk/Eko+/neVVP+8PAxgeIfz3huyN4UJeaCQeh2VgJPw42yTPsZaDVRooLOJ
B/meVUQGZ5fJoKwQWQyka1mTbLR4441AHAbhw3DDEscbZpm8JZmkDW7OuGDgPvymiWS5g95zSuDp
KXVuZmm99w1mTqUsXgovaFZYrSMU5HnbtEKSlyorLK6EDiaclZy7RMUJMqMaCkyiDF2OejVBwt5F
HwpJC8cxrjErwiRDvXx7a2PxJ8+rVwVLrLSM9Kwt0AIkfXgXihaHyHiWuBlXjjN+5mVGDsbJPqSj
mqPTRt9mQrLS4Cas6YIzYeE0Xd0fLAqzQ1raqqZ5ERaSNKNDAArRVXPdJWRU/qmbaASI5X/aRfBd
ZS5o2/pm+umLjnFBZ4YqQSjla86Q+9YGvTXQ8sFYiam8y7bK88+jYZIiIlzJwHPY9bIhPeRTCCnq
FAMDahBVuFSUGQR3Afb6HkhEUMhHpyO/3A8Gpz6u2AFTYoJqdFXOjQ03YbzNsnIX/vejkZHEynAK
C8d5azrl86Z6OZ3pP0b4N88kbiNPECBApQQSSPq3MT0Qjj2JlRhPVtRX526y/yWy/+16DIdxPeq1
V9U7Joq4ooN9C3FTGs4XE8DvyOxDPnaQzoEZFx622Ih4TBlyFG3VD51GJ8OugiN+npuMmvo8dRzb
Srt/NHpifJ2BTBv9xQRyTkcoc0GU/BBheputxCCHZGBn9z5xk3HTpJuvYOVAW3Ww5jJlaUiFrPsx
h4zVvwWf/eD8ldJiX+p9TlcIIvkov0OO8Osef082g+IlXWHjXwz3mTlTClwyGhqwTRP7GndOy4Nb
Nz0alUc1Vzz+t269UrLDInPMeQjCnqD5bEdXPD073gh3j/mAyJ05sYCRePgHNQNuoR6ZMRb2cxoy
SCqQ9j0fYZ2OdrKkzddIzTREFwrVBGSWpfq8FdVSvQbMLXDAnLn/ymCyN10o1m6rzznXx/08hS/a
98W504cR3uGppZUNFFR8dLvxN2okJS4q8BBeynXgxf0zrnpcYkN2yVmZpyBt9moQt0wHRPBq3JkN
3ty1zIaTAbqs655107UsJ9HGcdyAMckaCvgqxUCEk+WOlnSkFAKQnoL8rc12yYfCrEvy4TVoyA52
xvCWo/7AYwtujjQfMwfuThP6P6zKaMH2jDFmYvNqDY1hif6qDVVwXcvHZg6hDNTISBwdCdDdAKRO
3zZc/U2qFStBC9e+NHS4Zm7fHTh2oAtYTkwrU/lT1vwFcf6mmJcy0MSilSTNWhsdyJxQHaAnZqDL
s1PSE/LM0MLsRGGc6NXfDpF4GMTfwYCrVrKK8iMwt27ZT9oJx43V8BkfaV/HXVrJmUuZm8itapDk
G6KSA1P0RdwTChjfiGJVUTru52Ay254jBWz1LVO6S+2zwmp5NfgZ6aIKiMxF494tqmo7FKO7sThp
JT3G+TLpwO8N5lex9B4OIDAcTGMlys6AngIATtEHPPr7ZganU3HB2NLs+zZMLFqzhINB/AbyA5qb
j9Wi6kB8DXPxPs/7NKv+doN3ooaT1Idr7ydQVnwh5NfIYfAnGGUZM5OyLjyWRnAWCeGvHHN2EJny
aEbTYznCGxGYdiiRBfdmlu+cPczt6JNAwtFRYLXv+jlmNu8zUnSZvrevXaKeG+xEwCsAOXUTCpm2
n7lf7bUtgMCrYuFHlGeuG4gqtrs1uP0ga5CEGjFdwVi5hPP8wkrTrrKJ7oCUFb1NpMmQZ7kYZyQR
LJnvJoNVwG3cY88hfE3fE/xaODgrx6oe8+HsTWC1ZXIzU8Ic/fxRxZ+jYR2dHpecZXJLLkvN0+fQ
w4hqygELhH9JnMWlesGwGcGMCdN35vS7gFkPz03mb5cPR01WBmtkgZNiHK9x9WmyQ64dJk7s++rD
Qt2pJTnBKp3eklxTZKlZWQangtO/TmJQ+un4h+/iklMEtYSAh7G9AOF+VV20Ax2/zZKgP8ylQRIU
TTunKx6/8PDpNcG0wvI2Ufe+MxBr69CrwNqa9ya49XEANChp32IfrmjwXMbDTwZdf1d/zCmnlboD
yOvV8sHK4w8OnVSeWVQjaueDFVTgiRzuc2fcDdChmF2QndUDD+HZG90DFnaNEVASsgmYzA9l+qcW
pJ3xWUSLjGAoKjMFV+3ZxnIkAnQky4Ke6gHyE6b9zchsY8QJE9GkPNgLmzX7GdFc921Zcc4aSMD1
MYppGSwS03BItLKBa+25NEHJsqS/V64LzrcDUTxb5byRy6SxM6i8rgPSMyhBUVvFR6N+zfMRNDnU
XosjE4coKCM2QxmmOHuzgfGczqwkpuegAYruLJgvTj3ZKXugCp7O1UsQ5U9R4f4r5nNNJiXgQ56g
TK6bOPCBAUFWlwMKbYy8wwmbbJ+S7SEvgksrOn0mWrpc1JcivAarru+8mzOPeFaqfpvKX8MB5Re4
6mEQgoRGpF9iG72g7ss3DPBEm0LWmBm1ddUU4caUaCYeciQDgIEZlMeUZoBNDR/t28mYL+E/+PEj
jk2uP77kSEebeOjp1qRClHwVqj7HrGyjPbi2vNmNujOUwEjgO38KKS4+Vbk7NB4yFg2J5xboQkwR
5azcbxmRTSSCaxFg5bLEEGrKECVsolBJCRxpVBnIfz9n7Z35fYMlezUcDGP6G9vNexq7ey42TyPN
ITVlmuvRufNk93irUEhjH3hbTC2UR3zQD/WGgU6PcZUnT1iHyOVB8hBLSqDmUVLIVV6Gxp66Eh/2
qb0Zi/5uZ5a6G5qcoxM3x4IZpyxavc+j/kGoLtmqiovwMIRH361/R0YExsTIKo09TMGa0GPe3yqC
WVzeR/ABpbHh/MJPKjJxNB30Hsg0R06PGytAcfZa6xc3neRFYj2gwmDbzkzTgSnS5l6mv/FoPJZV
/pw6/fscYhtAE/6tAqvadhzM6s494Lv4TZsgO2Jl3+Zk7Sy76TaEidpDIOXWGoF41fE3rUAevJny
4oJRJUMX+lghSa4LYo5Q86dV0ZFeaRWg6QArP4Osa2TOxkk7xiumnJ8YWuU2GvqPKRmZAcSvJuDb
tS5IZ4jneUIocDF5zBmd23WHJDAgt82jh8RHMVxQYZ/N6uw9zDiiN5hraV8Sn1YzoQiVX+zvnven
HJtXu+GoTtX4mkDtvTb0qcu4gFRj+ZX68BYL8emPacYjyYA/aygqV27y1NvvlZkfZpVkF0z5ax1u
BRHodUagq2tB5xvDd2+Lz7Lpbk7mvLWCg2Sf2Ces1pBCq81IBJV7+zeR6WfR4PZpewuMqJtu7QrP
rGCW4EnNRVKYD4wJ+o2F5rJNeGFN7dDy55e3hi3XGMu3qXPrkzfwD2hDJyGHW6Lwf+sILv7shvfU
JT4eAVQiygchU4zZszZ9ZqlIm2P3GgZIp9LDexzk2Yeq6K5Ia8VBbBeQ+4vJf9c73cDGId5Csmxa
mBKQgfs8ucgEBzsZIBbIZoQKAYdk5978smfSvoQyLGUBm3Sqj8BB+Jim98gFxWlV8RkgTMnXc9TW
0nfp0XCkGSK4xKw3aQgoxheCm/wUEcvVyw6K+DXEJNtbaxtM8o3WFLi5CaJR8YHlUe16k6+EKoJ7
Hecoz48j+c/0gv4rp+whKAK1sorpoccCtkno1B1r8YOhsThbAUGXBtmdjyesDipB44zYe1jKm5nk
b94zmmBwAGsKATnFvEh1lF8Nt3rs7jMV7jufI7nNfsfxcib6b7hHu2Csq9Lb0CyHmyl66e1s3/W9
/eDCaZIWIWxfs8ebMT45N2mOQqX/RJUd2vYtz+ovL+5iKFv6XoV8S7TMOoH3WdssNwqr5iaPqdET
Sc0bbAeH0BL/woERkKWajRhStC0qfSljjU4Y63ZSu88A6N9qDYcJTPSmlFyuSmVs+0R/yaxAUBnG
S9fl5a7UnbWZOwzJ3lakIDB83/U3gbA/amFsNEe1DSbD19REpbWof9oYdKCtdD9BgBtwb2H/JHbj
laSriz8pU/pN4nvWzsHBlC1WPFFMf6hC4eDRjS86mXntEBFWWDjPueXOC9CVxPKCBvNAik1mLVbQ
5qV4TXx8cEjbtJZ6qM/WxMASbMLSHWQcOzjo2BC2BOt+IqqkqIL+dB1oir2PltD7byZS/b6WjB4r
6Fkncs9lJes1joYGLkr7VldBgaMVZESkk4230B1yHM6kYnEnTwGEVkO9ugpqCVFO7cBA0Wl4KmL2
bTM12JWk69E56CGR4loNEya/XasPqW39RMOEsmXDHVSEbgFxUAWO50yNj0kyHIa0QwBbKF5T4igS
4vWXqj3ekFJRipG5f6NBfs0+XTmVTBjvcX2ORcEWQSfjtWIgv847NoHKdn+n4DMFe2ERptmA1VoC
ZNbL/3F3NbuNI0n6VYQ+zR7kZib/RGB2AEuWZVu2x2XZVV11MVISi6JFkTJ/9DcYYF5jz3vaw972
DfpN9knmS8qsUlJqyTZjpozqQwNlCaFkMCIyfr6IwLjex9YCCKETHRj+k0VdAzrGlg1bHJPjJth4
lKIiuMB4tBMsdEDT3wjtWI3R6FNm2NYJrstz3HrLE92rn69i57auI8eLBgwnNjqYM1Fveo/jy6nc
a4baBlrpg8Y9cvrAOKYriCarIws+x6rEOXyFBLs82wsMNEXBDu7kk+0uMBIe+3qwq4ehtQ4lcdSp
7hdBCBfmEXP/EwztRCYwNT+k+tCMsq8mXsTpbGI1Tth4MG0goY+tRa0ASAr/AVhHBIZZy5lhZhcW
bhkzK4BRwjrIaaSd4g55gF8LTGUD+4Nxv1rYYzpBQSHBpkz0/MIFWD3qp1h3jiH7Xlg/XeooXupc
62hRwjBlwr5ZzZ54h3mYrhCt9FaaLVqGPrkxvd/seXKF0ShdCwP1Hp/u6w9fkVi80fmkhwDWx8wJ
5JatwGxj6fd9ZqLGF099Fz0lv3GsTcK8xAzrFhgzMVIFAxCc2ep0OUI9yPen/Eyr6/dYTRZZk64d
oY9lOprCvvIpdjZAnMepnHf69CXMYLWXwGfNLKDnbIbhVkCkrzzx5AFCmSytEAW30X2YJWeZNChY
4FuPs6HHl5h/DaZHj5hHA+xO0xw2pnXBprp9OvMfv5qPfNqZcQ3AMQOLUKMVYm5cHVeTOLOukeQ8
N9EXeAHgKJqQHzT4/waSz08WGlqRIrlC4QxG2gFkPHjA8OzRZ8Os/7ZABHFqzaKPgHv2EkdL0SF2
67AkPl3x7CtfoBf0aYytHEYIKMoUwhbIwRzAgwD+Y503bDs9RwFlhfeEH1/cLoD8mTDsE8C8RhSu
PH1xjhzMENCmdogt0Y8PGCMux+DI7kmxkrv+5ra8mG9lt8vocflpxQIAeT6nxhxFUUzK0qbnPiYn
GROrM/IA6po6XQAjAF70phfw83Gc6CJDsyX6WjCGFEOJjRZ2CKyy8Y0DQ5IBxzjBTGnsCrYwE6Cx
ejiLs/HZzJl8foJX4C+87nI1/sxWMEl1rBdvfI45wvL5A6Zg6KP+uI57aPAUWt2p/+Hpszn1bhj7
5OlfoHEXc9yCAWYAYT4jKoPOBSA113CMTh6ncd/CMIkEmx3nn9AwiwV+2ezemS2uUKY/mTYkoAJH
xNzkbB7+9vQELmQIB8wk7mKUw9gIWhOgDnDJwDvVOosU6GHW1kPn1PkraiNt08RIiYB9gOPxJZ4Z
7cbDzQNSmY5nfDAxqSTE4mJHohKsBUoQ2UP3IcA4Y3/SQwf3ws6+ejrKoDNHXzbn2OAzd9i59fh4
lvHRJ3OKMQ5wVDNwBhHp5wioa7jxTT3jnZG9uPOS8UU4Bo7z6SbjsyFn9wzrjmBNmqE/bj+OoZ6Y
OmpYt0vNQ4yybI7qjessvF4uEQL9XMtY5R5XbCE9EaloAw6WLj9kbry8dWFR0287SuWn+XLSu+ht
XyqWne4mVHPzX77D4oD//GWACdWpPIHnR8q6Vs7s0nrX/Ej5efdRCAQeKxuCtKEd6Y7GOEOyzrE0
R8fC1gDgwOeP6/qRaRqo8zmWzRwd0Apz813vPvuaU/uf7yXf2fcEa/bIRbDc4BV5YOpHuL9NUzc0
07YYHlTlAT/CxkKNIwFhcEOzkZF4dzzgWI776xbHXyMH1lEDYmBqBlb+Wrplg6kbctA44si3oe6t
6cxwDGas1wpvaMof6cLWoXboy/7vvEwMHKMiB0x2BPHHLgcbowl0zLFVNYFBURoad3jDQY+hpZnv
ThGYXdUYWMYRBJwzh6GnC0NXS8aAGUcaDAAcVQtNBWhYe3dCwCrbQ107sjmeXNMcx2igmQiveUMP
dOMIARr+45at67rTWEvdO9IDxiC31UwBbD6H1beh7yZKhg5e8wYLGD9CAleDNdTtBseq7/dmDDH3
riIHTH7E0QKGFUc2s3StIZ9xgwPmkcUY9AT3gW1iYSh7d6aA87VqfndkXusXWByL3BuGZWENJ2/Y
MAYKC5h1ZBuSM0gVcO1dWsOq94FhH0H6NVtDUkvboQbGEWTAaTSAn8JqV9N8f8ZQKm4lSwA9YNxo
6KZjwTmwTbt0JTrwHR0HltKGV4A2s1ew4AUW85urDeBgMMydbN9Ndvnif/SFwq/Y/vzZp8j9R3QB
Or8oX5Ve9/rXv3vhf1Gc8D/L8298+Gf1n8p3k60vPz98fqzn39r8k/KoysGKT4o/nvluLOLBaJl/
sHx+qmsxgWd/nCVpLAJf/LLxsAxu3fdjb0UWkJZdB9n91403UZxnm9Gqn7/9+cbZuG422E/4Iloi
FEPlLegwpvvfwtpw73u9ndh1w0CEw4KUlGUHYUBVwlfuwh9EBR1JlVm4UKuS7Qm0VtVuILCxW8Ox
a1f+U+biVi1I57qoEfzSPTAQ7rDWS0XqJgp1A3dC1edogQDUqnY8cWN/oLxWDkuyT79wmG/meN+r
bYnY7/ddobCGwfXGbaPteYI1/R+nwAgMWHUF3jz/v8w4NsUIKEOVwYieKgsH+n0yReak61iVakes
BMQ59qcFrVwrtX2y9kJRO49LUsYIFBDLJ4QbKGeVcVlVNuCsTwWVnAHSya1K9CKKhyUWcAIWdLO5
8NPiePlpdQKyl25fhKrJZBSXyV8nJR5YBJbyAzKkscICh0AKeiIb+rXjWPRVz4bLSL2qNPQwkF01
6ZxAyZ4vJHnmGjpq4617iRNw+5ObpLWmCMcFF/L7VGapqjLlsztxFUvJLQLF60RwXmpnru+NUsVi
GniTBEbzLgv7tfNEekgKeabhksJCtOp8Oe5ntassUeTlmTqB0Pzttt1r335sn/y9Jl+tG4e1Lem0
ZZZCx9gvVKlkMgL/HXqszdu1LUsMCKn+Pe49s5yfMswKYeUGackVNA87sj/uTaDgY2svCrQgICHM
x1YAq0a70QC+6oHvvIuI+GvZY7dl7Ui1j8+P/EL/6Xjn289FvRrdpHQPMb5lE1930nYWR1O3eNq1
A2nKMk6Vx7+O4nS0MxTKY/lKtHfmL2SIVZERvSjbfWYdrtSWj/ZqJovSm0M1gemoqzk6prM3kDjX
9TLPs+/FXVxVPzYHI+VMyeb8HLmwrx6AsX6Sqm7uvjfxUgOwcuO+8B9VwgRe13EMr0s1Agcv98NZ
IziIXiCGbjIqhDB3EwkYcbUU4UT192WdXLUuG5L+Qv5iHWn5pRE4y2hIDl2/OJ1kgU5w1pbAytCh
+s6MfQmbF/KgF/u1S3j2iqe5fXO9nrlIx4YqUQLBPQN6pNaV/+sd326yGPP3in9Ko7Ir+XxYgM/D
YRS6JRvLkHaqLGmgrL46xgjU4kJMVdPAKCLK7jL2lquyOWM6gbCtr3QsDHcVyWCyuFNVmddX7w7a
BILRRZJsPNpmCYFeX4oI9/L64XPHSeIiqvLiSgxEtKUisopYmTJ0LyrXfUwCFl+JYOjP1Jw6swhM
BgiLZVmnLYI3d+1OhZqIlCXMqgy+EbEYuMHO7EKDhP54y1UBAI3g4Cik+tMpYjpFnuGhVqeNLV+e
mMJsFKRyx0JCI6qy+24k/HKhK8fgVSYssH5hi9NcAr+qk/bnqt3nFB7GXYbxjnALy2aOU1ik+1Xf
3cEOg0APP/puGopJwddcNChM3XkKhP30WRE3qTOTawTn7mahSEZ+vOsXbMMi8A96U6SDg+UuW4J5
hxR+zZU/HAZurS2SdJND62LdHws6LMSLipW9kT+O4KLvYBESfrZNUZ7I7wdR62axH/z/P/4rGYul
qN36Q08xNkgNWOg0KR7y7T7mnT/BgtdLmXUtiEmJxbJ34AIp3rkLX36cFe/81xNfREuEOX7tQxYO
hVJ7d4C64TbBj2Ld9TCq/Vq7E2NEf/5E8e4c2wKCaSuxkn1PTLxQGroi8zEKb5NtDFBBy5bw3KpG
9UbUA78+GPmijll9Bb3cI1v/BsG77yFA3kGZwJZcimk6Knkj62MfvG9+XKqYaTJH+BMmhAIUUtVw
j0B4jhGcxrGiWQff7eGQN0+EqmdlBNrUdAPPz9Q7mcAPbEYJGJsjfM7ceIVx2pjVoLCEE/iEOLwo
IS22E+SvN1+YfuoBfKMcV3a8VLVcJ67MjSlmkaKGeh6DDSoCzCIQuHaSRiXlQL2oMhNaK1fa7oJQ
fqUS8PbU34LBHS6DHta6UxFHbnFFb54ZGMXKrDiNRThwCzqSE7KRoKqUdTDwSgQl0AVF3NhB/1uY
uMviiPLAzlbl7PXq1nFjAE9UshR8ADRS5a5DoBXoW0fXnCK+TCOgi5WesDkKE3K0fVVpOEeKomQc
gBIoXuHbvePzVATqaWXHSdXTXrhxScCY7GmrTBaByZVYqvgVtLlVp3wpUgwSKejkTihFrv8SC/Gy
smuSt9tVZUUP06TFuHxkAh5f+rDrqRsiXCohKg0KPmcLF2WVLFbdcoqsxFUUDMET5R2aBGbtKgpF
CUFtEqgIouBUPSxFAuLaTUduLC1FojBCNlFVFTnUEuZCtRUUV/ONhI4Ni+PlqkeB57oBmCHzShEa
BaL+NsItpyoe1wgssdToco2YH+7wOOz7IAiG1Yz9UElFoEe84Pnbb4/etAS7zlvYqwpabyYQ0MWK
THBOweK5O1Qvj7y1rvJ5534K4EBZjNF3XJ3D92OJbFecS76N88lendp5RrF2kecfRmrYSFGL/gjn
agC5a2HeQsEEqdrcJOAJLDIuKNeLVYGmiGp6wH+UdNtmxQO8XU+AXHVr0VeooQK9ZSajgKevi7wo
QbqopqunZ45F4c91oySaKdyWXZLWNnirLIg/LtclwYA/Y6bLQ6OS4jcQmPFjWWJWiDrVZR6zwhJU
zRSychZHVWvbxCWpaBFFha+JyhMQI8XppKmiKMK1RkK5xSgs9607zfqBP5D2BM5eDftkPEU1DQIT
mxOt/enktvUfmzwhablDPyvGLiqv0CCQC4wkizCMbvO4JoHP8K1DMIcbh7WC/crvEERGLTF1ax/d
eKjc9SZBqeLk0UfElSrCbREERm25EXaTDRQYj/ZTJtIIJi6oYVdHqMKWLAIxacd+WkJDUdzw7XTk
R1PVMlMU+u6g4R0gEVXKDYJwriP6qhI2CGStA2CuYvEPuwiHA5htQUD7bCF4b3fKWr//X+rWhihB
n88iX4W6MIqbqotBhQozdsD+yw7TYW5c+v2yC8AoXHZUyKN0pNwkcPGqsxnnLXHBIEmfDIUnkoGK
UcY0q+oHRoYxSlWwACMJW4CLmytWmJkE/EUiqUSUQI+vcJUOylkvEt4C9QF8iWrOMJ+K4LVFK2kn
MYagoJXnkihKaNc+vG6FKoVpz6mWGGETeBJrc4khqEkiMuXU2w0xrzc/t/Dp1fkXWJlQ/MrbjfFz
H89WTxemdxEQl9kCNRWIgWgEdOX8C1G7dAFiL6jlWQ4KrHkPecYS7pdT9PP3sqGahcCEuOLwb39/
d5EahHCdQKV7v/93VLuLJr//T45AuIl//99w4Kt9b3xvB9YLgU5oL/ZLiGWuE0j1nQhXZWPHKTB0
99hbWdJCinoVwuAx8B21U5EojgBmJFYXEQwy8kt+LNakV6fbRpoBna3KJYi1sdUJf9nyuzlFjeaL
P+mL/ly1GBQjGtY2dFu/KYo/TcBm7+C+KPh78/AUjB+XAFzP76maAtw8v7SO+9rrld9qo9d03Y5/
2KUH/slfqfJAoBdYCJVKYK061ohE44JaTwQzAXxcoWXy2pNTZqtm9zoI/11cfErchFEDlQmjkW2Y
xULJDwHKWp3wNRgcCy9TTsz2jo564a10g1haRfaywzidTYH9LoO7/ko98e3bTCtFD56VBkrwXTQO
TN/bPOy/TOeO46yvvrLqooD5AT4EIXdWmiLuw9MqiOZuYfGPt7tZyNRnfqBqB0VXjjwt1FnVDoIw
XaavMJ0LYqyQpuiavBYzgQhnR6cCRXNjSyxR5t+FGKTAqrRKskeRBziJJnCCVGNP4a4UdHenvika
BjH8sDxTkQIBcgqyg1EdN8oQkwkzNWygCIXPMBRM8Toxtqe6il9AWUqvEWNbq9N9ZgeQINJZLqdJ
KEolsi6fyIg4LU6bZ2AoplbdALOaRtKZUeMSiql5vbTW9dM0yc32tTvzVVNF0Xm2Hpd5mQ3UdA+n
qM3fAdnjD8UwP/5d1BelQJwCHik7Fdf8aUE2o2SXXeQUkH28i48+wNQYLooAN69vrq3DVpcrRRK5
iVykn4zwk7Hn7zT2GPVSyPLbL+373t5fIPCam8AolioYnMIbx/Yb2dhesCB3YihSnz2h+l7cJjBw
ayVrZ4h6Uj9TlZgir7qmD08JVffAnSw3uWLSpBMh9lcCP6CC1HQNo+uLX3u7GEK31sa/ICVfp87s
w0HQpkP+740p1lOcqgYUe4KPHzXOO/ZkOKTWSin6g5uYFVFCslNAzJqxWKm5H4r8bgsTDJS0B0W9
sRUFUbleTtGd3h7AkVQTHhSTtNdumQQ7lCrnFFm7UxGMJSx1131tEyRVOhnmRCkxLvqDC/NSwVKh
SIjUhyIajKJTS876QICumG7WMKuf+MaNs4JK7vRSgCnu46x8WCySK37m7ez9iHLYCtPalRfHD5fO
f9w1sGvsXtVLYfNpJC/3Z3Y3v11cgUoC7cAXnqkPAlfEf/knAAAA//8=</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2925" y="0"/>
            <a:ext cx="4302125" cy="339725"/>
          </a:xfrm>
          <a:prstGeom prst="rect">
            <a:avLst/>
          </a:prstGeom>
        </p:spPr>
        <p:txBody>
          <a:bodyPr vert="horz" lIns="91440" tIns="45720" rIns="91440" bIns="45720" rtlCol="0"/>
          <a:lstStyle>
            <a:lvl1pPr algn="r">
              <a:defRPr sz="1200"/>
            </a:lvl1pPr>
          </a:lstStyle>
          <a:p>
            <a:fld id="{92805347-A071-4C65-836A-53E2737DF61E}" type="datetimeFigureOut">
              <a:rPr lang="de-DE" smtClean="0"/>
              <a:t>31.01.2022</a:t>
            </a:fld>
            <a:endParaRPr lang="de-DE"/>
          </a:p>
        </p:txBody>
      </p:sp>
      <p:sp>
        <p:nvSpPr>
          <p:cNvPr id="4" name="Fußzeilenplatzhalter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2925" y="6456363"/>
            <a:ext cx="4302125" cy="339725"/>
          </a:xfrm>
          <a:prstGeom prst="rect">
            <a:avLst/>
          </a:prstGeom>
        </p:spPr>
        <p:txBody>
          <a:bodyPr vert="horz" lIns="91440" tIns="45720" rIns="91440" bIns="45720" rtlCol="0" anchor="b"/>
          <a:lstStyle>
            <a:lvl1pPr algn="r">
              <a:defRPr sz="1200"/>
            </a:lvl1pPr>
          </a:lstStyle>
          <a:p>
            <a:fld id="{BC864F09-D1EF-4698-9BD9-8E317865EE88}" type="slidenum">
              <a:rPr lang="de-DE" smtClean="0"/>
              <a:t>‹Nr.›</a:t>
            </a:fld>
            <a:endParaRPr lang="de-DE"/>
          </a:p>
        </p:txBody>
      </p:sp>
    </p:spTree>
    <p:extLst>
      <p:ext uri="{BB962C8B-B14F-4D97-AF65-F5344CB8AC3E}">
        <p14:creationId xmlns:p14="http://schemas.microsoft.com/office/powerpoint/2010/main" val="40415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2925" y="0"/>
            <a:ext cx="4302125" cy="339725"/>
          </a:xfrm>
          <a:prstGeom prst="rect">
            <a:avLst/>
          </a:prstGeom>
        </p:spPr>
        <p:txBody>
          <a:bodyPr vert="horz" lIns="91440" tIns="45720" rIns="91440" bIns="45720" rtlCol="0"/>
          <a:lstStyle>
            <a:lvl1pPr algn="r">
              <a:defRPr sz="1200"/>
            </a:lvl1pPr>
          </a:lstStyle>
          <a:p>
            <a:fld id="{E436D0A3-63D6-4243-820D-51754740BE06}" type="datetimeFigureOut">
              <a:rPr lang="de-DE" smtClean="0"/>
              <a:t>31.01.2022</a:t>
            </a:fld>
            <a:endParaRPr lang="de-DE"/>
          </a:p>
        </p:txBody>
      </p:sp>
      <p:sp>
        <p:nvSpPr>
          <p:cNvPr id="4" name="Folienbildplatzhalt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188" y="3228975"/>
            <a:ext cx="7942262" cy="3059113"/>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2925" y="6456363"/>
            <a:ext cx="4302125" cy="339725"/>
          </a:xfrm>
          <a:prstGeom prst="rect">
            <a:avLst/>
          </a:prstGeom>
        </p:spPr>
        <p:txBody>
          <a:bodyPr vert="horz" lIns="91440" tIns="45720" rIns="91440" bIns="45720" rtlCol="0" anchor="b"/>
          <a:lstStyle>
            <a:lvl1pPr algn="r">
              <a:defRPr sz="1200"/>
            </a:lvl1pPr>
          </a:lstStyle>
          <a:p>
            <a:fld id="{D421FF67-0125-624E-A304-F9B4068FC539}" type="slidenum">
              <a:rPr lang="de-DE" smtClean="0"/>
              <a:t>‹Nr.›</a:t>
            </a:fld>
            <a:endParaRPr lang="de-DE"/>
          </a:p>
        </p:txBody>
      </p:sp>
    </p:spTree>
    <p:extLst>
      <p:ext uri="{BB962C8B-B14F-4D97-AF65-F5344CB8AC3E}">
        <p14:creationId xmlns:p14="http://schemas.microsoft.com/office/powerpoint/2010/main" val="26992170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kw titelfolie">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129452"/>
            <a:ext cx="8928992" cy="4890570"/>
          </a:xfrm>
          <a:prstGeom prst="rect">
            <a:avLst/>
          </a:prstGeom>
        </p:spPr>
      </p:pic>
      <p:sp>
        <p:nvSpPr>
          <p:cNvPr id="2" name="Titel 1"/>
          <p:cNvSpPr>
            <a:spLocks noGrp="1"/>
          </p:cNvSpPr>
          <p:nvPr>
            <p:ph type="title" hasCustomPrompt="1"/>
          </p:nvPr>
        </p:nvSpPr>
        <p:spPr>
          <a:xfrm>
            <a:off x="251520" y="951570"/>
            <a:ext cx="8640960" cy="3240360"/>
          </a:xfrm>
        </p:spPr>
        <p:txBody>
          <a:bodyPr/>
          <a:lstStyle>
            <a:lvl1pPr>
              <a:defRPr sz="3200">
                <a:solidFill>
                  <a:schemeClr val="tx1"/>
                </a:solidFill>
              </a:defRPr>
            </a:lvl1pPr>
          </a:lstStyle>
          <a:p>
            <a:r>
              <a:rPr lang="de-DE" dirty="0"/>
              <a:t>Titel der Präsentation</a:t>
            </a:r>
          </a:p>
        </p:txBody>
      </p:sp>
      <p:sp>
        <p:nvSpPr>
          <p:cNvPr id="4" name="Rechteck 3"/>
          <p:cNvSpPr/>
          <p:nvPr userDrawn="1"/>
        </p:nvSpPr>
        <p:spPr>
          <a:xfrm>
            <a:off x="8316416" y="-66"/>
            <a:ext cx="827584" cy="789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6804248" y="101184"/>
            <a:ext cx="2232248" cy="688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67494"/>
            <a:ext cx="1734559" cy="338092"/>
          </a:xfrm>
          <a:prstGeom prst="rect">
            <a:avLst/>
          </a:prstGeom>
        </p:spPr>
      </p:pic>
    </p:spTree>
    <p:extLst>
      <p:ext uri="{BB962C8B-B14F-4D97-AF65-F5344CB8AC3E}">
        <p14:creationId xmlns:p14="http://schemas.microsoft.com/office/powerpoint/2010/main" val="61047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kw layou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a:t>Mastertitelformat bearbeiten</a:t>
            </a:r>
            <a:endParaRPr lang="de-DE" dirty="0"/>
          </a:p>
        </p:txBody>
      </p:sp>
      <p:sp>
        <p:nvSpPr>
          <p:cNvPr id="3" name="Inhaltsplatzhalter 2"/>
          <p:cNvSpPr>
            <a:spLocks noGrp="1"/>
          </p:cNvSpPr>
          <p:nvPr>
            <p:ph idx="1"/>
          </p:nvPr>
        </p:nvSpPr>
        <p:spPr/>
        <p:txBody>
          <a:bodyPr>
            <a:normAutofit/>
          </a:bodyPr>
          <a:lstStyle>
            <a:lvl1pPr>
              <a:defRPr sz="2000"/>
            </a:lvl1pPr>
            <a:lvl2pPr>
              <a:defRPr sz="2000"/>
            </a:lvl2pPr>
            <a:lvl3pPr>
              <a:defRPr sz="2000"/>
            </a:lvl3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2450700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1520" y="189000"/>
            <a:ext cx="8640960" cy="810000"/>
          </a:xfrm>
        </p:spPr>
        <p:txBody>
          <a:bodyPr/>
          <a:lstStyle>
            <a:lvl1pPr>
              <a:defRPr sz="2800"/>
            </a:lvl1pPr>
          </a:lstStyle>
          <a:p>
            <a:r>
              <a:rPr lang="de-DE"/>
              <a:t>Mastertitelformat bearbeiten</a:t>
            </a:r>
            <a:endParaRPr lang="de-DE" dirty="0"/>
          </a:p>
        </p:txBody>
      </p:sp>
      <p:sp>
        <p:nvSpPr>
          <p:cNvPr id="3" name="Inhaltsplatzhalter 2"/>
          <p:cNvSpPr>
            <a:spLocks noGrp="1"/>
          </p:cNvSpPr>
          <p:nvPr>
            <p:ph sz="half" idx="1"/>
          </p:nvPr>
        </p:nvSpPr>
        <p:spPr>
          <a:xfrm>
            <a:off x="251520" y="1200151"/>
            <a:ext cx="4140000" cy="3394472"/>
          </a:xfr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p:txBody>
      </p:sp>
      <p:sp>
        <p:nvSpPr>
          <p:cNvPr id="4" name="Inhaltsplatzhalter 3"/>
          <p:cNvSpPr>
            <a:spLocks noGrp="1"/>
          </p:cNvSpPr>
          <p:nvPr>
            <p:ph sz="half" idx="2"/>
          </p:nvPr>
        </p:nvSpPr>
        <p:spPr>
          <a:xfrm>
            <a:off x="4752480" y="1200151"/>
            <a:ext cx="4140000" cy="3394472"/>
          </a:xfr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62399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a:t>Mastertitelformat bearbeiten</a:t>
            </a:r>
            <a:endParaRPr lang="de-DE" dirty="0"/>
          </a:p>
        </p:txBody>
      </p:sp>
    </p:spTree>
    <p:extLst>
      <p:ext uri="{BB962C8B-B14F-4D97-AF65-F5344CB8AC3E}">
        <p14:creationId xmlns:p14="http://schemas.microsoft.com/office/powerpoint/2010/main" val="414857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a:t>Mastertitelformat bearbeiten</a:t>
            </a:r>
            <a:endParaRPr lang="de-DE" dirty="0"/>
          </a:p>
        </p:txBody>
      </p:sp>
    </p:spTree>
    <p:extLst>
      <p:ext uri="{BB962C8B-B14F-4D97-AF65-F5344CB8AC3E}">
        <p14:creationId xmlns:p14="http://schemas.microsoft.com/office/powerpoint/2010/main" val="3497678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Rechteck 2"/>
          <p:cNvSpPr/>
          <p:nvPr userDrawn="1"/>
        </p:nvSpPr>
        <p:spPr>
          <a:xfrm>
            <a:off x="1691680" y="3468075"/>
            <a:ext cx="6120680" cy="677108"/>
          </a:xfrm>
          <a:prstGeom prst="rect">
            <a:avLst/>
          </a:prstGeom>
        </p:spPr>
        <p:txBody>
          <a:bodyPr wrap="square" lIns="0" tIns="0" rIns="0" bIns="0">
            <a:spAutoFit/>
          </a:bodyPr>
          <a:lstStyle/>
          <a:p>
            <a:r>
              <a:rPr lang="de-DE" sz="1100" dirty="0">
                <a:latin typeface="+mj-lt"/>
                <a:cs typeface="Arial" pitchFamily="34" charset="0"/>
              </a:rPr>
              <a:t>RKW Kompetenzzentrum</a:t>
            </a:r>
          </a:p>
          <a:p>
            <a:r>
              <a:rPr lang="de-DE" sz="1100" dirty="0">
                <a:latin typeface="+mj-lt"/>
                <a:cs typeface="Arial" pitchFamily="34" charset="0"/>
              </a:rPr>
              <a:t>Düsseldorfer Straße 40 A</a:t>
            </a:r>
          </a:p>
          <a:p>
            <a:r>
              <a:rPr lang="de-DE" sz="1100" dirty="0">
                <a:latin typeface="+mj-lt"/>
                <a:cs typeface="Arial" pitchFamily="34" charset="0"/>
              </a:rPr>
              <a:t>65760 Eschborn</a:t>
            </a:r>
          </a:p>
          <a:p>
            <a:endParaRPr lang="de-DE" sz="1100" dirty="0">
              <a:latin typeface="+mj-lt"/>
              <a:cs typeface="Arial" pitchFamily="34" charset="0"/>
            </a:endParaRPr>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3831" y="3867894"/>
            <a:ext cx="880657" cy="824863"/>
          </a:xfrm>
          <a:prstGeom prst="rect">
            <a:avLst/>
          </a:prstGeom>
        </p:spPr>
      </p:pic>
      <p:sp>
        <p:nvSpPr>
          <p:cNvPr id="14" name="Textplatzhalter 13"/>
          <p:cNvSpPr>
            <a:spLocks noGrp="1"/>
          </p:cNvSpPr>
          <p:nvPr>
            <p:ph type="body" sz="quarter" idx="13" hasCustomPrompt="1"/>
          </p:nvPr>
        </p:nvSpPr>
        <p:spPr>
          <a:xfrm>
            <a:off x="1692275" y="2211710"/>
            <a:ext cx="4967288" cy="467959"/>
          </a:xfrm>
        </p:spPr>
        <p:txBody>
          <a:bodyPr>
            <a:noAutofit/>
          </a:bodyPr>
          <a:lstStyle>
            <a:lvl1pPr>
              <a:defRPr sz="2800">
                <a:solidFill>
                  <a:schemeClr val="accent1"/>
                </a:solidFill>
                <a:latin typeface="+mn-lt"/>
              </a:defRPr>
            </a:lvl1pPr>
          </a:lstStyle>
          <a:p>
            <a:pPr lvl="0"/>
            <a:r>
              <a:rPr lang="de-DE" dirty="0"/>
              <a:t>Name</a:t>
            </a:r>
          </a:p>
        </p:txBody>
      </p:sp>
      <p:sp>
        <p:nvSpPr>
          <p:cNvPr id="15" name="Textplatzhalter 13"/>
          <p:cNvSpPr>
            <a:spLocks noGrp="1"/>
          </p:cNvSpPr>
          <p:nvPr>
            <p:ph type="body" sz="quarter" idx="14" hasCustomPrompt="1"/>
          </p:nvPr>
        </p:nvSpPr>
        <p:spPr>
          <a:xfrm>
            <a:off x="1691680" y="2724804"/>
            <a:ext cx="4967288" cy="170983"/>
          </a:xfrm>
        </p:spPr>
        <p:txBody>
          <a:bodyPr>
            <a:normAutofit/>
          </a:bodyPr>
          <a:lstStyle>
            <a:lvl1pPr>
              <a:defRPr sz="1100">
                <a:solidFill>
                  <a:schemeClr val="tx1"/>
                </a:solidFill>
                <a:latin typeface="+mj-lt"/>
              </a:defRPr>
            </a:lvl1pPr>
          </a:lstStyle>
          <a:p>
            <a:pPr lvl="0"/>
            <a:r>
              <a:rPr lang="de-DE" dirty="0"/>
              <a:t>Funktion</a:t>
            </a:r>
          </a:p>
        </p:txBody>
      </p:sp>
      <p:sp>
        <p:nvSpPr>
          <p:cNvPr id="16" name="Textplatzhalter 13"/>
          <p:cNvSpPr>
            <a:spLocks noGrp="1"/>
          </p:cNvSpPr>
          <p:nvPr>
            <p:ph type="body" sz="quarter" idx="15" hasCustomPrompt="1"/>
          </p:nvPr>
        </p:nvSpPr>
        <p:spPr>
          <a:xfrm>
            <a:off x="1691085" y="3003798"/>
            <a:ext cx="4967288" cy="161925"/>
          </a:xfrm>
        </p:spPr>
        <p:txBody>
          <a:bodyPr>
            <a:normAutofit/>
          </a:bodyPr>
          <a:lstStyle>
            <a:lvl1pPr>
              <a:defRPr sz="1100">
                <a:solidFill>
                  <a:schemeClr val="tx1"/>
                </a:solidFill>
                <a:latin typeface="+mj-lt"/>
              </a:defRPr>
            </a:lvl1pPr>
          </a:lstStyle>
          <a:p>
            <a:pPr lvl="0"/>
            <a:r>
              <a:rPr lang="de-DE" dirty="0"/>
              <a:t>Telefon, E-Mail</a:t>
            </a:r>
          </a:p>
        </p:txBody>
      </p:sp>
      <p:sp>
        <p:nvSpPr>
          <p:cNvPr id="11" name="Rechteck 10"/>
          <p:cNvSpPr/>
          <p:nvPr userDrawn="1"/>
        </p:nvSpPr>
        <p:spPr>
          <a:xfrm>
            <a:off x="8316416" y="-66"/>
            <a:ext cx="827584" cy="789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userDrawn="1"/>
        </p:nvSpPr>
        <p:spPr>
          <a:xfrm>
            <a:off x="6804248" y="101184"/>
            <a:ext cx="2232248" cy="814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2280" y="267494"/>
            <a:ext cx="1734559" cy="338092"/>
          </a:xfrm>
          <a:prstGeom prst="rect">
            <a:avLst/>
          </a:prstGeom>
        </p:spPr>
      </p:pic>
    </p:spTree>
    <p:extLst>
      <p:ext uri="{BB962C8B-B14F-4D97-AF65-F5344CB8AC3E}">
        <p14:creationId xmlns:p14="http://schemas.microsoft.com/office/powerpoint/2010/main" val="4037831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38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1520" y="189000"/>
            <a:ext cx="8640960" cy="810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252000" y="1215000"/>
            <a:ext cx="8640000" cy="3240000"/>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p:txBody>
      </p:sp>
      <p:sp>
        <p:nvSpPr>
          <p:cNvPr id="8" name="Foliennummernplatzhalter 4"/>
          <p:cNvSpPr txBox="1">
            <a:spLocks/>
          </p:cNvSpPr>
          <p:nvPr/>
        </p:nvSpPr>
        <p:spPr>
          <a:xfrm>
            <a:off x="4788024" y="4779000"/>
            <a:ext cx="4104456" cy="189000"/>
          </a:xfrm>
          <a:prstGeom prst="rect">
            <a:avLst/>
          </a:prstGeom>
        </p:spPr>
        <p:txBody>
          <a:bodyPr lIns="0" tIns="0" rIns="0" bIns="0"/>
          <a:lstStyle>
            <a:defPPr>
              <a:defRPr lang="de-DE"/>
            </a:defPPr>
            <a:lvl1pPr marL="0" algn="l" defTabSz="914400" rtl="0" eaLnBrk="1" latinLnBrk="0" hangingPunct="1">
              <a:defRPr sz="900" kern="1200">
                <a:solidFill>
                  <a:srgbClr val="BCBDBE"/>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AFBB13-F145-44C1-97D6-EDBE841E27D1}" type="slidenum">
              <a:rPr kumimoji="0" lang="de-DE" sz="800" b="0" i="0" u="none" strike="noStrike" kern="1200" cap="none" spc="0" normalizeH="0" baseline="0" noProof="0" smtClean="0">
                <a:ln>
                  <a:noFill/>
                </a:ln>
                <a:solidFill>
                  <a:srgbClr val="BCBDBE"/>
                </a:solidFill>
                <a:effectLst/>
                <a:uLnTx/>
                <a:uFillTx/>
                <a:latin typeface="+mj-lt"/>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800" b="0" i="0" u="none" strike="noStrike" kern="1200" cap="none" spc="0" normalizeH="0" baseline="0" noProof="0" dirty="0">
              <a:ln>
                <a:noFill/>
              </a:ln>
              <a:solidFill>
                <a:srgbClr val="BCBDBE"/>
              </a:solidFill>
              <a:effectLst/>
              <a:uLnTx/>
              <a:uFillTx/>
              <a:latin typeface="+mj-lt"/>
              <a:ea typeface="Verdana" panose="020B0604030504040204" pitchFamily="34" charset="0"/>
              <a:cs typeface="Verdana" panose="020B0604030504040204" pitchFamily="34" charset="0"/>
            </a:endParaRPr>
          </a:p>
        </p:txBody>
      </p:sp>
      <p:cxnSp>
        <p:nvCxnSpPr>
          <p:cNvPr id="9" name="Gerade Verbindung 8"/>
          <p:cNvCxnSpPr/>
          <p:nvPr/>
        </p:nvCxnSpPr>
        <p:spPr>
          <a:xfrm>
            <a:off x="252000" y="4725000"/>
            <a:ext cx="8640000" cy="0"/>
          </a:xfrm>
          <a:prstGeom prst="line">
            <a:avLst/>
          </a:prstGeom>
          <a:noFill/>
          <a:ln w="6350" cap="flat" cmpd="sng" algn="ctr">
            <a:solidFill>
              <a:srgbClr val="E64415">
                <a:shade val="95000"/>
                <a:satMod val="105000"/>
              </a:srgbClr>
            </a:solidFill>
            <a:prstDash val="solid"/>
          </a:ln>
          <a:effectLst/>
        </p:spPr>
      </p:cxnSp>
      <p:sp>
        <p:nvSpPr>
          <p:cNvPr id="10" name="Foliennummernplatzhalter 4"/>
          <p:cNvSpPr txBox="1">
            <a:spLocks/>
          </p:cNvSpPr>
          <p:nvPr/>
        </p:nvSpPr>
        <p:spPr>
          <a:xfrm>
            <a:off x="252000" y="4779000"/>
            <a:ext cx="3528392" cy="189000"/>
          </a:xfrm>
          <a:prstGeom prst="rect">
            <a:avLst/>
          </a:prstGeom>
        </p:spPr>
        <p:txBody>
          <a:bodyPr lIns="0" tIns="0" rIns="0" bIns="0"/>
          <a:lstStyle>
            <a:defPPr>
              <a:defRPr lang="de-DE"/>
            </a:defPPr>
            <a:lvl1pPr marL="0" algn="l" defTabSz="914400"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BCBDBE"/>
                </a:solidFill>
                <a:effectLst/>
                <a:uLnTx/>
                <a:uFillTx/>
                <a:latin typeface="+mj-lt"/>
                <a:ea typeface="Verdana" panose="020B0604030504040204" pitchFamily="34" charset="0"/>
                <a:cs typeface="Verdana" panose="020B0604030504040204" pitchFamily="34" charset="0"/>
              </a:rPr>
              <a:t>www.rkw-kompetenzzentrum.de</a:t>
            </a:r>
          </a:p>
        </p:txBody>
      </p:sp>
    </p:spTree>
    <p:extLst>
      <p:ext uri="{BB962C8B-B14F-4D97-AF65-F5344CB8AC3E}">
        <p14:creationId xmlns:p14="http://schemas.microsoft.com/office/powerpoint/2010/main" val="1864823003"/>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2" r:id="rId3"/>
    <p:sldLayoutId id="2147483654" r:id="rId4"/>
    <p:sldLayoutId id="2147483658" r:id="rId5"/>
    <p:sldLayoutId id="2147483656" r:id="rId6"/>
    <p:sldLayoutId id="2147483655" r:id="rId7"/>
  </p:sldLayoutIdLst>
  <p:txStyles>
    <p:titleStyle>
      <a:lvl1pPr algn="ctr" defTabSz="914400" rtl="0" eaLnBrk="1" latinLnBrk="0" hangingPunct="1">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tx1"/>
          </a:solidFill>
          <a:latin typeface="+mj-lt"/>
          <a:ea typeface="+mn-ea"/>
          <a:cs typeface="+mn-cs"/>
        </a:defRPr>
      </a:lvl1pPr>
      <a:lvl2pPr marL="285750" indent="-285750" algn="l" defTabSz="914400" rtl="0" eaLnBrk="1" latinLnBrk="0" hangingPunct="1">
        <a:spcBef>
          <a:spcPct val="20000"/>
        </a:spcBef>
        <a:buClr>
          <a:schemeClr val="accent1"/>
        </a:buClr>
        <a:buFont typeface="Symbol" panose="05050102010706020507" pitchFamily="18" charset="2"/>
        <a:buChar char="-"/>
        <a:tabLst/>
        <a:defRPr sz="2000" kern="1200">
          <a:solidFill>
            <a:schemeClr val="tx1"/>
          </a:solidFill>
          <a:latin typeface="+mj-lt"/>
          <a:ea typeface="+mn-ea"/>
          <a:cs typeface="+mn-cs"/>
        </a:defRPr>
      </a:lvl2pPr>
      <a:lvl3pPr marL="579438" indent="-269875" algn="l" defTabSz="914400" rtl="0" eaLnBrk="1" latinLnBrk="0" hangingPunct="1">
        <a:spcBef>
          <a:spcPct val="20000"/>
        </a:spcBef>
        <a:buFont typeface="Symbol" panose="05050102010706020507" pitchFamily="18" charset="2"/>
        <a:buChar char="-"/>
        <a:tabLst/>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4/relationships/chartEx" Target="../charts/chartEx2.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4/relationships/chartEx" Target="../charts/chartEx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rkw-kompetenzzentrum.de/publikationen/studie/infografiken-global-entrepreneurship-monitor-2021/" TargetMode="External"/><Relationship Id="rId2" Type="http://schemas.openxmlformats.org/officeDocument/2006/relationships/hyperlink" Target="http://rkw.link/gem2021" TargetMode="External"/><Relationship Id="rId1" Type="http://schemas.openxmlformats.org/officeDocument/2006/relationships/slideLayout" Target="../slideLayouts/slideLayout2.xml"/><Relationship Id="rId6" Type="http://schemas.openxmlformats.org/officeDocument/2006/relationships/hyperlink" Target="https://www.iwkg.uni-hannover.de/de/forschung/forschungsprojekte/detailseite/projects/global-entrepreneurship-monitor-gem-laenderbericht-deutschland/" TargetMode="External"/><Relationship Id="rId5" Type="http://schemas.openxmlformats.org/officeDocument/2006/relationships/hyperlink" Target="https://www.rkw-kompetenzzentrum.de/gruendung/gruendungsoekosysteme/global-entrepreneurship-monitor-gem/" TargetMode="External"/><Relationship Id="rId4" Type="http://schemas.openxmlformats.org/officeDocument/2006/relationships/hyperlink" Target="https://www.gemconsortium.org/reports/latest-global-repor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chauer@rkw.de" TargetMode="External"/><Relationship Id="rId2" Type="http://schemas.openxmlformats.org/officeDocument/2006/relationships/hyperlink" Target="mailto:gorynia@rkw.de" TargetMode="External"/><Relationship Id="rId1" Type="http://schemas.openxmlformats.org/officeDocument/2006/relationships/slideLayout" Target="../slideLayouts/slideLayout6.xml"/><Relationship Id="rId4" Type="http://schemas.openxmlformats.org/officeDocument/2006/relationships/hyperlink" Target="mailto:schaur@rkw.d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16B986C-89FD-4F0A-8A25-0B6300FF7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7973"/>
            <a:ext cx="6480720" cy="4599052"/>
          </a:xfrm>
          <a:prstGeom prst="rect">
            <a:avLst/>
          </a:prstGeom>
        </p:spPr>
      </p:pic>
      <p:sp>
        <p:nvSpPr>
          <p:cNvPr id="13" name="Textfeld 12">
            <a:extLst>
              <a:ext uri="{FF2B5EF4-FFF2-40B4-BE49-F238E27FC236}">
                <a16:creationId xmlns:a16="http://schemas.microsoft.com/office/drawing/2014/main" id="{416BB4D3-E360-4F3D-9073-1ABECA21FAF3}"/>
              </a:ext>
            </a:extLst>
          </p:cNvPr>
          <p:cNvSpPr txBox="1"/>
          <p:nvPr/>
        </p:nvSpPr>
        <p:spPr>
          <a:xfrm>
            <a:off x="579438" y="3075806"/>
            <a:ext cx="5472608" cy="1477328"/>
          </a:xfrm>
          <a:prstGeom prst="rect">
            <a:avLst/>
          </a:prstGeom>
          <a:noFill/>
        </p:spPr>
        <p:txBody>
          <a:bodyPr wrap="square" rtlCol="0">
            <a:spAutoFit/>
          </a:bodyPr>
          <a:lstStyle/>
          <a:p>
            <a:endParaRPr lang="de-DE" dirty="0">
              <a:solidFill>
                <a:schemeClr val="bg1"/>
              </a:solidFill>
            </a:endParaRPr>
          </a:p>
          <a:p>
            <a:r>
              <a:rPr lang="de-DE" dirty="0">
                <a:solidFill>
                  <a:schemeClr val="bg1"/>
                </a:solidFill>
              </a:rPr>
              <a:t>Global Entrepreneurship Monitor (GEM)</a:t>
            </a:r>
            <a:br>
              <a:rPr lang="de-DE" dirty="0">
                <a:solidFill>
                  <a:schemeClr val="bg1"/>
                </a:solidFill>
              </a:rPr>
            </a:br>
            <a:br>
              <a:rPr lang="de-DE" dirty="0">
                <a:solidFill>
                  <a:schemeClr val="bg1"/>
                </a:solidFill>
              </a:rPr>
            </a:br>
            <a:r>
              <a:rPr lang="de-DE" dirty="0" err="1">
                <a:solidFill>
                  <a:schemeClr val="bg1"/>
                </a:solidFill>
              </a:rPr>
              <a:t>Powerpoint</a:t>
            </a:r>
            <a:r>
              <a:rPr lang="de-DE" dirty="0">
                <a:solidFill>
                  <a:schemeClr val="bg1"/>
                </a:solidFill>
              </a:rPr>
              <a:t>-Datensatz zum aktuellen GEM-Länderbericht Deutschland 2020/21</a:t>
            </a:r>
          </a:p>
        </p:txBody>
      </p:sp>
      <p:sp>
        <p:nvSpPr>
          <p:cNvPr id="2" name="Textfeld 1">
            <a:extLst>
              <a:ext uri="{FF2B5EF4-FFF2-40B4-BE49-F238E27FC236}">
                <a16:creationId xmlns:a16="http://schemas.microsoft.com/office/drawing/2014/main" id="{379E83FC-83AC-4CB3-B017-61CBA077DF6C}"/>
              </a:ext>
            </a:extLst>
          </p:cNvPr>
          <p:cNvSpPr txBox="1"/>
          <p:nvPr/>
        </p:nvSpPr>
        <p:spPr>
          <a:xfrm>
            <a:off x="1763688" y="4763348"/>
            <a:ext cx="4536504" cy="184666"/>
          </a:xfrm>
          <a:prstGeom prst="rect">
            <a:avLst/>
          </a:prstGeom>
          <a:noFill/>
        </p:spPr>
        <p:txBody>
          <a:bodyPr wrap="square" rtlCol="0">
            <a:spAutoFit/>
          </a:bodyPr>
          <a:lstStyle/>
          <a:p>
            <a:r>
              <a:rPr lang="de-DE" sz="600" dirty="0">
                <a:solidFill>
                  <a:schemeClr val="accent4"/>
                </a:solidFill>
              </a:rPr>
              <a:t>© RKW Kompetenzzentrum, Claudia Weinhold, Bildquelle: </a:t>
            </a:r>
            <a:r>
              <a:rPr lang="de-DE" sz="600" dirty="0" err="1">
                <a:solidFill>
                  <a:schemeClr val="accent4"/>
                </a:solidFill>
              </a:rPr>
              <a:t>iStockphoto</a:t>
            </a:r>
            <a:r>
              <a:rPr lang="de-DE" sz="600" dirty="0">
                <a:solidFill>
                  <a:schemeClr val="accent4"/>
                </a:solidFill>
              </a:rPr>
              <a:t> – </a:t>
            </a:r>
            <a:r>
              <a:rPr lang="de-DE" sz="600" dirty="0" err="1">
                <a:solidFill>
                  <a:schemeClr val="accent4"/>
                </a:solidFill>
              </a:rPr>
              <a:t>sanjeri</a:t>
            </a:r>
            <a:r>
              <a:rPr lang="de-DE" sz="600" dirty="0">
                <a:solidFill>
                  <a:schemeClr val="accent4"/>
                </a:solidFill>
              </a:rPr>
              <a:t>, </a:t>
            </a:r>
            <a:r>
              <a:rPr lang="de-DE" sz="600" dirty="0" err="1">
                <a:solidFill>
                  <a:schemeClr val="accent4"/>
                </a:solidFill>
              </a:rPr>
              <a:t>VanReeel</a:t>
            </a:r>
            <a:endParaRPr lang="de-DE" sz="600" dirty="0">
              <a:solidFill>
                <a:schemeClr val="accent4"/>
              </a:solidFill>
            </a:endParaRPr>
          </a:p>
        </p:txBody>
      </p:sp>
    </p:spTree>
    <p:extLst>
      <p:ext uri="{BB962C8B-B14F-4D97-AF65-F5344CB8AC3E}">
        <p14:creationId xmlns:p14="http://schemas.microsoft.com/office/powerpoint/2010/main" val="1152908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a:xfrm>
            <a:off x="251520" y="175503"/>
            <a:ext cx="8640960" cy="810000"/>
          </a:xfrm>
        </p:spPr>
        <p:txBody>
          <a:bodyPr/>
          <a:lstStyle/>
          <a:p>
            <a:r>
              <a:rPr lang="de-DE" sz="2000" b="1" dirty="0"/>
              <a:t>3. Warum wird gegründet?</a:t>
            </a:r>
            <a:br>
              <a:rPr lang="de-DE" sz="2000" dirty="0"/>
            </a:br>
            <a:r>
              <a:rPr lang="de-DE" sz="1600" dirty="0"/>
              <a:t>Die Gründungsmotive im internationalen Vergleich 2020</a:t>
            </a:r>
            <a:br>
              <a:rPr lang="de-DE" sz="1600" dirty="0"/>
            </a:br>
            <a:r>
              <a:rPr lang="de-DE" sz="1600" dirty="0"/>
              <a:t>(Mehrfachantworten möglich) </a:t>
            </a:r>
            <a:endParaRPr lang="de-DE" sz="2000" dirty="0"/>
          </a:p>
        </p:txBody>
      </p:sp>
      <p:sp>
        <p:nvSpPr>
          <p:cNvPr id="5" name="Rechteck 4">
            <a:extLst>
              <a:ext uri="{FF2B5EF4-FFF2-40B4-BE49-F238E27FC236}">
                <a16:creationId xmlns:a16="http://schemas.microsoft.com/office/drawing/2014/main" id="{EEE81CEA-F27E-40C8-80A0-52F7369264B2}"/>
              </a:ext>
            </a:extLst>
          </p:cNvPr>
          <p:cNvSpPr/>
          <p:nvPr/>
        </p:nvSpPr>
        <p:spPr>
          <a:xfrm>
            <a:off x="388099" y="3754324"/>
            <a:ext cx="8568952" cy="969496"/>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1050" i="1" dirty="0">
                <a:solidFill>
                  <a:schemeClr val="accent2"/>
                </a:solidFill>
              </a:rPr>
              <a:t> Die TEA (Total </a:t>
            </a:r>
            <a:r>
              <a:rPr lang="de-DE" sz="1050" i="1" dirty="0" err="1">
                <a:solidFill>
                  <a:schemeClr val="accent2"/>
                </a:solidFill>
              </a:rPr>
              <a:t>early</a:t>
            </a:r>
            <a:r>
              <a:rPr lang="de-DE" sz="1050" i="1" dirty="0">
                <a:solidFill>
                  <a:schemeClr val="accent2"/>
                </a:solidFill>
              </a:rPr>
              <a:t>-stage </a:t>
            </a:r>
            <a:r>
              <a:rPr lang="de-DE" sz="1050" i="1" dirty="0" err="1">
                <a:solidFill>
                  <a:schemeClr val="accent2"/>
                </a:solidFill>
              </a:rPr>
              <a:t>Entrepreneurial</a:t>
            </a:r>
            <a:r>
              <a:rPr lang="de-DE" sz="1050" i="1" dirty="0">
                <a:solidFill>
                  <a:schemeClr val="accent2"/>
                </a:solidFill>
              </a:rPr>
              <a:t> </a:t>
            </a:r>
            <a:r>
              <a:rPr lang="de-DE" sz="1050" i="1" dirty="0" err="1">
                <a:solidFill>
                  <a:schemeClr val="accent2"/>
                </a:solidFill>
              </a:rPr>
              <a:t>Activity</a:t>
            </a:r>
            <a:r>
              <a:rPr lang="de-DE" sz="105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sp>
        <p:nvSpPr>
          <p:cNvPr id="6" name="Textfeld 5">
            <a:extLst>
              <a:ext uri="{FF2B5EF4-FFF2-40B4-BE49-F238E27FC236}">
                <a16:creationId xmlns:a16="http://schemas.microsoft.com/office/drawing/2014/main" id="{295CEDB2-7ECC-4278-9495-253437F88A59}"/>
              </a:ext>
            </a:extLst>
          </p:cNvPr>
          <p:cNvSpPr txBox="1"/>
          <p:nvPr/>
        </p:nvSpPr>
        <p:spPr>
          <a:xfrm>
            <a:off x="5724128"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2015-2020</a:t>
            </a:r>
          </a:p>
        </p:txBody>
      </p:sp>
      <p:graphicFrame>
        <p:nvGraphicFramePr>
          <p:cNvPr id="3" name="Tabelle 2">
            <a:extLst>
              <a:ext uri="{FF2B5EF4-FFF2-40B4-BE49-F238E27FC236}">
                <a16:creationId xmlns:a16="http://schemas.microsoft.com/office/drawing/2014/main" id="{19C44D3D-A952-4C8F-B937-1D91C37ECE25}"/>
              </a:ext>
            </a:extLst>
          </p:cNvPr>
          <p:cNvGraphicFramePr>
            <a:graphicFrameLocks noGrp="1"/>
          </p:cNvGraphicFramePr>
          <p:nvPr>
            <p:extLst>
              <p:ext uri="{D42A27DB-BD31-4B8C-83A1-F6EECF244321}">
                <p14:modId xmlns:p14="http://schemas.microsoft.com/office/powerpoint/2010/main" val="3188733335"/>
              </p:ext>
            </p:extLst>
          </p:nvPr>
        </p:nvGraphicFramePr>
        <p:xfrm>
          <a:off x="469065" y="1018480"/>
          <a:ext cx="8205870" cy="3226324"/>
        </p:xfrm>
        <a:graphic>
          <a:graphicData uri="http://schemas.openxmlformats.org/drawingml/2006/table">
            <a:tbl>
              <a:tblPr firstRow="1">
                <a:tableStyleId>{5C22544A-7EE6-4342-B048-85BDC9FD1C3A}</a:tableStyleId>
              </a:tblPr>
              <a:tblGrid>
                <a:gridCol w="1641174">
                  <a:extLst>
                    <a:ext uri="{9D8B030D-6E8A-4147-A177-3AD203B41FA5}">
                      <a16:colId xmlns:a16="http://schemas.microsoft.com/office/drawing/2014/main" val="1153623509"/>
                    </a:ext>
                  </a:extLst>
                </a:gridCol>
                <a:gridCol w="1641174">
                  <a:extLst>
                    <a:ext uri="{9D8B030D-6E8A-4147-A177-3AD203B41FA5}">
                      <a16:colId xmlns:a16="http://schemas.microsoft.com/office/drawing/2014/main" val="3158302539"/>
                    </a:ext>
                  </a:extLst>
                </a:gridCol>
                <a:gridCol w="1641174">
                  <a:extLst>
                    <a:ext uri="{9D8B030D-6E8A-4147-A177-3AD203B41FA5}">
                      <a16:colId xmlns:a16="http://schemas.microsoft.com/office/drawing/2014/main" val="3513115156"/>
                    </a:ext>
                  </a:extLst>
                </a:gridCol>
                <a:gridCol w="1641174">
                  <a:extLst>
                    <a:ext uri="{9D8B030D-6E8A-4147-A177-3AD203B41FA5}">
                      <a16:colId xmlns:a16="http://schemas.microsoft.com/office/drawing/2014/main" val="852969479"/>
                    </a:ext>
                  </a:extLst>
                </a:gridCol>
                <a:gridCol w="1641174">
                  <a:extLst>
                    <a:ext uri="{9D8B030D-6E8A-4147-A177-3AD203B41FA5}">
                      <a16:colId xmlns:a16="http://schemas.microsoft.com/office/drawing/2014/main" val="4144201698"/>
                    </a:ext>
                  </a:extLst>
                </a:gridCol>
              </a:tblGrid>
              <a:tr h="410589">
                <a:tc>
                  <a:txBody>
                    <a:bodyPr/>
                    <a:lstStyle/>
                    <a:p>
                      <a:pPr algn="ctr" fontAlgn="b"/>
                      <a:r>
                        <a:rPr lang="de-DE" sz="1000" b="1" i="0" kern="1200" dirty="0">
                          <a:solidFill>
                            <a:schemeClr val="bg1"/>
                          </a:solidFill>
                          <a:latin typeface="+mn-lt"/>
                          <a:ea typeface="+mn-ea"/>
                          <a:cs typeface="+mn-cs"/>
                        </a:rPr>
                        <a:t>Land</a:t>
                      </a:r>
                    </a:p>
                  </a:txBody>
                  <a:tcPr marL="3170" marR="3170" marT="3170" marB="0"/>
                </a:tc>
                <a:tc gridSpan="4">
                  <a:txBody>
                    <a:bodyPr/>
                    <a:lstStyle/>
                    <a:p>
                      <a:pPr marL="0" algn="ctr" defTabSz="914400" rtl="0" eaLnBrk="1" fontAlgn="b" latinLnBrk="0" hangingPunct="1"/>
                      <a:r>
                        <a:rPr lang="de-DE" sz="1000" i="0" dirty="0">
                          <a:solidFill>
                            <a:schemeClr val="bg1"/>
                          </a:solidFill>
                        </a:rPr>
                        <a:t>Anteil derjenigen TEA-Gründenden im jeweiligen Land, die aus den </a:t>
                      </a:r>
                      <a:r>
                        <a:rPr lang="de-DE" sz="1000" i="0" dirty="0" err="1">
                          <a:solidFill>
                            <a:schemeClr val="bg1"/>
                          </a:solidFill>
                        </a:rPr>
                        <a:t>u.g</a:t>
                      </a:r>
                      <a:r>
                        <a:rPr lang="de-DE" sz="1000" i="0" dirty="0">
                          <a:solidFill>
                            <a:schemeClr val="bg1"/>
                          </a:solidFill>
                        </a:rPr>
                        <a:t>. Motiven ein Unternehmen gründen, </a:t>
                      </a:r>
                    </a:p>
                    <a:p>
                      <a:pPr marL="0" algn="ctr" defTabSz="914400" rtl="0" eaLnBrk="1" fontAlgn="b" latinLnBrk="0" hangingPunct="1"/>
                      <a:r>
                        <a:rPr lang="de-DE" sz="1000" i="0" dirty="0">
                          <a:solidFill>
                            <a:schemeClr val="bg1"/>
                          </a:solidFill>
                        </a:rPr>
                        <a:t>bzw. planen, dies zu tun, in Prozent</a:t>
                      </a:r>
                      <a:endParaRPr lang="de-DE" sz="1000" i="0" u="none" strike="noStrike" kern="1200" dirty="0">
                        <a:solidFill>
                          <a:schemeClr val="bg1"/>
                        </a:solidFill>
                        <a:effectLst/>
                        <a:latin typeface="+mn-lt"/>
                        <a:ea typeface="+mn-ea"/>
                        <a:cs typeface="+mn-cs"/>
                      </a:endParaRPr>
                    </a:p>
                  </a:txBody>
                  <a:tcPr marL="3170" marR="3170" marT="3170" marB="0"/>
                </a:tc>
                <a:tc hMerge="1">
                  <a:txBody>
                    <a:bodyPr/>
                    <a:lstStyle/>
                    <a:p>
                      <a:pPr marL="0" algn="ctr" defTabSz="914400" rtl="0" eaLnBrk="1" fontAlgn="b" latinLnBrk="0" hangingPunct="1"/>
                      <a:endParaRPr lang="de-DE" sz="1050" u="none" strike="noStrike" kern="1200" dirty="0">
                        <a:solidFill>
                          <a:schemeClr val="dk1"/>
                        </a:solidFill>
                        <a:effectLst/>
                        <a:latin typeface="+mn-lt"/>
                        <a:ea typeface="+mn-ea"/>
                        <a:cs typeface="+mn-cs"/>
                      </a:endParaRPr>
                    </a:p>
                  </a:txBody>
                  <a:tcPr marL="3170" marR="3170" marT="3170" marB="0"/>
                </a:tc>
                <a:tc hMerge="1">
                  <a:txBody>
                    <a:bodyPr/>
                    <a:lstStyle/>
                    <a:p>
                      <a:pPr marL="0" algn="ctr" defTabSz="914400" rtl="0" eaLnBrk="1" fontAlgn="b" latinLnBrk="0" hangingPunct="1"/>
                      <a:endParaRPr lang="de-DE" sz="1050" u="none" strike="noStrike" kern="1200" dirty="0">
                        <a:solidFill>
                          <a:schemeClr val="dk1"/>
                        </a:solidFill>
                        <a:effectLst/>
                        <a:latin typeface="+mn-lt"/>
                        <a:ea typeface="+mn-ea"/>
                        <a:cs typeface="+mn-cs"/>
                      </a:endParaRPr>
                    </a:p>
                  </a:txBody>
                  <a:tcPr marL="3170" marR="3170" marT="3170" marB="0"/>
                </a:tc>
                <a:tc hMerge="1">
                  <a:txBody>
                    <a:bodyPr/>
                    <a:lstStyle/>
                    <a:p>
                      <a:pPr marL="0" algn="ctr" defTabSz="914400" rtl="0" eaLnBrk="1" fontAlgn="b" latinLnBrk="0" hangingPunct="1"/>
                      <a:endParaRPr lang="de-DE" sz="1050" u="none" strike="noStrike" kern="1200" dirty="0">
                        <a:solidFill>
                          <a:schemeClr val="dk1"/>
                        </a:solidFill>
                        <a:effectLst/>
                        <a:latin typeface="+mn-lt"/>
                        <a:ea typeface="+mn-ea"/>
                        <a:cs typeface="+mn-cs"/>
                      </a:endParaRPr>
                    </a:p>
                  </a:txBody>
                  <a:tcPr marL="3170" marR="3170" marT="3170" marB="0"/>
                </a:tc>
                <a:extLst>
                  <a:ext uri="{0D108BD9-81ED-4DB2-BD59-A6C34878D82A}">
                    <a16:rowId xmlns:a16="http://schemas.microsoft.com/office/drawing/2014/main" val="56474047"/>
                  </a:ext>
                </a:extLst>
              </a:tr>
              <a:tr h="473339">
                <a:tc>
                  <a:txBody>
                    <a:bodyPr/>
                    <a:lstStyle/>
                    <a:p>
                      <a:pPr algn="l" fontAlgn="b"/>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marL="0" algn="ctr" defTabSz="914400" rtl="0" eaLnBrk="1" fontAlgn="b" latinLnBrk="0" hangingPunct="1"/>
                      <a:r>
                        <a:rPr lang="de-DE" sz="1000" u="none" strike="noStrike" kern="1200" dirty="0">
                          <a:effectLst/>
                        </a:rPr>
                        <a:t>Um die Welt zu verändern </a:t>
                      </a:r>
                      <a:endParaRPr lang="de-DE" sz="1000" u="none" strike="noStrike" kern="1200" dirty="0">
                        <a:solidFill>
                          <a:schemeClr val="dk1"/>
                        </a:solidFill>
                        <a:effectLst/>
                        <a:latin typeface="+mn-lt"/>
                        <a:ea typeface="+mn-ea"/>
                        <a:cs typeface="+mn-cs"/>
                      </a:endParaRPr>
                    </a:p>
                  </a:txBody>
                  <a:tcPr marL="3170" marR="3170" marT="3170" marB="0"/>
                </a:tc>
                <a:tc>
                  <a:txBody>
                    <a:bodyPr/>
                    <a:lstStyle/>
                    <a:p>
                      <a:pPr marL="0" algn="ctr" defTabSz="914400" rtl="0" eaLnBrk="1" fontAlgn="b" latinLnBrk="0" hangingPunct="1"/>
                      <a:r>
                        <a:rPr lang="de-DE" sz="1000" u="none" strike="noStrike" kern="1200" dirty="0">
                          <a:effectLst/>
                        </a:rPr>
                        <a:t>Um großen Wohlstand und sehr hohes Einkommen zu erreichen</a:t>
                      </a:r>
                      <a:endParaRPr lang="de-DE" sz="1000" u="none" strike="noStrike" kern="1200" dirty="0">
                        <a:solidFill>
                          <a:schemeClr val="dk1"/>
                        </a:solidFill>
                        <a:effectLst/>
                        <a:latin typeface="+mn-lt"/>
                        <a:ea typeface="+mn-ea"/>
                        <a:cs typeface="+mn-cs"/>
                      </a:endParaRPr>
                    </a:p>
                  </a:txBody>
                  <a:tcPr marL="3170" marR="3170" marT="3170" marB="0"/>
                </a:tc>
                <a:tc>
                  <a:txBody>
                    <a:bodyPr/>
                    <a:lstStyle/>
                    <a:p>
                      <a:pPr marL="0" algn="ctr" defTabSz="914400" rtl="0" eaLnBrk="1" fontAlgn="b" latinLnBrk="0" hangingPunct="1"/>
                      <a:r>
                        <a:rPr lang="de-DE" sz="1000" u="none" strike="noStrike" kern="1200" dirty="0">
                          <a:effectLst/>
                        </a:rPr>
                        <a:t>Um eine Familientradition weiterzuführen </a:t>
                      </a:r>
                      <a:endParaRPr lang="de-DE" sz="1000" u="none" strike="noStrike" kern="1200" dirty="0">
                        <a:solidFill>
                          <a:schemeClr val="dk1"/>
                        </a:solidFill>
                        <a:effectLst/>
                        <a:latin typeface="+mn-lt"/>
                        <a:ea typeface="+mn-ea"/>
                        <a:cs typeface="+mn-cs"/>
                      </a:endParaRPr>
                    </a:p>
                  </a:txBody>
                  <a:tcPr marL="3170" marR="3170" marT="3170" marB="0"/>
                </a:tc>
                <a:tc>
                  <a:txBody>
                    <a:bodyPr/>
                    <a:lstStyle/>
                    <a:p>
                      <a:pPr marL="0" algn="ctr" defTabSz="914400" rtl="0" eaLnBrk="1" fontAlgn="b" latinLnBrk="0" hangingPunct="1"/>
                      <a:r>
                        <a:rPr lang="de-DE" sz="1000" u="none" strike="noStrike" kern="1200" dirty="0">
                          <a:effectLst/>
                        </a:rPr>
                        <a:t>Um den Lebensunterhalt zu verdienen, weil Arbeitsplätze rar sind</a:t>
                      </a:r>
                      <a:endParaRPr lang="de-DE" sz="1000" u="none" strike="noStrike" kern="1200" dirty="0">
                        <a:solidFill>
                          <a:schemeClr val="dk1"/>
                        </a:solidFill>
                        <a:effectLst/>
                        <a:latin typeface="+mn-lt"/>
                        <a:ea typeface="+mn-ea"/>
                        <a:cs typeface="+mn-cs"/>
                      </a:endParaRPr>
                    </a:p>
                  </a:txBody>
                  <a:tcPr marL="3170" marR="3170" marT="3170" marB="0"/>
                </a:tc>
                <a:extLst>
                  <a:ext uri="{0D108BD9-81ED-4DB2-BD59-A6C34878D82A}">
                    <a16:rowId xmlns:a16="http://schemas.microsoft.com/office/drawing/2014/main" val="3723568941"/>
                  </a:ext>
                </a:extLst>
              </a:tr>
              <a:tr h="167314">
                <a:tc>
                  <a:txBody>
                    <a:bodyPr/>
                    <a:lstStyle/>
                    <a:p>
                      <a:pPr algn="l" fontAlgn="b"/>
                      <a:r>
                        <a:rPr lang="de-DE" sz="900" b="0" u="none" strike="noStrike" dirty="0">
                          <a:effectLst/>
                        </a:rPr>
                        <a:t>Kanada</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66,5</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64,2</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39,5</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66,1</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1905148404"/>
                  </a:ext>
                </a:extLst>
              </a:tr>
              <a:tr h="167314">
                <a:tc>
                  <a:txBody>
                    <a:bodyPr/>
                    <a:lstStyle/>
                    <a:p>
                      <a:pPr algn="l" fontAlgn="b"/>
                      <a:r>
                        <a:rPr lang="de-DE" sz="900" b="0" u="none" strike="noStrike" dirty="0">
                          <a:effectLst/>
                        </a:rPr>
                        <a:t>USA</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68,2</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66,0</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28,6</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50,2</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977037827"/>
                  </a:ext>
                </a:extLst>
              </a:tr>
              <a:tr h="167314">
                <a:tc>
                  <a:txBody>
                    <a:bodyPr/>
                    <a:lstStyle/>
                    <a:p>
                      <a:pPr algn="l" fontAlgn="b"/>
                      <a:r>
                        <a:rPr lang="de-DE" sz="900" b="0" u="none" strike="noStrike" dirty="0">
                          <a:effectLst/>
                        </a:rPr>
                        <a:t>Südkorea</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10,0</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68,6</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5,0</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32,9</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3639367791"/>
                  </a:ext>
                </a:extLst>
              </a:tr>
              <a:tr h="167314">
                <a:tc>
                  <a:txBody>
                    <a:bodyPr/>
                    <a:lstStyle/>
                    <a:p>
                      <a:pPr algn="l" fontAlgn="b"/>
                      <a:r>
                        <a:rPr lang="de-DE" sz="900" b="0" u="none" strike="noStrike" dirty="0">
                          <a:effectLst/>
                        </a:rPr>
                        <a:t>Niederlande</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46,6</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40,9</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24,6</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47,8</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2629429289"/>
                  </a:ext>
                </a:extLst>
              </a:tr>
              <a:tr h="167314">
                <a:tc>
                  <a:txBody>
                    <a:bodyPr/>
                    <a:lstStyle/>
                    <a:p>
                      <a:pPr algn="l" fontAlgn="b"/>
                      <a:r>
                        <a:rPr lang="de-DE" sz="900" b="0" u="none" strike="noStrike" dirty="0">
                          <a:effectLst/>
                        </a:rPr>
                        <a:t>Schweiz</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42,5</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32,5</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20,1</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52,0</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198530708"/>
                  </a:ext>
                </a:extLst>
              </a:tr>
              <a:tr h="167314">
                <a:tc>
                  <a:txBody>
                    <a:bodyPr/>
                    <a:lstStyle/>
                    <a:p>
                      <a:pPr algn="l" fontAlgn="b"/>
                      <a:r>
                        <a:rPr lang="de-DE" sz="900" b="0" u="none" strike="noStrike" dirty="0">
                          <a:effectLst/>
                        </a:rPr>
                        <a:t>Israel</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35,6</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71,2</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17,5</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53,6</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4089694113"/>
                  </a:ext>
                </a:extLst>
              </a:tr>
              <a:tr h="167314">
                <a:tc>
                  <a:txBody>
                    <a:bodyPr/>
                    <a:lstStyle/>
                    <a:p>
                      <a:pPr marL="0" algn="l" defTabSz="914400" rtl="0" eaLnBrk="1" fontAlgn="b" latinLnBrk="0" hangingPunct="1"/>
                      <a:r>
                        <a:rPr lang="de-DE" sz="900" b="0" u="none" strike="noStrike" kern="1200" dirty="0">
                          <a:effectLst/>
                        </a:rPr>
                        <a:t>Vereinigtes Königreich</a:t>
                      </a:r>
                      <a:endParaRPr lang="de-DE" sz="900" b="0" u="none" strike="noStrike" kern="1200" dirty="0">
                        <a:solidFill>
                          <a:schemeClr val="dk1"/>
                        </a:solidFill>
                        <a:effectLst/>
                        <a:latin typeface="+mn-lt"/>
                        <a:ea typeface="+mn-ea"/>
                        <a:cs typeface="+mn-cs"/>
                      </a:endParaRPr>
                    </a:p>
                  </a:txBody>
                  <a:tcPr marL="3170" marR="3170" marT="3170" marB="0" anchor="b"/>
                </a:tc>
                <a:tc>
                  <a:txBody>
                    <a:bodyPr/>
                    <a:lstStyle/>
                    <a:p>
                      <a:pPr algn="ctr" fontAlgn="t"/>
                      <a:r>
                        <a:rPr lang="de-DE" sz="900" b="0" u="none" strike="noStrike" dirty="0">
                          <a:effectLst/>
                        </a:rPr>
                        <a:t>57,6</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59,4</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20,7</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54,4</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4282033974"/>
                  </a:ext>
                </a:extLst>
              </a:tr>
              <a:tr h="167314">
                <a:tc>
                  <a:txBody>
                    <a:bodyPr/>
                    <a:lstStyle/>
                    <a:p>
                      <a:pPr algn="l" fontAlgn="b"/>
                      <a:r>
                        <a:rPr lang="de-DE" sz="900" b="0" u="none" strike="noStrike" dirty="0">
                          <a:effectLst/>
                        </a:rPr>
                        <a:t>Norwegen</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36,7</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30,1</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11,8</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23,1</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2419638164"/>
                  </a:ext>
                </a:extLst>
              </a:tr>
              <a:tr h="167314">
                <a:tc>
                  <a:txBody>
                    <a:bodyPr/>
                    <a:lstStyle/>
                    <a:p>
                      <a:pPr algn="l" fontAlgn="b"/>
                      <a:r>
                        <a:rPr lang="de-DE" sz="900" b="0" u="none" strike="noStrike" dirty="0">
                          <a:effectLst/>
                        </a:rPr>
                        <a:t>Schweden</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41,5</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42,8</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24,2</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28,9</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2523081546"/>
                  </a:ext>
                </a:extLst>
              </a:tr>
              <a:tr h="167314">
                <a:tc>
                  <a:txBody>
                    <a:bodyPr/>
                    <a:lstStyle/>
                    <a:p>
                      <a:pPr algn="l" fontAlgn="b"/>
                      <a:r>
                        <a:rPr lang="de-DE" sz="900" b="0" u="none" strike="noStrike">
                          <a:effectLst/>
                        </a:rPr>
                        <a:t>Österreich</a:t>
                      </a:r>
                      <a:endParaRPr lang="de-DE" sz="900" b="0" i="0" u="none" strike="noStrike">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39,0</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33,4</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21,1</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49,3</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1884430506"/>
                  </a:ext>
                </a:extLst>
              </a:tr>
              <a:tr h="167314">
                <a:tc>
                  <a:txBody>
                    <a:bodyPr/>
                    <a:lstStyle/>
                    <a:p>
                      <a:pPr algn="l" fontAlgn="b"/>
                      <a:r>
                        <a:rPr lang="de-DE" sz="900" b="0" u="none" strike="noStrike" dirty="0">
                          <a:effectLst/>
                        </a:rPr>
                        <a:t>Spanien</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32,3</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34,9</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17,4</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72,3</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425970570"/>
                  </a:ext>
                </a:extLst>
              </a:tr>
              <a:tr h="167314">
                <a:tc>
                  <a:txBody>
                    <a:bodyPr/>
                    <a:lstStyle/>
                    <a:p>
                      <a:pPr algn="l" fontAlgn="b"/>
                      <a:r>
                        <a:rPr lang="de-DE" sz="900" b="0" u="none" strike="noStrike" dirty="0">
                          <a:solidFill>
                            <a:schemeClr val="accent1"/>
                          </a:solidFill>
                          <a:effectLst/>
                        </a:rPr>
                        <a:t>Deutschland</a:t>
                      </a:r>
                      <a:endParaRPr lang="de-DE" sz="900" b="0" i="0" u="none" strike="noStrike" dirty="0">
                        <a:solidFill>
                          <a:schemeClr val="accent1"/>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39,8</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52,2</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62,0</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45,1</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1838981540"/>
                  </a:ext>
                </a:extLst>
              </a:tr>
              <a:tr h="167314">
                <a:tc>
                  <a:txBody>
                    <a:bodyPr/>
                    <a:lstStyle/>
                    <a:p>
                      <a:pPr algn="l" fontAlgn="b"/>
                      <a:r>
                        <a:rPr lang="de-DE" sz="900" b="0" u="none" strike="noStrike" dirty="0">
                          <a:effectLst/>
                        </a:rPr>
                        <a:t>Polen</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22,0</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52,8</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20,4</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62,0</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2748317593"/>
                  </a:ext>
                </a:extLst>
              </a:tr>
              <a:tr h="167314">
                <a:tc>
                  <a:txBody>
                    <a:bodyPr/>
                    <a:lstStyle/>
                    <a:p>
                      <a:pPr algn="l" fontAlgn="b"/>
                      <a:r>
                        <a:rPr lang="de-DE" sz="900" b="0" u="none" strike="noStrike" dirty="0">
                          <a:effectLst/>
                        </a:rPr>
                        <a:t>Italien</a:t>
                      </a:r>
                      <a:endParaRPr lang="de-DE" sz="900" b="0" i="0" u="none" strike="noStrike" dirty="0">
                        <a:solidFill>
                          <a:srgbClr val="000000"/>
                        </a:solidFill>
                        <a:effectLst/>
                        <a:latin typeface="Calibri" panose="020F0502020204030204" pitchFamily="34" charset="0"/>
                      </a:endParaRPr>
                    </a:p>
                  </a:txBody>
                  <a:tcPr marL="3170" marR="3170" marT="3170" marB="0" anchor="b"/>
                </a:tc>
                <a:tc>
                  <a:txBody>
                    <a:bodyPr/>
                    <a:lstStyle/>
                    <a:p>
                      <a:pPr algn="ctr" fontAlgn="t"/>
                      <a:r>
                        <a:rPr lang="de-DE" sz="900" b="0" u="none" strike="noStrike" dirty="0">
                          <a:effectLst/>
                        </a:rPr>
                        <a:t>26,6</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95,3</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26,5</a:t>
                      </a:r>
                      <a:endParaRPr lang="de-DE" sz="900" b="0" i="0" u="none" strike="noStrike" dirty="0">
                        <a:solidFill>
                          <a:srgbClr val="993300"/>
                        </a:solidFill>
                        <a:effectLst/>
                        <a:latin typeface="Arial" panose="020B0604020202020204" pitchFamily="34" charset="0"/>
                      </a:endParaRPr>
                    </a:p>
                  </a:txBody>
                  <a:tcPr marL="3170" marR="3170" marT="3170" marB="0"/>
                </a:tc>
                <a:tc>
                  <a:txBody>
                    <a:bodyPr/>
                    <a:lstStyle/>
                    <a:p>
                      <a:pPr algn="ctr" fontAlgn="t"/>
                      <a:r>
                        <a:rPr lang="de-DE" sz="900" b="0" u="none" strike="noStrike" dirty="0">
                          <a:effectLst/>
                        </a:rPr>
                        <a:t>82,2</a:t>
                      </a:r>
                      <a:endParaRPr lang="de-DE" sz="900" b="0" i="0" u="none" strike="noStrike" dirty="0">
                        <a:solidFill>
                          <a:srgbClr val="993300"/>
                        </a:solidFill>
                        <a:effectLst/>
                        <a:latin typeface="Arial" panose="020B0604020202020204" pitchFamily="34" charset="0"/>
                      </a:endParaRPr>
                    </a:p>
                  </a:txBody>
                  <a:tcPr marL="3170" marR="3170" marT="3170" marB="0"/>
                </a:tc>
                <a:extLst>
                  <a:ext uri="{0D108BD9-81ED-4DB2-BD59-A6C34878D82A}">
                    <a16:rowId xmlns:a16="http://schemas.microsoft.com/office/drawing/2014/main" val="1512233185"/>
                  </a:ext>
                </a:extLst>
              </a:tr>
            </a:tbl>
          </a:graphicData>
        </a:graphic>
      </p:graphicFrame>
    </p:spTree>
    <p:extLst>
      <p:ext uri="{BB962C8B-B14F-4D97-AF65-F5344CB8AC3E}">
        <p14:creationId xmlns:p14="http://schemas.microsoft.com/office/powerpoint/2010/main" val="192394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6" name="Diagramm 5">
                <a:extLst>
                  <a:ext uri="{FF2B5EF4-FFF2-40B4-BE49-F238E27FC236}">
                    <a16:creationId xmlns:a16="http://schemas.microsoft.com/office/drawing/2014/main" id="{4D32BE19-A358-48DA-A330-C5DB7A6C73A6}"/>
                  </a:ext>
                </a:extLst>
              </p:cNvPr>
              <p:cNvGraphicFramePr/>
              <p:nvPr>
                <p:extLst>
                  <p:ext uri="{D42A27DB-BD31-4B8C-83A1-F6EECF244321}">
                    <p14:modId xmlns:p14="http://schemas.microsoft.com/office/powerpoint/2010/main" val="417533992"/>
                  </p:ext>
                </p:extLst>
              </p:nvPr>
            </p:nvGraphicFramePr>
            <p:xfrm>
              <a:off x="-352778" y="29986"/>
              <a:ext cx="9849556" cy="508352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Diagramm 5">
                <a:extLst>
                  <a:ext uri="{FF2B5EF4-FFF2-40B4-BE49-F238E27FC236}">
                    <a16:creationId xmlns:cx4="http://schemas.microsoft.com/office/drawing/2016/5/10/chartex" xmlns="" xmlns:a16="http://schemas.microsoft.com/office/drawing/2014/main" id="{4D32BE19-A358-48DA-A330-C5DB7A6C73A6}"/>
                  </a:ext>
                </a:extLst>
              </p:cNvPr>
              <p:cNvPicPr>
                <a:picLocks noGrp="1" noRot="1" noChangeAspect="1" noMove="1" noResize="1" noEditPoints="1" noAdjustHandles="1" noChangeArrowheads="1" noChangeShapeType="1"/>
              </p:cNvPicPr>
              <p:nvPr/>
            </p:nvPicPr>
            <p:blipFill>
              <a:blip r:embed="rId3"/>
              <a:stretch>
                <a:fillRect/>
              </a:stretch>
            </p:blipFill>
            <p:spPr>
              <a:xfrm>
                <a:off x="-352778" y="29986"/>
                <a:ext cx="9849556" cy="5083527"/>
              </a:xfrm>
              <a:prstGeom prst="rect">
                <a:avLst/>
              </a:prstGeom>
            </p:spPr>
          </p:pic>
        </mc:Fallback>
      </mc:AlternateContent>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p:txBody>
          <a:bodyPr/>
          <a:lstStyle/>
          <a:p>
            <a:r>
              <a:rPr lang="de-DE" sz="2000" b="1" dirty="0"/>
              <a:t>3. Warum wird gegründet?</a:t>
            </a:r>
            <a:br>
              <a:rPr lang="de-DE" sz="2000" dirty="0"/>
            </a:br>
            <a:r>
              <a:rPr lang="de-DE" sz="1600" dirty="0"/>
              <a:t>Gründen als Familientradition im europäischen Vergleich, 2020</a:t>
            </a:r>
            <a:endParaRPr lang="de-DE" sz="2000" dirty="0"/>
          </a:p>
        </p:txBody>
      </p:sp>
      <p:sp>
        <p:nvSpPr>
          <p:cNvPr id="4" name="Rechteck 3">
            <a:extLst>
              <a:ext uri="{FF2B5EF4-FFF2-40B4-BE49-F238E27FC236}">
                <a16:creationId xmlns:a16="http://schemas.microsoft.com/office/drawing/2014/main" id="{FEB9CF4E-656E-40AF-B57D-F3056BD671EA}"/>
              </a:ext>
            </a:extLst>
          </p:cNvPr>
          <p:cNvSpPr/>
          <p:nvPr/>
        </p:nvSpPr>
        <p:spPr>
          <a:xfrm>
            <a:off x="251520" y="3939902"/>
            <a:ext cx="8568952" cy="807913"/>
          </a:xfrm>
          <a:prstGeom prst="rect">
            <a:avLst/>
          </a:prstGeom>
        </p:spPr>
        <p:txBody>
          <a:bodyPr wrap="square">
            <a:spAutoFit/>
          </a:bodyPr>
          <a:lstStyle/>
          <a:p>
            <a:pPr algn="ctr"/>
            <a:endParaRPr lang="de-DE" dirty="0">
              <a:solidFill>
                <a:schemeClr val="accent2"/>
              </a:solidFill>
            </a:endParaRPr>
          </a:p>
          <a:p>
            <a:pPr algn="ctr"/>
            <a:endParaRPr lang="de-DE" dirty="0">
              <a:solidFill>
                <a:schemeClr val="accent2"/>
              </a:solidFill>
            </a:endParaRPr>
          </a:p>
          <a:p>
            <a:pPr algn="ctr"/>
            <a:r>
              <a:rPr lang="de-DE" sz="1050" i="1" dirty="0">
                <a:solidFill>
                  <a:schemeClr val="accent2"/>
                </a:solidFill>
              </a:rPr>
              <a:t>Anteil der Gründenden, die die „Fortführung einer Familientradition“ als Gründungsmotiv angegeben haben, 2020  </a:t>
            </a:r>
          </a:p>
        </p:txBody>
      </p:sp>
      <p:sp>
        <p:nvSpPr>
          <p:cNvPr id="5" name="Textfeld 4">
            <a:extLst>
              <a:ext uri="{FF2B5EF4-FFF2-40B4-BE49-F238E27FC236}">
                <a16:creationId xmlns:a16="http://schemas.microsoft.com/office/drawing/2014/main" id="{63D03A50-D322-4634-9A6C-5EA36AD11BBD}"/>
              </a:ext>
            </a:extLst>
          </p:cNvPr>
          <p:cNvSpPr txBox="1"/>
          <p:nvPr/>
        </p:nvSpPr>
        <p:spPr>
          <a:xfrm>
            <a:off x="5220072"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712871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6" name="Diagramm 5">
                <a:extLst>
                  <a:ext uri="{FF2B5EF4-FFF2-40B4-BE49-F238E27FC236}">
                    <a16:creationId xmlns:a16="http://schemas.microsoft.com/office/drawing/2014/main" id="{4D32BE19-A358-48DA-A330-C5DB7A6C73A6}"/>
                  </a:ext>
                </a:extLst>
              </p:cNvPr>
              <p:cNvGraphicFramePr/>
              <p:nvPr>
                <p:extLst>
                  <p:ext uri="{D42A27DB-BD31-4B8C-83A1-F6EECF244321}">
                    <p14:modId xmlns:p14="http://schemas.microsoft.com/office/powerpoint/2010/main" val="4147836312"/>
                  </p:ext>
                </p:extLst>
              </p:nvPr>
            </p:nvGraphicFramePr>
            <p:xfrm>
              <a:off x="-352778" y="29986"/>
              <a:ext cx="9849556" cy="508352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Diagramm 5">
                <a:extLst>
                  <a:ext uri="{FF2B5EF4-FFF2-40B4-BE49-F238E27FC236}">
                    <a16:creationId xmlns:cx4="http://schemas.microsoft.com/office/drawing/2016/5/10/chartex" xmlns="" xmlns:a16="http://schemas.microsoft.com/office/drawing/2014/main" id="{4D32BE19-A358-48DA-A330-C5DB7A6C73A6}"/>
                  </a:ext>
                </a:extLst>
              </p:cNvPr>
              <p:cNvPicPr>
                <a:picLocks noGrp="1" noRot="1" noChangeAspect="1" noMove="1" noResize="1" noEditPoints="1" noAdjustHandles="1" noChangeArrowheads="1" noChangeShapeType="1"/>
              </p:cNvPicPr>
              <p:nvPr/>
            </p:nvPicPr>
            <p:blipFill>
              <a:blip r:embed="rId3"/>
              <a:stretch>
                <a:fillRect/>
              </a:stretch>
            </p:blipFill>
            <p:spPr>
              <a:xfrm>
                <a:off x="-352778" y="29986"/>
                <a:ext cx="9849556" cy="5083527"/>
              </a:xfrm>
              <a:prstGeom prst="rect">
                <a:avLst/>
              </a:prstGeom>
            </p:spPr>
          </p:pic>
        </mc:Fallback>
      </mc:AlternateContent>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p:txBody>
          <a:bodyPr/>
          <a:lstStyle/>
          <a:p>
            <a:r>
              <a:rPr lang="de-DE" sz="2000" b="1" dirty="0"/>
              <a:t>3. Warum wird gegründet?</a:t>
            </a:r>
            <a:br>
              <a:rPr lang="de-DE" sz="2000" dirty="0"/>
            </a:br>
            <a:r>
              <a:rPr lang="de-DE" sz="1600" dirty="0"/>
              <a:t>Anteil der TEA-Gründenden, die im Zuge der Covid-19-Pandemie neue Geschäftsmöglichkeiten verfolgen, im internationalen Vergleich, 2020 </a:t>
            </a:r>
            <a:endParaRPr lang="de-DE" sz="2000" dirty="0"/>
          </a:p>
        </p:txBody>
      </p:sp>
      <p:graphicFrame>
        <p:nvGraphicFramePr>
          <p:cNvPr id="5" name="Diagramm 4">
            <a:extLst>
              <a:ext uri="{FF2B5EF4-FFF2-40B4-BE49-F238E27FC236}">
                <a16:creationId xmlns:a16="http://schemas.microsoft.com/office/drawing/2014/main" id="{7FFC6EF3-8A7B-4459-A574-593349A91871}"/>
              </a:ext>
            </a:extLst>
          </p:cNvPr>
          <p:cNvGraphicFramePr>
            <a:graphicFrameLocks/>
          </p:cNvGraphicFramePr>
          <p:nvPr>
            <p:extLst>
              <p:ext uri="{D42A27DB-BD31-4B8C-83A1-F6EECF244321}">
                <p14:modId xmlns:p14="http://schemas.microsoft.com/office/powerpoint/2010/main" val="3228248474"/>
              </p:ext>
            </p:extLst>
          </p:nvPr>
        </p:nvGraphicFramePr>
        <p:xfrm>
          <a:off x="662940" y="1203598"/>
          <a:ext cx="7818120" cy="295232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hteck 6">
            <a:extLst>
              <a:ext uri="{FF2B5EF4-FFF2-40B4-BE49-F238E27FC236}">
                <a16:creationId xmlns:a16="http://schemas.microsoft.com/office/drawing/2014/main" id="{BC64C254-B347-48CB-8718-1EFFCC7719CA}"/>
              </a:ext>
            </a:extLst>
          </p:cNvPr>
          <p:cNvSpPr/>
          <p:nvPr/>
        </p:nvSpPr>
        <p:spPr>
          <a:xfrm>
            <a:off x="323528" y="4227934"/>
            <a:ext cx="8640960" cy="415498"/>
          </a:xfrm>
          <a:prstGeom prst="rect">
            <a:avLst/>
          </a:prstGeom>
        </p:spPr>
        <p:txBody>
          <a:bodyPr wrap="square">
            <a:spAutoFit/>
          </a:bodyPr>
          <a:lstStyle/>
          <a:p>
            <a:r>
              <a:rPr lang="de-DE" sz="1050" i="1" dirty="0">
                <a:solidFill>
                  <a:schemeClr val="accent2"/>
                </a:solidFill>
              </a:rPr>
              <a:t>TEA-Gründende sind diejenigen Personen zwischen 18–64 Jahren, die während der letzten 3,5 Jahre ein Unternehmen gegründet haben und/oder gerade dabei sind, ein Unternehmen zu gründen.</a:t>
            </a:r>
          </a:p>
        </p:txBody>
      </p:sp>
      <p:sp>
        <p:nvSpPr>
          <p:cNvPr id="8" name="Textfeld 7">
            <a:extLst>
              <a:ext uri="{FF2B5EF4-FFF2-40B4-BE49-F238E27FC236}">
                <a16:creationId xmlns:a16="http://schemas.microsoft.com/office/drawing/2014/main" id="{F03D3892-C1AD-45E6-92B4-91FA72A8893A}"/>
              </a:ext>
            </a:extLst>
          </p:cNvPr>
          <p:cNvSpPr txBox="1"/>
          <p:nvPr/>
        </p:nvSpPr>
        <p:spPr>
          <a:xfrm>
            <a:off x="5940152"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479455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6" name="Diagramm 5">
                <a:extLst>
                  <a:ext uri="{FF2B5EF4-FFF2-40B4-BE49-F238E27FC236}">
                    <a16:creationId xmlns:a16="http://schemas.microsoft.com/office/drawing/2014/main" id="{4D32BE19-A358-48DA-A330-C5DB7A6C73A6}"/>
                  </a:ext>
                </a:extLst>
              </p:cNvPr>
              <p:cNvGraphicFramePr/>
              <p:nvPr/>
            </p:nvGraphicFramePr>
            <p:xfrm>
              <a:off x="-352778" y="29986"/>
              <a:ext cx="9849556" cy="508352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Diagramm 5">
                <a:extLst>
                  <a:ext uri="{FF2B5EF4-FFF2-40B4-BE49-F238E27FC236}">
                    <a16:creationId xmlns:cx4="http://schemas.microsoft.com/office/drawing/2016/5/10/chartex" xmlns="" xmlns:a16="http://schemas.microsoft.com/office/drawing/2014/main" id="{4D32BE19-A358-48DA-A330-C5DB7A6C73A6}"/>
                  </a:ext>
                </a:extLst>
              </p:cNvPr>
              <p:cNvPicPr>
                <a:picLocks noGrp="1" noRot="1" noChangeAspect="1" noMove="1" noResize="1" noEditPoints="1" noAdjustHandles="1" noChangeArrowheads="1" noChangeShapeType="1"/>
              </p:cNvPicPr>
              <p:nvPr/>
            </p:nvPicPr>
            <p:blipFill>
              <a:blip r:embed="rId3"/>
              <a:stretch>
                <a:fillRect/>
              </a:stretch>
            </p:blipFill>
            <p:spPr>
              <a:xfrm>
                <a:off x="-352778" y="29986"/>
                <a:ext cx="9849556" cy="5083527"/>
              </a:xfrm>
              <a:prstGeom prst="rect">
                <a:avLst/>
              </a:prstGeom>
            </p:spPr>
          </p:pic>
        </mc:Fallback>
      </mc:AlternateContent>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p:txBody>
          <a:bodyPr/>
          <a:lstStyle/>
          <a:p>
            <a:r>
              <a:rPr lang="de-DE" sz="2000" b="1" dirty="0"/>
              <a:t>4. Was wird gegründet?</a:t>
            </a:r>
            <a:br>
              <a:rPr lang="de-DE" sz="2000" dirty="0"/>
            </a:br>
            <a:r>
              <a:rPr lang="de-DE" sz="1600" dirty="0"/>
              <a:t>Anteil der Gründungen in Sektoren mit mittlerer oder hoher Technologieintensität an allen Gründungen, im internationalen Vergleich in Ländern mit hohem Einkommen, 2020</a:t>
            </a:r>
            <a:endParaRPr lang="de-DE" sz="2000" dirty="0"/>
          </a:p>
        </p:txBody>
      </p:sp>
      <p:graphicFrame>
        <p:nvGraphicFramePr>
          <p:cNvPr id="8" name="Diagramm 7">
            <a:extLst>
              <a:ext uri="{FF2B5EF4-FFF2-40B4-BE49-F238E27FC236}">
                <a16:creationId xmlns:a16="http://schemas.microsoft.com/office/drawing/2014/main" id="{00C6DA72-D0AF-4496-B76E-AAB2892261BD}"/>
              </a:ext>
            </a:extLst>
          </p:cNvPr>
          <p:cNvGraphicFramePr>
            <a:graphicFrameLocks/>
          </p:cNvGraphicFramePr>
          <p:nvPr>
            <p:extLst>
              <p:ext uri="{D42A27DB-BD31-4B8C-83A1-F6EECF244321}">
                <p14:modId xmlns:p14="http://schemas.microsoft.com/office/powerpoint/2010/main" val="2316373174"/>
              </p:ext>
            </p:extLst>
          </p:nvPr>
        </p:nvGraphicFramePr>
        <p:xfrm>
          <a:off x="215516" y="1066068"/>
          <a:ext cx="8712968" cy="388843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feld 4">
            <a:extLst>
              <a:ext uri="{FF2B5EF4-FFF2-40B4-BE49-F238E27FC236}">
                <a16:creationId xmlns:a16="http://schemas.microsoft.com/office/drawing/2014/main" id="{573C539D-F3DF-417E-A2AA-F89544CBDD6D}"/>
              </a:ext>
            </a:extLst>
          </p:cNvPr>
          <p:cNvSpPr txBox="1"/>
          <p:nvPr/>
        </p:nvSpPr>
        <p:spPr>
          <a:xfrm>
            <a:off x="7097807" y="2565479"/>
            <a:ext cx="1800200" cy="1938992"/>
          </a:xfrm>
          <a:prstGeom prst="rect">
            <a:avLst/>
          </a:prstGeom>
          <a:noFill/>
          <a:ln>
            <a:solidFill>
              <a:schemeClr val="accent6"/>
            </a:solidFill>
            <a:prstDash val="sysDash"/>
          </a:ln>
        </p:spPr>
        <p:txBody>
          <a:bodyPr wrap="square" rtlCol="0">
            <a:spAutoFit/>
          </a:bodyPr>
          <a:lstStyle/>
          <a:p>
            <a:r>
              <a:rPr lang="de-DE" sz="800" i="1" dirty="0">
                <a:solidFill>
                  <a:schemeClr val="accent2"/>
                </a:solidFill>
              </a:rPr>
              <a:t>Der GEM unterscheidet die teilnehmenden Länder anhand der Kategorisierung der Weltbank, die sich am Einkommensniveau orientiert. Unterschieden wird zwischen Ländern mit niedrigem Einkommen („</a:t>
            </a:r>
            <a:r>
              <a:rPr lang="de-DE" sz="800" i="1" dirty="0" err="1">
                <a:solidFill>
                  <a:schemeClr val="accent2"/>
                </a:solidFill>
              </a:rPr>
              <a:t>low</a:t>
            </a:r>
            <a:r>
              <a:rPr lang="de-DE" sz="800" i="1" dirty="0">
                <a:solidFill>
                  <a:schemeClr val="accent2"/>
                </a:solidFill>
              </a:rPr>
              <a:t> </a:t>
            </a:r>
            <a:r>
              <a:rPr lang="de-DE" sz="800" i="1" dirty="0" err="1">
                <a:solidFill>
                  <a:schemeClr val="accent2"/>
                </a:solidFill>
              </a:rPr>
              <a:t>income</a:t>
            </a:r>
            <a:r>
              <a:rPr lang="de-DE" sz="800" i="1" dirty="0">
                <a:solidFill>
                  <a:schemeClr val="accent2"/>
                </a:solidFill>
              </a:rPr>
              <a:t>“ und „</a:t>
            </a:r>
            <a:r>
              <a:rPr lang="de-DE" sz="800" i="1" dirty="0" err="1">
                <a:solidFill>
                  <a:schemeClr val="accent2"/>
                </a:solidFill>
              </a:rPr>
              <a:t>lower-middle</a:t>
            </a:r>
            <a:r>
              <a:rPr lang="de-DE" sz="800" i="1" dirty="0">
                <a:solidFill>
                  <a:schemeClr val="accent2"/>
                </a:solidFill>
              </a:rPr>
              <a:t> </a:t>
            </a:r>
            <a:r>
              <a:rPr lang="de-DE" sz="800" i="1" dirty="0" err="1">
                <a:solidFill>
                  <a:schemeClr val="accent2"/>
                </a:solidFill>
              </a:rPr>
              <a:t>income</a:t>
            </a:r>
            <a:r>
              <a:rPr lang="de-DE" sz="800" i="1" dirty="0">
                <a:solidFill>
                  <a:schemeClr val="accent2"/>
                </a:solidFill>
              </a:rPr>
              <a:t>“), solchen mit mittlerem Einkommen („</a:t>
            </a:r>
            <a:r>
              <a:rPr lang="de-DE" sz="800" i="1" dirty="0" err="1">
                <a:solidFill>
                  <a:schemeClr val="accent2"/>
                </a:solidFill>
              </a:rPr>
              <a:t>upper-middle</a:t>
            </a:r>
            <a:r>
              <a:rPr lang="de-DE" sz="800" i="1" dirty="0">
                <a:solidFill>
                  <a:schemeClr val="accent2"/>
                </a:solidFill>
              </a:rPr>
              <a:t> </a:t>
            </a:r>
            <a:r>
              <a:rPr lang="de-DE" sz="800" i="1" dirty="0" err="1">
                <a:solidFill>
                  <a:schemeClr val="accent2"/>
                </a:solidFill>
              </a:rPr>
              <a:t>income</a:t>
            </a:r>
            <a:r>
              <a:rPr lang="de-DE" sz="800" i="1" dirty="0">
                <a:solidFill>
                  <a:schemeClr val="accent2"/>
                </a:solidFill>
              </a:rPr>
              <a:t> countries“) sowie den Ländern mit hohem Einkommen („high </a:t>
            </a:r>
            <a:r>
              <a:rPr lang="de-DE" sz="800" i="1" dirty="0" err="1">
                <a:solidFill>
                  <a:schemeClr val="accent2"/>
                </a:solidFill>
              </a:rPr>
              <a:t>income</a:t>
            </a:r>
            <a:r>
              <a:rPr lang="de-DE" sz="800" i="1" dirty="0">
                <a:solidFill>
                  <a:schemeClr val="accent2"/>
                </a:solidFill>
              </a:rPr>
              <a:t> countries“). Bei den Ländern mit hohem Einkommen ist das BIP</a:t>
            </a:r>
            <a:br>
              <a:rPr lang="de-DE" sz="800" i="1" dirty="0">
                <a:solidFill>
                  <a:schemeClr val="accent2"/>
                </a:solidFill>
              </a:rPr>
            </a:br>
            <a:r>
              <a:rPr lang="de-DE" sz="800" i="1" dirty="0">
                <a:solidFill>
                  <a:schemeClr val="accent2"/>
                </a:solidFill>
              </a:rPr>
              <a:t> &gt; 12.535 US-Dollar. </a:t>
            </a:r>
          </a:p>
        </p:txBody>
      </p:sp>
      <p:sp>
        <p:nvSpPr>
          <p:cNvPr id="7" name="Textfeld 6">
            <a:extLst>
              <a:ext uri="{FF2B5EF4-FFF2-40B4-BE49-F238E27FC236}">
                <a16:creationId xmlns:a16="http://schemas.microsoft.com/office/drawing/2014/main" id="{3EE06586-2317-4115-B28A-F6BABE42E7E7}"/>
              </a:ext>
            </a:extLst>
          </p:cNvPr>
          <p:cNvSpPr txBox="1"/>
          <p:nvPr/>
        </p:nvSpPr>
        <p:spPr>
          <a:xfrm>
            <a:off x="5940152"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2113910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18651968-5E9F-4384-9B3E-A1F119C31C06}"/>
              </a:ext>
            </a:extLst>
          </p:cNvPr>
          <p:cNvGraphicFramePr>
            <a:graphicFrameLocks/>
          </p:cNvGraphicFramePr>
          <p:nvPr>
            <p:extLst>
              <p:ext uri="{D42A27DB-BD31-4B8C-83A1-F6EECF244321}">
                <p14:modId xmlns:p14="http://schemas.microsoft.com/office/powerpoint/2010/main" val="3662668831"/>
              </p:ext>
            </p:extLst>
          </p:nvPr>
        </p:nvGraphicFramePr>
        <p:xfrm>
          <a:off x="971600" y="751940"/>
          <a:ext cx="6915670" cy="3646809"/>
        </p:xfrm>
        <a:graphic>
          <a:graphicData uri="http://schemas.openxmlformats.org/drawingml/2006/chart">
            <c:chart xmlns:c="http://schemas.openxmlformats.org/drawingml/2006/chart" xmlns:r="http://schemas.openxmlformats.org/officeDocument/2006/relationships" r:id="rId2"/>
          </a:graphicData>
        </a:graphic>
      </p:graphicFrame>
      <p:sp>
        <p:nvSpPr>
          <p:cNvPr id="6" name="Titel 1">
            <a:extLst>
              <a:ext uri="{FF2B5EF4-FFF2-40B4-BE49-F238E27FC236}">
                <a16:creationId xmlns:a16="http://schemas.microsoft.com/office/drawing/2014/main" id="{DF411B1D-3F7D-470F-A115-F678696E8C29}"/>
              </a:ext>
            </a:extLst>
          </p:cNvPr>
          <p:cNvSpPr txBox="1">
            <a:spLocks/>
          </p:cNvSpPr>
          <p:nvPr/>
        </p:nvSpPr>
        <p:spPr>
          <a:xfrm>
            <a:off x="251520" y="189000"/>
            <a:ext cx="8640960" cy="810000"/>
          </a:xfrm>
          <a:prstGeom prst="rect">
            <a:avLst/>
          </a:prstGeom>
        </p:spPr>
        <p:txBody>
          <a:bodyPr vert="horz" lIns="0" tIns="0" rIns="0" bIns="0" rtlCol="0" anchor="ctr">
            <a:noAutofit/>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r>
              <a:rPr lang="de-DE" sz="2000" b="1" dirty="0"/>
              <a:t>4. Was wird gegründet?</a:t>
            </a:r>
            <a:br>
              <a:rPr lang="de-DE" sz="2000" dirty="0"/>
            </a:br>
            <a:r>
              <a:rPr lang="de-DE" sz="1600" dirty="0"/>
              <a:t>Werdende Gründende in Deutschland, 2020: In welcher Branche soll Ihr Unternehmen aktiv sein?</a:t>
            </a:r>
            <a:endParaRPr lang="de-DE" sz="2000" dirty="0"/>
          </a:p>
        </p:txBody>
      </p:sp>
      <p:sp>
        <p:nvSpPr>
          <p:cNvPr id="9" name="Rechteck 8">
            <a:extLst>
              <a:ext uri="{FF2B5EF4-FFF2-40B4-BE49-F238E27FC236}">
                <a16:creationId xmlns:a16="http://schemas.microsoft.com/office/drawing/2014/main" id="{542A881F-F65A-483E-ACD8-3F748737C6B6}"/>
              </a:ext>
            </a:extLst>
          </p:cNvPr>
          <p:cNvSpPr/>
          <p:nvPr/>
        </p:nvSpPr>
        <p:spPr>
          <a:xfrm>
            <a:off x="236340" y="3912194"/>
            <a:ext cx="8568952" cy="830997"/>
          </a:xfrm>
          <a:prstGeom prst="rect">
            <a:avLst/>
          </a:prstGeom>
        </p:spPr>
        <p:txBody>
          <a:bodyPr wrap="square">
            <a:spAutoFit/>
          </a:bodyPr>
          <a:lstStyle/>
          <a:p>
            <a:pPr algn="ctr"/>
            <a:endParaRPr lang="de-DE" sz="1400" dirty="0">
              <a:solidFill>
                <a:schemeClr val="accent2"/>
              </a:solidFill>
            </a:endParaRPr>
          </a:p>
          <a:p>
            <a:pPr algn="ctr"/>
            <a:endParaRPr lang="de-DE" sz="1400" dirty="0">
              <a:solidFill>
                <a:schemeClr val="accent2"/>
              </a:solidFill>
            </a:endParaRPr>
          </a:p>
          <a:p>
            <a:pPr algn="ctr"/>
            <a:r>
              <a:rPr lang="de-DE" sz="900" i="1" dirty="0">
                <a:solidFill>
                  <a:schemeClr val="accent2"/>
                </a:solidFill>
              </a:rPr>
              <a:t>„Werdende Gründende“ sind diejenigen Gründenden, die in den letzten zwölf Monaten vor dem Befragungszeitpunkt bereits Schritte für eine Unternehmensgründung unternommen haben, aber noch während der letzten drei Monate keine Gehälter bezahlt haben </a:t>
            </a:r>
          </a:p>
        </p:txBody>
      </p:sp>
      <p:sp>
        <p:nvSpPr>
          <p:cNvPr id="7" name="Textfeld 6">
            <a:extLst>
              <a:ext uri="{FF2B5EF4-FFF2-40B4-BE49-F238E27FC236}">
                <a16:creationId xmlns:a16="http://schemas.microsoft.com/office/drawing/2014/main" id="{3D004F86-60EB-41A6-BC5E-11E8CDAF943E}"/>
              </a:ext>
            </a:extLst>
          </p:cNvPr>
          <p:cNvSpPr txBox="1"/>
          <p:nvPr/>
        </p:nvSpPr>
        <p:spPr>
          <a:xfrm>
            <a:off x="5940152"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2316263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F411B1D-3F7D-470F-A115-F678696E8C29}"/>
              </a:ext>
            </a:extLst>
          </p:cNvPr>
          <p:cNvSpPr txBox="1">
            <a:spLocks/>
          </p:cNvSpPr>
          <p:nvPr/>
        </p:nvSpPr>
        <p:spPr>
          <a:xfrm>
            <a:off x="251520" y="321590"/>
            <a:ext cx="8640960" cy="810000"/>
          </a:xfrm>
          <a:prstGeom prst="rect">
            <a:avLst/>
          </a:prstGeom>
        </p:spPr>
        <p:txBody>
          <a:bodyPr vert="horz" lIns="0" tIns="0" rIns="0" bIns="0" rtlCol="0" anchor="ctr">
            <a:noAutofit/>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r>
              <a:rPr lang="de-DE" sz="2000" b="1" dirty="0"/>
              <a:t>4. Was wird gegründet?</a:t>
            </a:r>
            <a:br>
              <a:rPr lang="de-DE" sz="2000" dirty="0"/>
            </a:br>
            <a:r>
              <a:rPr lang="de-DE" sz="1600" dirty="0"/>
              <a:t>Anteil der Gründenden mit mind. 10 geplanten Neueinstellungen und einem geplanten Beschäftigtenwachstum von mind. 50 % an allen Gründenden im internationalen Vergleich, 2020</a:t>
            </a:r>
          </a:p>
          <a:p>
            <a:endParaRPr lang="de-DE" sz="2000" dirty="0"/>
          </a:p>
        </p:txBody>
      </p:sp>
      <p:graphicFrame>
        <p:nvGraphicFramePr>
          <p:cNvPr id="7" name="Diagramm 6">
            <a:extLst>
              <a:ext uri="{FF2B5EF4-FFF2-40B4-BE49-F238E27FC236}">
                <a16:creationId xmlns:a16="http://schemas.microsoft.com/office/drawing/2014/main" id="{56C9B135-98BF-4F1F-94A1-D6B6CA29DB7F}"/>
              </a:ext>
            </a:extLst>
          </p:cNvPr>
          <p:cNvGraphicFramePr>
            <a:graphicFrameLocks/>
          </p:cNvGraphicFramePr>
          <p:nvPr>
            <p:extLst>
              <p:ext uri="{D42A27DB-BD31-4B8C-83A1-F6EECF244321}">
                <p14:modId xmlns:p14="http://schemas.microsoft.com/office/powerpoint/2010/main" val="3644665334"/>
              </p:ext>
            </p:extLst>
          </p:nvPr>
        </p:nvGraphicFramePr>
        <p:xfrm>
          <a:off x="2123728" y="1131590"/>
          <a:ext cx="4572000" cy="345983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feld 3">
            <a:extLst>
              <a:ext uri="{FF2B5EF4-FFF2-40B4-BE49-F238E27FC236}">
                <a16:creationId xmlns:a16="http://schemas.microsoft.com/office/drawing/2014/main" id="{6CC0EC19-0499-486F-9E91-B20C32209BFF}"/>
              </a:ext>
            </a:extLst>
          </p:cNvPr>
          <p:cNvSpPr txBox="1"/>
          <p:nvPr/>
        </p:nvSpPr>
        <p:spPr>
          <a:xfrm>
            <a:off x="5940152"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1241049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F411B1D-3F7D-470F-A115-F678696E8C29}"/>
              </a:ext>
            </a:extLst>
          </p:cNvPr>
          <p:cNvSpPr txBox="1">
            <a:spLocks/>
          </p:cNvSpPr>
          <p:nvPr/>
        </p:nvSpPr>
        <p:spPr>
          <a:xfrm>
            <a:off x="251520" y="189000"/>
            <a:ext cx="8640960" cy="810000"/>
          </a:xfrm>
          <a:prstGeom prst="rect">
            <a:avLst/>
          </a:prstGeom>
        </p:spPr>
        <p:txBody>
          <a:bodyPr vert="horz" lIns="0" tIns="0" rIns="0" bIns="0" rtlCol="0" anchor="ctr">
            <a:noAutofit/>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r>
              <a:rPr lang="de-DE" sz="2000" b="1" dirty="0"/>
              <a:t>5</a:t>
            </a:r>
            <a:r>
              <a:rPr lang="de-DE" sz="2000" b="1"/>
              <a:t>. In </a:t>
            </a:r>
            <a:r>
              <a:rPr lang="de-DE" sz="2000" b="1" dirty="0"/>
              <a:t>welchem Kontext wird gegründet?</a:t>
            </a:r>
          </a:p>
          <a:p>
            <a:r>
              <a:rPr lang="de-DE" sz="1600" dirty="0"/>
              <a:t>Bewertung der Gründungsbezogenen Rahmenbedingungen in Deutschland, 2020</a:t>
            </a:r>
            <a:br>
              <a:rPr lang="de-DE" sz="2000" dirty="0"/>
            </a:br>
            <a:endParaRPr lang="de-DE" sz="2000" dirty="0"/>
          </a:p>
        </p:txBody>
      </p:sp>
      <p:pic>
        <p:nvPicPr>
          <p:cNvPr id="2" name="Grafik 1">
            <a:extLst>
              <a:ext uri="{FF2B5EF4-FFF2-40B4-BE49-F238E27FC236}">
                <a16:creationId xmlns:a16="http://schemas.microsoft.com/office/drawing/2014/main" id="{16952BD2-DEBC-4566-9621-CB969DBC16D7}"/>
              </a:ext>
            </a:extLst>
          </p:cNvPr>
          <p:cNvPicPr>
            <a:picLocks noChangeAspect="1"/>
          </p:cNvPicPr>
          <p:nvPr/>
        </p:nvPicPr>
        <p:blipFill rotWithShape="1">
          <a:blip r:embed="rId2"/>
          <a:srcRect t="5101" b="8198"/>
          <a:stretch/>
        </p:blipFill>
        <p:spPr>
          <a:xfrm>
            <a:off x="243148" y="771549"/>
            <a:ext cx="8721339" cy="3917013"/>
          </a:xfrm>
          <a:prstGeom prst="rect">
            <a:avLst/>
          </a:prstGeom>
        </p:spPr>
      </p:pic>
      <p:sp>
        <p:nvSpPr>
          <p:cNvPr id="4" name="Textfeld 3">
            <a:extLst>
              <a:ext uri="{FF2B5EF4-FFF2-40B4-BE49-F238E27FC236}">
                <a16:creationId xmlns:a16="http://schemas.microsoft.com/office/drawing/2014/main" id="{BB96AEC5-11F2-4637-AEE7-8273FDB4386C}"/>
              </a:ext>
            </a:extLst>
          </p:cNvPr>
          <p:cNvSpPr txBox="1"/>
          <p:nvPr/>
        </p:nvSpPr>
        <p:spPr>
          <a:xfrm>
            <a:off x="6156176" y="4731990"/>
            <a:ext cx="3744416" cy="230832"/>
          </a:xfrm>
          <a:prstGeom prst="rect">
            <a:avLst/>
          </a:prstGeom>
          <a:noFill/>
        </p:spPr>
        <p:txBody>
          <a:bodyPr wrap="square" rtlCol="0">
            <a:spAutoFit/>
          </a:bodyPr>
          <a:lstStyle/>
          <a:p>
            <a:r>
              <a:rPr lang="de-DE" sz="900" dirty="0">
                <a:solidFill>
                  <a:schemeClr val="accent4"/>
                </a:solidFill>
              </a:rPr>
              <a:t>Datenquelle: GEM-Expertenbefragungen 2020</a:t>
            </a:r>
          </a:p>
        </p:txBody>
      </p:sp>
    </p:spTree>
    <p:extLst>
      <p:ext uri="{BB962C8B-B14F-4D97-AF65-F5344CB8AC3E}">
        <p14:creationId xmlns:p14="http://schemas.microsoft.com/office/powerpoint/2010/main" val="97585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F411B1D-3F7D-470F-A115-F678696E8C29}"/>
              </a:ext>
            </a:extLst>
          </p:cNvPr>
          <p:cNvSpPr txBox="1">
            <a:spLocks/>
          </p:cNvSpPr>
          <p:nvPr/>
        </p:nvSpPr>
        <p:spPr>
          <a:xfrm>
            <a:off x="251520" y="189000"/>
            <a:ext cx="8640960" cy="810000"/>
          </a:xfrm>
          <a:prstGeom prst="rect">
            <a:avLst/>
          </a:prstGeom>
        </p:spPr>
        <p:txBody>
          <a:bodyPr vert="horz" lIns="0" tIns="0" rIns="0" bIns="0" rtlCol="0" anchor="ctr">
            <a:noAutofit/>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r>
              <a:rPr lang="de-DE" sz="2000" b="1" dirty="0"/>
              <a:t>5</a:t>
            </a:r>
            <a:r>
              <a:rPr lang="de-DE" sz="2000" b="1"/>
              <a:t>. In </a:t>
            </a:r>
            <a:r>
              <a:rPr lang="de-DE" sz="2000" b="1" dirty="0"/>
              <a:t>welchem Kontext wird gegründet?</a:t>
            </a:r>
          </a:p>
          <a:p>
            <a:r>
              <a:rPr lang="de-DE" sz="1600" dirty="0"/>
              <a:t>National </a:t>
            </a:r>
            <a:r>
              <a:rPr lang="de-DE" sz="1600" dirty="0" err="1"/>
              <a:t>Entrepreneurial</a:t>
            </a:r>
            <a:r>
              <a:rPr lang="de-DE" sz="1600" dirty="0"/>
              <a:t> </a:t>
            </a:r>
            <a:r>
              <a:rPr lang="de-DE" sz="1600" dirty="0" err="1"/>
              <a:t>Context</a:t>
            </a:r>
            <a:r>
              <a:rPr lang="de-DE" sz="1600" dirty="0"/>
              <a:t> Index (NECI*) Deutschland verglichen mit den 29 anderen GEM-Ländern mit hohem Einkommen, 2020</a:t>
            </a:r>
            <a:endParaRPr lang="de-DE" sz="2000" dirty="0"/>
          </a:p>
        </p:txBody>
      </p:sp>
      <p:graphicFrame>
        <p:nvGraphicFramePr>
          <p:cNvPr id="9" name="Diagramm 8">
            <a:extLst>
              <a:ext uri="{FF2B5EF4-FFF2-40B4-BE49-F238E27FC236}">
                <a16:creationId xmlns:a16="http://schemas.microsoft.com/office/drawing/2014/main" id="{5B293BCD-F13F-4806-84B2-DCD3C2D44B8F}"/>
              </a:ext>
            </a:extLst>
          </p:cNvPr>
          <p:cNvGraphicFramePr>
            <a:graphicFrameLocks/>
          </p:cNvGraphicFramePr>
          <p:nvPr>
            <p:extLst>
              <p:ext uri="{D42A27DB-BD31-4B8C-83A1-F6EECF244321}">
                <p14:modId xmlns:p14="http://schemas.microsoft.com/office/powerpoint/2010/main" val="1970180193"/>
              </p:ext>
            </p:extLst>
          </p:nvPr>
        </p:nvGraphicFramePr>
        <p:xfrm>
          <a:off x="251520" y="999000"/>
          <a:ext cx="8712968" cy="315692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eck 1">
            <a:extLst>
              <a:ext uri="{FF2B5EF4-FFF2-40B4-BE49-F238E27FC236}">
                <a16:creationId xmlns:a16="http://schemas.microsoft.com/office/drawing/2014/main" id="{8C6E160B-F80E-4384-B06E-439A792C720D}"/>
              </a:ext>
            </a:extLst>
          </p:cNvPr>
          <p:cNvSpPr/>
          <p:nvPr/>
        </p:nvSpPr>
        <p:spPr>
          <a:xfrm>
            <a:off x="467544" y="3507854"/>
            <a:ext cx="8424936" cy="1123384"/>
          </a:xfrm>
          <a:prstGeom prst="rect">
            <a:avLst/>
          </a:prstGeom>
        </p:spPr>
        <p:txBody>
          <a:bodyPr wrap="square">
            <a:spAutoFit/>
          </a:bodyPr>
          <a:lstStyle/>
          <a:p>
            <a:endParaRPr lang="de-DE" sz="4000" dirty="0">
              <a:solidFill>
                <a:schemeClr val="accent4"/>
              </a:solidFill>
              <a:latin typeface="NNIKB C+ The Mix B"/>
            </a:endParaRPr>
          </a:p>
          <a:p>
            <a:r>
              <a:rPr lang="de-DE" sz="900" i="1" dirty="0">
                <a:solidFill>
                  <a:schemeClr val="accent4"/>
                </a:solidFill>
                <a:latin typeface="NNIKB C+ The Mix B"/>
              </a:rPr>
              <a:t>Der NECI bewertet den institutionellen Rahmen und das Umfeld für Gründungsaktivitäten auf nationaler Ebene. Der Index setzt sich aus zwölf ausgewählten Rahmenbedingungen zusammen. Die Balken zeigen den Mittelwert aller Einstufungen der zwölf gründungsbezogenen Rahmenbedingungen durch die Befragten auf einer Skala von 0 (vollkommen falsch) bis 10 (vollkommen wahr). Je höher der Indexwert, desto besser werden die gründungsbezogenen Rahmenbedingungen im jeweiligen Land eingeschätzt. </a:t>
            </a:r>
            <a:endParaRPr lang="de-DE" sz="900" dirty="0">
              <a:solidFill>
                <a:schemeClr val="accent4"/>
              </a:solidFill>
              <a:latin typeface="NNIKB C+ The Mix B"/>
            </a:endParaRPr>
          </a:p>
        </p:txBody>
      </p:sp>
      <p:sp>
        <p:nvSpPr>
          <p:cNvPr id="5" name="Textfeld 4">
            <a:extLst>
              <a:ext uri="{FF2B5EF4-FFF2-40B4-BE49-F238E27FC236}">
                <a16:creationId xmlns:a16="http://schemas.microsoft.com/office/drawing/2014/main" id="{43D73282-8FBC-42C0-96C9-1FA76EF98BF5}"/>
              </a:ext>
            </a:extLst>
          </p:cNvPr>
          <p:cNvSpPr txBox="1"/>
          <p:nvPr/>
        </p:nvSpPr>
        <p:spPr>
          <a:xfrm>
            <a:off x="6156176" y="4734443"/>
            <a:ext cx="3816424" cy="230832"/>
          </a:xfrm>
          <a:prstGeom prst="rect">
            <a:avLst/>
          </a:prstGeom>
          <a:noFill/>
        </p:spPr>
        <p:txBody>
          <a:bodyPr wrap="square" rtlCol="0">
            <a:spAutoFit/>
          </a:bodyPr>
          <a:lstStyle/>
          <a:p>
            <a:r>
              <a:rPr lang="de-DE" sz="900" dirty="0">
                <a:solidFill>
                  <a:schemeClr val="accent4"/>
                </a:solidFill>
              </a:rPr>
              <a:t>Datenquelle: GEM-Expertenbefragungen 2020</a:t>
            </a:r>
          </a:p>
        </p:txBody>
      </p:sp>
    </p:spTree>
    <p:extLst>
      <p:ext uri="{BB962C8B-B14F-4D97-AF65-F5344CB8AC3E}">
        <p14:creationId xmlns:p14="http://schemas.microsoft.com/office/powerpoint/2010/main" val="170033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F411B1D-3F7D-470F-A115-F678696E8C29}"/>
              </a:ext>
            </a:extLst>
          </p:cNvPr>
          <p:cNvSpPr txBox="1">
            <a:spLocks/>
          </p:cNvSpPr>
          <p:nvPr/>
        </p:nvSpPr>
        <p:spPr>
          <a:xfrm>
            <a:off x="251520" y="189000"/>
            <a:ext cx="8640960" cy="810000"/>
          </a:xfrm>
          <a:prstGeom prst="rect">
            <a:avLst/>
          </a:prstGeom>
        </p:spPr>
        <p:txBody>
          <a:bodyPr vert="horz" lIns="0" tIns="0" rIns="0" bIns="0" rtlCol="0" anchor="ctr">
            <a:noAutofit/>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r>
              <a:rPr lang="de-DE" sz="2000" b="1" dirty="0"/>
              <a:t>5</a:t>
            </a:r>
            <a:r>
              <a:rPr lang="de-DE" sz="2000" b="1"/>
              <a:t>. In </a:t>
            </a:r>
            <a:r>
              <a:rPr lang="de-DE" sz="2000" b="1" dirty="0"/>
              <a:t>welchem Kontext wird gegründet?</a:t>
            </a:r>
          </a:p>
          <a:p>
            <a:r>
              <a:rPr lang="de-DE" sz="1600" dirty="0"/>
              <a:t>Wahrnehmung der regionalen Gründungschancen im europäischen Vergleich, 2020 </a:t>
            </a:r>
            <a:br>
              <a:rPr lang="de-DE" sz="2000" dirty="0"/>
            </a:br>
            <a:endParaRPr lang="de-DE" sz="2000" dirty="0"/>
          </a:p>
        </p:txBody>
      </p:sp>
      <mc:AlternateContent xmlns:mc="http://schemas.openxmlformats.org/markup-compatibility/2006" xmlns:cx4="http://schemas.microsoft.com/office/drawing/2016/5/10/chartex">
        <mc:Choice Requires="cx4">
          <p:graphicFrame>
            <p:nvGraphicFramePr>
              <p:cNvPr id="5" name="Diagramm 4">
                <a:extLst>
                  <a:ext uri="{FF2B5EF4-FFF2-40B4-BE49-F238E27FC236}">
                    <a16:creationId xmlns:a16="http://schemas.microsoft.com/office/drawing/2014/main" id="{07C7AE27-0222-40F4-9E86-A62479DA87A8}"/>
                  </a:ext>
                </a:extLst>
              </p:cNvPr>
              <p:cNvGraphicFramePr/>
              <p:nvPr>
                <p:extLst>
                  <p:ext uri="{D42A27DB-BD31-4B8C-83A1-F6EECF244321}">
                    <p14:modId xmlns:p14="http://schemas.microsoft.com/office/powerpoint/2010/main" val="3158223365"/>
                  </p:ext>
                </p:extLst>
              </p:nvPr>
            </p:nvGraphicFramePr>
            <p:xfrm>
              <a:off x="492076" y="771550"/>
              <a:ext cx="8424936" cy="4464496"/>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Diagramm 4">
                <a:extLst>
                  <a:ext uri="{FF2B5EF4-FFF2-40B4-BE49-F238E27FC236}">
                    <a16:creationId xmlns:cx4="http://schemas.microsoft.com/office/drawing/2016/5/10/chartex" xmlns="" xmlns:a16="http://schemas.microsoft.com/office/drawing/2014/main" id="{07C7AE27-0222-40F4-9E86-A62479DA87A8}"/>
                  </a:ext>
                </a:extLst>
              </p:cNvPr>
              <p:cNvPicPr>
                <a:picLocks noGrp="1" noRot="1" noChangeAspect="1" noMove="1" noResize="1" noEditPoints="1" noAdjustHandles="1" noChangeArrowheads="1" noChangeShapeType="1"/>
              </p:cNvPicPr>
              <p:nvPr/>
            </p:nvPicPr>
            <p:blipFill>
              <a:blip r:embed="rId3"/>
              <a:stretch>
                <a:fillRect/>
              </a:stretch>
            </p:blipFill>
            <p:spPr>
              <a:xfrm>
                <a:off x="492076" y="771550"/>
                <a:ext cx="8424936" cy="4464496"/>
              </a:xfrm>
              <a:prstGeom prst="rect">
                <a:avLst/>
              </a:prstGeom>
            </p:spPr>
          </p:pic>
        </mc:Fallback>
      </mc:AlternateContent>
      <p:sp>
        <p:nvSpPr>
          <p:cNvPr id="7" name="Rechteck 6">
            <a:extLst>
              <a:ext uri="{FF2B5EF4-FFF2-40B4-BE49-F238E27FC236}">
                <a16:creationId xmlns:a16="http://schemas.microsoft.com/office/drawing/2014/main" id="{CD07F96F-29F2-402D-BCD6-E7F0C6B8BDC2}"/>
              </a:ext>
            </a:extLst>
          </p:cNvPr>
          <p:cNvSpPr/>
          <p:nvPr/>
        </p:nvSpPr>
        <p:spPr>
          <a:xfrm>
            <a:off x="732632" y="3723878"/>
            <a:ext cx="8424936" cy="861774"/>
          </a:xfrm>
          <a:prstGeom prst="rect">
            <a:avLst/>
          </a:prstGeom>
        </p:spPr>
        <p:txBody>
          <a:bodyPr wrap="square">
            <a:spAutoFit/>
          </a:bodyPr>
          <a:lstStyle/>
          <a:p>
            <a:endParaRPr lang="de-DE" sz="4000" dirty="0">
              <a:solidFill>
                <a:schemeClr val="accent4"/>
              </a:solidFill>
              <a:latin typeface="NNIKB C+ The Mix B"/>
            </a:endParaRPr>
          </a:p>
          <a:p>
            <a:r>
              <a:rPr lang="de-DE" sz="900" i="1" dirty="0">
                <a:solidFill>
                  <a:schemeClr val="accent4"/>
                </a:solidFill>
                <a:latin typeface="NNIKB C+ The Mix B"/>
              </a:rPr>
              <a:t>% der </a:t>
            </a:r>
            <a:r>
              <a:rPr lang="de-DE" sz="1000" i="1" dirty="0">
                <a:solidFill>
                  <a:schemeClr val="accent4"/>
                </a:solidFill>
                <a:latin typeface="NNIKB C+ The Mix B"/>
              </a:rPr>
              <a:t>jeweiligen</a:t>
            </a:r>
            <a:r>
              <a:rPr lang="de-DE" sz="900" i="1" dirty="0">
                <a:solidFill>
                  <a:schemeClr val="accent4"/>
                </a:solidFill>
                <a:latin typeface="NNIKB C+ The Mix B"/>
              </a:rPr>
              <a:t> Landesbevölkerung, die der Aussage zustimmt, in den nächsten  6 Monaten ergeben sich in der Region, in der sie Leben, gute Gründungschancen. </a:t>
            </a:r>
            <a:endParaRPr lang="de-DE" sz="900" dirty="0">
              <a:solidFill>
                <a:schemeClr val="accent4"/>
              </a:solidFill>
              <a:latin typeface="NNIKB C+ The Mix B"/>
            </a:endParaRPr>
          </a:p>
        </p:txBody>
      </p:sp>
      <p:sp>
        <p:nvSpPr>
          <p:cNvPr id="8" name="Textfeld 7">
            <a:extLst>
              <a:ext uri="{FF2B5EF4-FFF2-40B4-BE49-F238E27FC236}">
                <a16:creationId xmlns:a16="http://schemas.microsoft.com/office/drawing/2014/main" id="{F0EA35FA-E057-4DCD-8CD3-8299DBC79A2D}"/>
              </a:ext>
            </a:extLst>
          </p:cNvPr>
          <p:cNvSpPr txBox="1"/>
          <p:nvPr/>
        </p:nvSpPr>
        <p:spPr>
          <a:xfrm>
            <a:off x="4139952" y="4731036"/>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2824405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F64A917-2993-4153-B17E-CB4A7856190B}"/>
              </a:ext>
            </a:extLst>
          </p:cNvPr>
          <p:cNvSpPr>
            <a:spLocks noGrp="1"/>
          </p:cNvSpPr>
          <p:nvPr>
            <p:ph idx="1"/>
          </p:nvPr>
        </p:nvSpPr>
        <p:spPr/>
        <p:txBody>
          <a:bodyPr>
            <a:normAutofit/>
          </a:bodyPr>
          <a:lstStyle/>
          <a:p>
            <a:pPr marL="342900" indent="-342900">
              <a:buFont typeface="Wingdings" panose="05000000000000000000" pitchFamily="2" charset="2"/>
              <a:buChar char="Ø"/>
            </a:pPr>
            <a:r>
              <a:rPr lang="de-DE" sz="1400" b="1" dirty="0"/>
              <a:t>GEM-Länderbericht 2020/2021: </a:t>
            </a:r>
            <a:r>
              <a:rPr lang="de-DE" sz="1400" dirty="0">
                <a:hlinkClick r:id="rId2"/>
              </a:rPr>
              <a:t>http://rkw.link/gem2021</a:t>
            </a:r>
            <a:br>
              <a:rPr lang="de-DE" sz="1400" dirty="0"/>
            </a:br>
            <a:endParaRPr lang="de-DE" sz="1400" dirty="0"/>
          </a:p>
          <a:p>
            <a:pPr marL="342900" indent="-342900">
              <a:buFont typeface="Wingdings" panose="05000000000000000000" pitchFamily="2" charset="2"/>
              <a:buChar char="Ø"/>
            </a:pPr>
            <a:r>
              <a:rPr lang="de-DE" sz="1400" b="1" dirty="0"/>
              <a:t>Infografiken zum Länderbericht 2020/2021: </a:t>
            </a:r>
            <a:br>
              <a:rPr lang="de-DE" sz="1400" b="1" dirty="0"/>
            </a:br>
            <a:r>
              <a:rPr lang="de-DE" sz="1400" dirty="0">
                <a:hlinkClick r:id="rId3"/>
              </a:rPr>
              <a:t>Infografiken: Global Entrepreneurship Monitor 2021 - Publikation (rkw-kompetenzzentrum.de)</a:t>
            </a:r>
            <a:br>
              <a:rPr lang="de-DE" sz="1400" dirty="0"/>
            </a:br>
            <a:endParaRPr lang="de-DE" sz="1400" dirty="0"/>
          </a:p>
          <a:p>
            <a:pPr marL="342900" indent="-342900">
              <a:buFont typeface="Wingdings" panose="05000000000000000000" pitchFamily="2" charset="2"/>
              <a:buChar char="Ø"/>
            </a:pPr>
            <a:r>
              <a:rPr lang="de-DE" sz="1400" b="1" dirty="0"/>
              <a:t>GEM Global Report 2020/21: </a:t>
            </a:r>
            <a:r>
              <a:rPr lang="pt-BR" sz="1400" dirty="0">
                <a:hlinkClick r:id="rId4"/>
              </a:rPr>
              <a:t>GEM Global Entrepreneurship Monitor (gemconsortium.org)</a:t>
            </a:r>
            <a:br>
              <a:rPr lang="de-DE" sz="1400" dirty="0"/>
            </a:br>
            <a:endParaRPr lang="de-DE" sz="1400" dirty="0"/>
          </a:p>
          <a:p>
            <a:pPr marL="342900" indent="-342900">
              <a:buFont typeface="Wingdings" panose="05000000000000000000" pitchFamily="2" charset="2"/>
              <a:buChar char="Ø"/>
            </a:pPr>
            <a:r>
              <a:rPr lang="de-DE" sz="1400" b="1" dirty="0"/>
              <a:t>GEM-Webseitenbereich des RKW Kompetenzzentrums:  </a:t>
            </a:r>
            <a:br>
              <a:rPr lang="de-DE" sz="1400" dirty="0"/>
            </a:br>
            <a:r>
              <a:rPr lang="de-DE" sz="1400" dirty="0">
                <a:hlinkClick r:id="rId5"/>
              </a:rPr>
              <a:t>Global Entrepreneurship Monitor (GEM) - Länderbericht Deutschland (rkw-kompetenzzentrum.de)</a:t>
            </a:r>
            <a:br>
              <a:rPr lang="de-DE" sz="1400" dirty="0"/>
            </a:br>
            <a:endParaRPr lang="de-DE" sz="1400" dirty="0"/>
          </a:p>
          <a:p>
            <a:pPr marL="342900" indent="-342900">
              <a:buFont typeface="Wingdings" panose="05000000000000000000" pitchFamily="2" charset="2"/>
              <a:buChar char="Ø"/>
            </a:pPr>
            <a:r>
              <a:rPr lang="de-DE" sz="1400" b="1" dirty="0"/>
              <a:t>GEM-Webseitenbereich des Instituts für Wirtschafts- und Kulturgeographie der Leibniz-Universität Hannover: </a:t>
            </a:r>
            <a:r>
              <a:rPr lang="de-DE" sz="1400" dirty="0">
                <a:hlinkClick r:id="rId6"/>
              </a:rPr>
              <a:t>Global Entrepreneurship Monitor (GEM) - Länderbericht Deutschland – Institut für Wirtschafts- und Kulturgeographie – Leibniz Universität Hannover (uni-hannover.de)</a:t>
            </a:r>
            <a:endParaRPr lang="de-DE" sz="1400" dirty="0"/>
          </a:p>
          <a:p>
            <a:pPr marL="342900" indent="-342900">
              <a:buFont typeface="Wingdings" panose="05000000000000000000" pitchFamily="2" charset="2"/>
              <a:buChar char="Ø"/>
            </a:pPr>
            <a:endParaRPr lang="de-DE" dirty="0"/>
          </a:p>
          <a:p>
            <a:pPr marL="342900" indent="-342900">
              <a:buFont typeface="Wingdings" panose="05000000000000000000" pitchFamily="2" charset="2"/>
              <a:buChar char="Ø"/>
            </a:pPr>
            <a:endParaRPr lang="de-DE" dirty="0"/>
          </a:p>
        </p:txBody>
      </p:sp>
      <p:sp>
        <p:nvSpPr>
          <p:cNvPr id="4" name="Titel 1">
            <a:extLst>
              <a:ext uri="{FF2B5EF4-FFF2-40B4-BE49-F238E27FC236}">
                <a16:creationId xmlns:a16="http://schemas.microsoft.com/office/drawing/2014/main" id="{0E7DF63D-FCD9-4E7B-9443-A5CA2D0CFCA2}"/>
              </a:ext>
            </a:extLst>
          </p:cNvPr>
          <p:cNvSpPr txBox="1">
            <a:spLocks/>
          </p:cNvSpPr>
          <p:nvPr/>
        </p:nvSpPr>
        <p:spPr>
          <a:xfrm>
            <a:off x="323528" y="283500"/>
            <a:ext cx="8640960" cy="810000"/>
          </a:xfrm>
          <a:prstGeom prst="rect">
            <a:avLst/>
          </a:prstGeom>
        </p:spPr>
        <p:txBody>
          <a:bodyPr vert="horz" lIns="0" tIns="0" rIns="0" bIns="0" rtlCol="0" anchor="ctr">
            <a:noAutofit/>
          </a:bodyPr>
          <a:lstStyle>
            <a:lvl1pPr algn="ctr" defTabSz="914400" rtl="0" eaLnBrk="1" latinLnBrk="0" hangingPunct="1">
              <a:spcBef>
                <a:spcPct val="0"/>
              </a:spcBef>
              <a:buNone/>
              <a:defRPr sz="2800" kern="1200">
                <a:solidFill>
                  <a:schemeClr val="accent1"/>
                </a:solidFill>
                <a:latin typeface="+mj-lt"/>
                <a:ea typeface="+mj-ea"/>
                <a:cs typeface="+mj-cs"/>
              </a:defRPr>
            </a:lvl1pPr>
          </a:lstStyle>
          <a:p>
            <a:r>
              <a:rPr lang="de-DE" sz="2000" b="1" dirty="0"/>
              <a:t>Weitere Informationen und Angebote</a:t>
            </a:r>
          </a:p>
          <a:p>
            <a:br>
              <a:rPr lang="de-DE" sz="2000" dirty="0"/>
            </a:br>
            <a:endParaRPr lang="de-DE" sz="2000" dirty="0"/>
          </a:p>
        </p:txBody>
      </p:sp>
    </p:spTree>
    <p:extLst>
      <p:ext uri="{BB962C8B-B14F-4D97-AF65-F5344CB8AC3E}">
        <p14:creationId xmlns:p14="http://schemas.microsoft.com/office/powerpoint/2010/main" val="231395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99353F-1891-44AC-A337-F105A2F65AB1}"/>
              </a:ext>
            </a:extLst>
          </p:cNvPr>
          <p:cNvSpPr>
            <a:spLocks noGrp="1"/>
          </p:cNvSpPr>
          <p:nvPr>
            <p:ph type="title"/>
          </p:nvPr>
        </p:nvSpPr>
        <p:spPr>
          <a:xfrm>
            <a:off x="251520" y="175503"/>
            <a:ext cx="8640960" cy="810000"/>
          </a:xfrm>
        </p:spPr>
        <p:txBody>
          <a:bodyPr/>
          <a:lstStyle/>
          <a:p>
            <a:r>
              <a:rPr lang="de-DE" b="1" dirty="0"/>
              <a:t>Inhalt</a:t>
            </a:r>
          </a:p>
        </p:txBody>
      </p:sp>
      <p:sp>
        <p:nvSpPr>
          <p:cNvPr id="3" name="Inhaltsplatzhalter 2">
            <a:extLst>
              <a:ext uri="{FF2B5EF4-FFF2-40B4-BE49-F238E27FC236}">
                <a16:creationId xmlns:a16="http://schemas.microsoft.com/office/drawing/2014/main" id="{97753744-B9AA-4126-9E05-D480FAECF336}"/>
              </a:ext>
            </a:extLst>
          </p:cNvPr>
          <p:cNvSpPr>
            <a:spLocks noGrp="1"/>
          </p:cNvSpPr>
          <p:nvPr>
            <p:ph idx="1"/>
          </p:nvPr>
        </p:nvSpPr>
        <p:spPr>
          <a:xfrm>
            <a:off x="827584" y="1131590"/>
            <a:ext cx="7848872" cy="3240000"/>
          </a:xfrm>
        </p:spPr>
        <p:txBody>
          <a:bodyPr/>
          <a:lstStyle/>
          <a:p>
            <a:pPr marL="457200" indent="-457200">
              <a:buFont typeface="+mj-lt"/>
              <a:buAutoNum type="arabicPeriod"/>
            </a:pPr>
            <a:r>
              <a:rPr lang="de-DE" sz="1800" b="1" dirty="0"/>
              <a:t>Wie viel wird gegründet?</a:t>
            </a:r>
            <a:r>
              <a:rPr lang="de-DE" sz="1800" dirty="0"/>
              <a:t>		</a:t>
            </a:r>
            <a:r>
              <a:rPr lang="de-DE" sz="1800" dirty="0">
                <a:solidFill>
                  <a:schemeClr val="accent1"/>
                </a:solidFill>
              </a:rPr>
              <a:t>&gt;&gt; Folie 3-4</a:t>
            </a:r>
            <a:r>
              <a:rPr lang="de-DE" sz="1800" dirty="0"/>
              <a:t>		</a:t>
            </a:r>
            <a:br>
              <a:rPr lang="de-DE" sz="1800" dirty="0"/>
            </a:br>
            <a:endParaRPr lang="de-DE" sz="1800" dirty="0"/>
          </a:p>
          <a:p>
            <a:pPr marL="457200" indent="-457200">
              <a:buFont typeface="+mj-lt"/>
              <a:buAutoNum type="arabicPeriod"/>
            </a:pPr>
            <a:r>
              <a:rPr lang="de-DE" sz="1800" b="1" dirty="0"/>
              <a:t>Wer gründet?			</a:t>
            </a:r>
            <a:r>
              <a:rPr lang="de-DE" sz="1800" dirty="0">
                <a:solidFill>
                  <a:schemeClr val="accent1"/>
                </a:solidFill>
              </a:rPr>
              <a:t>&gt;&gt; Folie 5-8</a:t>
            </a:r>
            <a:br>
              <a:rPr lang="de-DE" sz="1800" b="1" dirty="0"/>
            </a:br>
            <a:endParaRPr lang="de-DE" sz="1800" b="1" dirty="0"/>
          </a:p>
          <a:p>
            <a:pPr marL="457200" indent="-457200">
              <a:buFont typeface="+mj-lt"/>
              <a:buAutoNum type="arabicPeriod"/>
            </a:pPr>
            <a:r>
              <a:rPr lang="de-DE" sz="1800" b="1" dirty="0"/>
              <a:t>Warum wird gegründet?		</a:t>
            </a:r>
            <a:r>
              <a:rPr lang="de-DE" sz="1800" dirty="0">
                <a:solidFill>
                  <a:schemeClr val="accent1"/>
                </a:solidFill>
              </a:rPr>
              <a:t>&gt;&gt; Folie 9-12</a:t>
            </a:r>
            <a:br>
              <a:rPr lang="de-DE" sz="1800" b="1" dirty="0"/>
            </a:br>
            <a:endParaRPr lang="de-DE" sz="1800" b="1" dirty="0"/>
          </a:p>
          <a:p>
            <a:pPr marL="457200" indent="-457200">
              <a:buFont typeface="+mj-lt"/>
              <a:buAutoNum type="arabicPeriod"/>
            </a:pPr>
            <a:r>
              <a:rPr lang="de-DE" sz="1800" b="1" dirty="0"/>
              <a:t>Was wird gegründet?	</a:t>
            </a:r>
            <a:r>
              <a:rPr lang="de-DE" sz="1800" dirty="0"/>
              <a:t>		</a:t>
            </a:r>
            <a:r>
              <a:rPr lang="de-DE" sz="1800" dirty="0">
                <a:solidFill>
                  <a:schemeClr val="accent1"/>
                </a:solidFill>
              </a:rPr>
              <a:t>&gt;&gt; Folie 13-15</a:t>
            </a:r>
            <a:br>
              <a:rPr lang="de-DE" sz="1800" dirty="0"/>
            </a:br>
            <a:endParaRPr lang="de-DE" sz="1800" dirty="0"/>
          </a:p>
          <a:p>
            <a:pPr marL="457200" indent="-457200">
              <a:buFont typeface="+mj-lt"/>
              <a:buAutoNum type="arabicPeriod"/>
            </a:pPr>
            <a:r>
              <a:rPr lang="de-DE" sz="1800" b="1" dirty="0"/>
              <a:t>In welchem Kontext 			</a:t>
            </a:r>
            <a:r>
              <a:rPr lang="de-DE" sz="1800" dirty="0">
                <a:solidFill>
                  <a:schemeClr val="accent1"/>
                </a:solidFill>
              </a:rPr>
              <a:t>&gt;&gt; Folie 16-18</a:t>
            </a:r>
            <a:br>
              <a:rPr lang="de-DE" sz="1800" b="1" dirty="0"/>
            </a:br>
            <a:r>
              <a:rPr lang="de-DE" sz="1800" b="1" dirty="0"/>
              <a:t>wird gegründet? </a:t>
            </a:r>
            <a:r>
              <a:rPr lang="de-DE" sz="1800" dirty="0"/>
              <a:t>	</a:t>
            </a:r>
            <a:endParaRPr lang="de-DE" sz="1800" dirty="0">
              <a:solidFill>
                <a:schemeClr val="accent1"/>
              </a:solidFill>
            </a:endParaRPr>
          </a:p>
          <a:p>
            <a:pPr marL="457200" indent="-457200">
              <a:buFont typeface="+mj-lt"/>
              <a:buAutoNum type="arabicPeriod"/>
            </a:pPr>
            <a:endParaRPr lang="de-DE" dirty="0"/>
          </a:p>
        </p:txBody>
      </p:sp>
    </p:spTree>
    <p:extLst>
      <p:ext uri="{BB962C8B-B14F-4D97-AF65-F5344CB8AC3E}">
        <p14:creationId xmlns:p14="http://schemas.microsoft.com/office/powerpoint/2010/main" val="2183087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a:xfrm>
            <a:off x="1657523" y="627534"/>
            <a:ext cx="4967288" cy="467959"/>
          </a:xfrm>
        </p:spPr>
        <p:txBody>
          <a:bodyPr>
            <a:normAutofit/>
          </a:bodyPr>
          <a:lstStyle/>
          <a:p>
            <a:r>
              <a:rPr lang="de-DE" sz="2000" dirty="0">
                <a:latin typeface="Segoe UI Light" panose="020B0502040204020203" pitchFamily="34" charset="0"/>
                <a:cs typeface="Segoe UI Light" panose="020B0502040204020203" pitchFamily="34" charset="0"/>
              </a:rPr>
              <a:t>Kontakt</a:t>
            </a:r>
          </a:p>
        </p:txBody>
      </p:sp>
      <p:sp>
        <p:nvSpPr>
          <p:cNvPr id="26" name="Textplatzhalter 25"/>
          <p:cNvSpPr>
            <a:spLocks noGrp="1"/>
          </p:cNvSpPr>
          <p:nvPr>
            <p:ph type="body" sz="quarter" idx="14"/>
          </p:nvPr>
        </p:nvSpPr>
        <p:spPr>
          <a:xfrm>
            <a:off x="1657523" y="1211293"/>
            <a:ext cx="4967288" cy="170983"/>
          </a:xfrm>
        </p:spPr>
        <p:txBody>
          <a:bodyPr>
            <a:normAutofit fontScale="85000" lnSpcReduction="20000"/>
          </a:bodyPr>
          <a:lstStyle/>
          <a:p>
            <a:r>
              <a:rPr lang="de-DE" sz="1600" b="1" dirty="0">
                <a:latin typeface="Segoe UI Light" panose="020B0502040204020203" pitchFamily="34" charset="0"/>
                <a:cs typeface="Segoe UI Light" panose="020B0502040204020203" pitchFamily="34" charset="0"/>
              </a:rPr>
              <a:t>GEM-Länderteam im RKW Kompetenzzentrum </a:t>
            </a:r>
          </a:p>
          <a:p>
            <a:endParaRPr lang="de-DE" sz="1600" dirty="0">
              <a:latin typeface="Segoe UI Light" panose="020B0502040204020203" pitchFamily="34" charset="0"/>
              <a:cs typeface="Segoe UI Light" panose="020B0502040204020203" pitchFamily="34" charset="0"/>
            </a:endParaRPr>
          </a:p>
        </p:txBody>
      </p:sp>
      <p:sp>
        <p:nvSpPr>
          <p:cNvPr id="27" name="Textplatzhalter 26"/>
          <p:cNvSpPr>
            <a:spLocks noGrp="1"/>
          </p:cNvSpPr>
          <p:nvPr>
            <p:ph type="body" sz="quarter" idx="15"/>
          </p:nvPr>
        </p:nvSpPr>
        <p:spPr>
          <a:xfrm>
            <a:off x="1657523" y="1669060"/>
            <a:ext cx="4967288" cy="161925"/>
          </a:xfrm>
        </p:spPr>
        <p:txBody>
          <a:bodyPr>
            <a:noAutofit/>
          </a:bodyPr>
          <a:lstStyle/>
          <a:p>
            <a:r>
              <a:rPr lang="de-DE" sz="1400" dirty="0">
                <a:latin typeface="Segoe UI Light" panose="020B0502040204020203" pitchFamily="34" charset="0"/>
                <a:cs typeface="Segoe UI Light" panose="020B0502040204020203" pitchFamily="34" charset="0"/>
              </a:rPr>
              <a:t>Dr. Natalia Gorynia-Pfeffer (Projektleitung)</a:t>
            </a:r>
          </a:p>
          <a:p>
            <a:r>
              <a:rPr lang="de-DE" sz="1400" dirty="0">
                <a:latin typeface="Segoe UI Light" panose="020B0502040204020203" pitchFamily="34" charset="0"/>
                <a:cs typeface="Segoe UI Light" panose="020B0502040204020203" pitchFamily="34" charset="0"/>
                <a:hlinkClick r:id="rId2"/>
              </a:rPr>
              <a:t>gorynia@rkw.de</a:t>
            </a:r>
            <a:r>
              <a:rPr lang="de-DE" sz="1400" dirty="0">
                <a:latin typeface="Segoe UI Light" panose="020B0502040204020203" pitchFamily="34" charset="0"/>
                <a:cs typeface="Segoe UI Light" panose="020B0502040204020203" pitchFamily="34" charset="0"/>
              </a:rPr>
              <a:t>, 06196 495-3253</a:t>
            </a:r>
          </a:p>
          <a:p>
            <a:endParaRPr lang="de-DE" sz="1400" dirty="0">
              <a:latin typeface="Segoe UI Light" panose="020B0502040204020203" pitchFamily="34" charset="0"/>
              <a:cs typeface="Segoe UI Light" panose="020B0502040204020203" pitchFamily="34" charset="0"/>
            </a:endParaRPr>
          </a:p>
        </p:txBody>
      </p:sp>
      <p:sp>
        <p:nvSpPr>
          <p:cNvPr id="5" name="Textplatzhalter 26">
            <a:extLst>
              <a:ext uri="{FF2B5EF4-FFF2-40B4-BE49-F238E27FC236}">
                <a16:creationId xmlns:a16="http://schemas.microsoft.com/office/drawing/2014/main" id="{3072F5AE-86C6-4FD8-955A-CC7F29ECA5BF}"/>
              </a:ext>
            </a:extLst>
          </p:cNvPr>
          <p:cNvSpPr txBox="1">
            <a:spLocks/>
          </p:cNvSpPr>
          <p:nvPr/>
        </p:nvSpPr>
        <p:spPr>
          <a:xfrm>
            <a:off x="1657523" y="2278073"/>
            <a:ext cx="4967288" cy="161925"/>
          </a:xfrm>
          <a:prstGeom prst="rect">
            <a:avLst/>
          </a:prstGeom>
        </p:spPr>
        <p:txBody>
          <a:bodyPr vert="horz" lIns="0" tIns="0" rIns="0" bIns="0" rtlCol="0">
            <a:noAutofit/>
          </a:bodyPr>
          <a:lstStyle>
            <a:lvl1pPr marL="0" indent="0" algn="l" defTabSz="914400" rtl="0" eaLnBrk="1" latinLnBrk="0" hangingPunct="1">
              <a:spcBef>
                <a:spcPct val="20000"/>
              </a:spcBef>
              <a:buFontTx/>
              <a:buNone/>
              <a:defRPr sz="1100" kern="1200">
                <a:solidFill>
                  <a:schemeClr val="tx1"/>
                </a:solidFill>
                <a:latin typeface="+mj-lt"/>
                <a:ea typeface="+mn-ea"/>
                <a:cs typeface="+mn-cs"/>
              </a:defRPr>
            </a:lvl1pPr>
            <a:lvl2pPr marL="285750" indent="-285750" algn="l" defTabSz="914400" rtl="0" eaLnBrk="1" latinLnBrk="0" hangingPunct="1">
              <a:spcBef>
                <a:spcPct val="20000"/>
              </a:spcBef>
              <a:buClr>
                <a:schemeClr val="accent1"/>
              </a:buClr>
              <a:buFont typeface="Symbol" panose="05050102010706020507" pitchFamily="18" charset="2"/>
              <a:buChar char="-"/>
              <a:tabLst/>
              <a:defRPr sz="2000" kern="1200">
                <a:solidFill>
                  <a:schemeClr val="tx1"/>
                </a:solidFill>
                <a:latin typeface="+mj-lt"/>
                <a:ea typeface="+mn-ea"/>
                <a:cs typeface="+mn-cs"/>
              </a:defRPr>
            </a:lvl2pPr>
            <a:lvl3pPr marL="579438" indent="-269875" algn="l" defTabSz="914400" rtl="0" eaLnBrk="1" latinLnBrk="0" hangingPunct="1">
              <a:spcBef>
                <a:spcPct val="20000"/>
              </a:spcBef>
              <a:buFont typeface="Symbol" panose="05050102010706020507" pitchFamily="18" charset="2"/>
              <a:buChar char="-"/>
              <a:tabLst/>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400" dirty="0">
                <a:latin typeface="Segoe UI Light" panose="020B0502040204020203" pitchFamily="34" charset="0"/>
                <a:cs typeface="Segoe UI Light" panose="020B0502040204020203" pitchFamily="34" charset="0"/>
              </a:rPr>
              <a:t>Julia Schauer</a:t>
            </a:r>
            <a:br>
              <a:rPr lang="de-DE" sz="1400" dirty="0">
                <a:latin typeface="Segoe UI Light" panose="020B0502040204020203" pitchFamily="34" charset="0"/>
                <a:cs typeface="Segoe UI Light" panose="020B0502040204020203" pitchFamily="34" charset="0"/>
              </a:rPr>
            </a:br>
            <a:r>
              <a:rPr lang="de-DE" sz="1400" dirty="0">
                <a:latin typeface="Segoe UI Light" panose="020B0502040204020203" pitchFamily="34" charset="0"/>
                <a:cs typeface="Segoe UI Light" panose="020B0502040204020203" pitchFamily="34" charset="0"/>
                <a:hlinkClick r:id="rId3"/>
              </a:rPr>
              <a:t>schauer@rkw.de</a:t>
            </a:r>
            <a:r>
              <a:rPr lang="de-DE" sz="1400" dirty="0">
                <a:latin typeface="Segoe UI Light" panose="020B0502040204020203" pitchFamily="34" charset="0"/>
                <a:cs typeface="Segoe UI Light" panose="020B0502040204020203" pitchFamily="34" charset="0"/>
              </a:rPr>
              <a:t>, 06196 495-2824</a:t>
            </a:r>
            <a:br>
              <a:rPr lang="de-DE" sz="1400" dirty="0">
                <a:latin typeface="Segoe UI Light" panose="020B0502040204020203" pitchFamily="34" charset="0"/>
                <a:cs typeface="Segoe UI Light" panose="020B0502040204020203" pitchFamily="34" charset="0"/>
              </a:rPr>
            </a:br>
            <a:endParaRPr lang="de-DE" sz="1400" dirty="0">
              <a:latin typeface="Segoe UI Light" panose="020B0502040204020203" pitchFamily="34" charset="0"/>
              <a:cs typeface="Segoe UI Light" panose="020B0502040204020203" pitchFamily="34" charset="0"/>
            </a:endParaRPr>
          </a:p>
        </p:txBody>
      </p:sp>
      <p:sp>
        <p:nvSpPr>
          <p:cNvPr id="6" name="Textplatzhalter 26">
            <a:extLst>
              <a:ext uri="{FF2B5EF4-FFF2-40B4-BE49-F238E27FC236}">
                <a16:creationId xmlns:a16="http://schemas.microsoft.com/office/drawing/2014/main" id="{B996A589-8DA7-4D9D-B252-EA705F68AFEE}"/>
              </a:ext>
            </a:extLst>
          </p:cNvPr>
          <p:cNvSpPr txBox="1">
            <a:spLocks/>
          </p:cNvSpPr>
          <p:nvPr/>
        </p:nvSpPr>
        <p:spPr>
          <a:xfrm>
            <a:off x="1657523" y="2859782"/>
            <a:ext cx="4967288" cy="161925"/>
          </a:xfrm>
          <a:prstGeom prst="rect">
            <a:avLst/>
          </a:prstGeom>
        </p:spPr>
        <p:txBody>
          <a:bodyPr vert="horz" lIns="0" tIns="0" rIns="0" bIns="0" rtlCol="0">
            <a:noAutofit/>
          </a:bodyPr>
          <a:lstStyle>
            <a:lvl1pPr marL="0" indent="0" algn="l" defTabSz="914400" rtl="0" eaLnBrk="1" latinLnBrk="0" hangingPunct="1">
              <a:spcBef>
                <a:spcPct val="20000"/>
              </a:spcBef>
              <a:buFontTx/>
              <a:buNone/>
              <a:defRPr sz="1100" kern="1200">
                <a:solidFill>
                  <a:schemeClr val="tx1"/>
                </a:solidFill>
                <a:latin typeface="+mj-lt"/>
                <a:ea typeface="+mn-ea"/>
                <a:cs typeface="+mn-cs"/>
              </a:defRPr>
            </a:lvl1pPr>
            <a:lvl2pPr marL="285750" indent="-285750" algn="l" defTabSz="914400" rtl="0" eaLnBrk="1" latinLnBrk="0" hangingPunct="1">
              <a:spcBef>
                <a:spcPct val="20000"/>
              </a:spcBef>
              <a:buClr>
                <a:schemeClr val="accent1"/>
              </a:buClr>
              <a:buFont typeface="Symbol" panose="05050102010706020507" pitchFamily="18" charset="2"/>
              <a:buChar char="-"/>
              <a:tabLst/>
              <a:defRPr sz="2000" kern="1200">
                <a:solidFill>
                  <a:schemeClr val="tx1"/>
                </a:solidFill>
                <a:latin typeface="+mj-lt"/>
                <a:ea typeface="+mn-ea"/>
                <a:cs typeface="+mn-cs"/>
              </a:defRPr>
            </a:lvl2pPr>
            <a:lvl3pPr marL="579438" indent="-269875" algn="l" defTabSz="914400" rtl="0" eaLnBrk="1" latinLnBrk="0" hangingPunct="1">
              <a:spcBef>
                <a:spcPct val="20000"/>
              </a:spcBef>
              <a:buFont typeface="Symbol" panose="05050102010706020507" pitchFamily="18" charset="2"/>
              <a:buChar char="-"/>
              <a:tabLst/>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1400" dirty="0">
                <a:latin typeface="Segoe UI Light" panose="020B0502040204020203" pitchFamily="34" charset="0"/>
                <a:cs typeface="Segoe UI Light" panose="020B0502040204020203" pitchFamily="34" charset="0"/>
              </a:rPr>
              <a:t>Armin Baharian </a:t>
            </a:r>
            <a:br>
              <a:rPr lang="de-DE" sz="1400" dirty="0">
                <a:latin typeface="Segoe UI Light" panose="020B0502040204020203" pitchFamily="34" charset="0"/>
                <a:cs typeface="Segoe UI Light" panose="020B0502040204020203" pitchFamily="34" charset="0"/>
              </a:rPr>
            </a:br>
            <a:r>
              <a:rPr lang="de-DE" sz="1400" dirty="0">
                <a:latin typeface="Segoe UI Light" panose="020B0502040204020203" pitchFamily="34" charset="0"/>
                <a:cs typeface="Segoe UI Light" panose="020B0502040204020203" pitchFamily="34" charset="0"/>
              </a:rPr>
              <a:t>baharian</a:t>
            </a:r>
            <a:r>
              <a:rPr lang="de-DE" sz="1400" dirty="0">
                <a:latin typeface="Segoe UI Light" panose="020B0502040204020203" pitchFamily="34" charset="0"/>
                <a:cs typeface="Segoe UI Light" panose="020B0502040204020203" pitchFamily="34" charset="0"/>
                <a:hlinkClick r:id="rId4"/>
              </a:rPr>
              <a:t>@rkw.de</a:t>
            </a:r>
            <a:r>
              <a:rPr lang="de-DE" sz="1400" dirty="0">
                <a:latin typeface="Segoe UI Light" panose="020B0502040204020203" pitchFamily="34" charset="0"/>
                <a:cs typeface="Segoe UI Light" panose="020B0502040204020203" pitchFamily="34" charset="0"/>
              </a:rPr>
              <a:t> , 06196 495-3216</a:t>
            </a:r>
            <a:br>
              <a:rPr lang="de-DE" sz="1400" dirty="0">
                <a:latin typeface="Segoe UI Light" panose="020B0502040204020203" pitchFamily="34" charset="0"/>
                <a:cs typeface="Segoe UI Light" panose="020B0502040204020203" pitchFamily="34" charset="0"/>
              </a:rPr>
            </a:br>
            <a:endParaRPr lang="de-DE" sz="14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644924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p:txBody>
          <a:bodyPr>
            <a:normAutofit/>
          </a:bodyPr>
          <a:lstStyle/>
          <a:p>
            <a:r>
              <a:rPr lang="de-DE" sz="2000" dirty="0">
                <a:latin typeface="Segoe UI Light" panose="020B0502040204020203" pitchFamily="34" charset="0"/>
                <a:cs typeface="Segoe UI Light" panose="020B0502040204020203" pitchFamily="34" charset="0"/>
              </a:rPr>
              <a:t>Christi Degen</a:t>
            </a:r>
          </a:p>
        </p:txBody>
      </p:sp>
      <p:sp>
        <p:nvSpPr>
          <p:cNvPr id="26" name="Textplatzhalter 25"/>
          <p:cNvSpPr>
            <a:spLocks noGrp="1"/>
          </p:cNvSpPr>
          <p:nvPr>
            <p:ph type="body" sz="quarter" idx="14"/>
          </p:nvPr>
        </p:nvSpPr>
        <p:spPr/>
        <p:txBody>
          <a:bodyPr>
            <a:normAutofit fontScale="85000" lnSpcReduction="20000"/>
          </a:bodyPr>
          <a:lstStyle/>
          <a:p>
            <a:r>
              <a:rPr lang="de-DE" sz="1600" dirty="0">
                <a:latin typeface="Segoe UI Light" panose="020B0502040204020203" pitchFamily="34" charset="0"/>
                <a:cs typeface="Segoe UI Light" panose="020B0502040204020203" pitchFamily="34" charset="0"/>
              </a:rPr>
              <a:t>Geschäftsführerin</a:t>
            </a:r>
          </a:p>
          <a:p>
            <a:endParaRPr lang="de-DE" sz="1600" dirty="0">
              <a:latin typeface="Segoe UI Light" panose="020B0502040204020203" pitchFamily="34" charset="0"/>
              <a:cs typeface="Segoe UI Light" panose="020B0502040204020203" pitchFamily="34" charset="0"/>
            </a:endParaRPr>
          </a:p>
        </p:txBody>
      </p:sp>
      <p:sp>
        <p:nvSpPr>
          <p:cNvPr id="27" name="Textplatzhalter 26"/>
          <p:cNvSpPr>
            <a:spLocks noGrp="1"/>
          </p:cNvSpPr>
          <p:nvPr>
            <p:ph type="body" sz="quarter" idx="15"/>
          </p:nvPr>
        </p:nvSpPr>
        <p:spPr/>
        <p:txBody>
          <a:bodyPr>
            <a:noAutofit/>
          </a:bodyPr>
          <a:lstStyle/>
          <a:p>
            <a:r>
              <a:rPr lang="de-DE" sz="1400" dirty="0">
                <a:latin typeface="Segoe UI Light" panose="020B0502040204020203" pitchFamily="34" charset="0"/>
                <a:cs typeface="Segoe UI Light" panose="020B0502040204020203" pitchFamily="34" charset="0"/>
              </a:rPr>
              <a:t>06196 4951100, degen@rkw.de</a:t>
            </a:r>
          </a:p>
        </p:txBody>
      </p:sp>
    </p:spTree>
    <p:extLst>
      <p:ext uri="{BB962C8B-B14F-4D97-AF65-F5344CB8AC3E}">
        <p14:creationId xmlns:p14="http://schemas.microsoft.com/office/powerpoint/2010/main" val="97364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p:txBody>
          <a:bodyPr/>
          <a:lstStyle/>
          <a:p>
            <a:r>
              <a:rPr lang="de-DE" sz="2000" b="1" dirty="0"/>
              <a:t>1. Wie viel wird gegründet?</a:t>
            </a:r>
            <a:br>
              <a:rPr lang="de-DE" sz="2000" dirty="0"/>
            </a:br>
            <a:r>
              <a:rPr lang="de-DE" sz="1600" dirty="0"/>
              <a:t>Die TEA-Quote in Deutschland, 2015-2020</a:t>
            </a:r>
            <a:endParaRPr lang="de-DE" sz="2000" dirty="0"/>
          </a:p>
        </p:txBody>
      </p:sp>
      <p:sp>
        <p:nvSpPr>
          <p:cNvPr id="5" name="Rechteck 4">
            <a:extLst>
              <a:ext uri="{FF2B5EF4-FFF2-40B4-BE49-F238E27FC236}">
                <a16:creationId xmlns:a16="http://schemas.microsoft.com/office/drawing/2014/main" id="{EEE81CEA-F27E-40C8-80A0-52F7369264B2}"/>
              </a:ext>
            </a:extLst>
          </p:cNvPr>
          <p:cNvSpPr/>
          <p:nvPr/>
        </p:nvSpPr>
        <p:spPr>
          <a:xfrm>
            <a:off x="251520" y="3723878"/>
            <a:ext cx="8568952" cy="969496"/>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1050" i="1" dirty="0">
                <a:solidFill>
                  <a:schemeClr val="accent2"/>
                </a:solidFill>
              </a:rPr>
              <a:t>Die TEA (Total </a:t>
            </a:r>
            <a:r>
              <a:rPr lang="de-DE" sz="1050" i="1" dirty="0" err="1">
                <a:solidFill>
                  <a:schemeClr val="accent2"/>
                </a:solidFill>
              </a:rPr>
              <a:t>early</a:t>
            </a:r>
            <a:r>
              <a:rPr lang="de-DE" sz="1050" i="1" dirty="0">
                <a:solidFill>
                  <a:schemeClr val="accent2"/>
                </a:solidFill>
              </a:rPr>
              <a:t>-stage </a:t>
            </a:r>
            <a:r>
              <a:rPr lang="de-DE" sz="1050" i="1" dirty="0" err="1">
                <a:solidFill>
                  <a:schemeClr val="accent2"/>
                </a:solidFill>
              </a:rPr>
              <a:t>Entrepreneurial</a:t>
            </a:r>
            <a:r>
              <a:rPr lang="de-DE" sz="1050" i="1" dirty="0">
                <a:solidFill>
                  <a:schemeClr val="accent2"/>
                </a:solidFill>
              </a:rPr>
              <a:t> </a:t>
            </a:r>
            <a:r>
              <a:rPr lang="de-DE" sz="1050" i="1" dirty="0" err="1">
                <a:solidFill>
                  <a:schemeClr val="accent2"/>
                </a:solidFill>
              </a:rPr>
              <a:t>Activity</a:t>
            </a:r>
            <a:r>
              <a:rPr lang="de-DE" sz="105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graphicFrame>
        <p:nvGraphicFramePr>
          <p:cNvPr id="4" name="Diagramm 3">
            <a:extLst>
              <a:ext uri="{FF2B5EF4-FFF2-40B4-BE49-F238E27FC236}">
                <a16:creationId xmlns:a16="http://schemas.microsoft.com/office/drawing/2014/main" id="{5C151838-7E3A-42F1-A357-7389B2A87E2E}"/>
              </a:ext>
            </a:extLst>
          </p:cNvPr>
          <p:cNvGraphicFramePr>
            <a:graphicFrameLocks/>
          </p:cNvGraphicFramePr>
          <p:nvPr>
            <p:extLst>
              <p:ext uri="{D42A27DB-BD31-4B8C-83A1-F6EECF244321}">
                <p14:modId xmlns:p14="http://schemas.microsoft.com/office/powerpoint/2010/main" val="3355416655"/>
              </p:ext>
            </p:extLst>
          </p:nvPr>
        </p:nvGraphicFramePr>
        <p:xfrm>
          <a:off x="1691680" y="1131590"/>
          <a:ext cx="5616624"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a:extLst>
              <a:ext uri="{FF2B5EF4-FFF2-40B4-BE49-F238E27FC236}">
                <a16:creationId xmlns:a16="http://schemas.microsoft.com/office/drawing/2014/main" id="{CFB708B6-A6CA-48B7-8925-D8CCF32E7719}"/>
              </a:ext>
            </a:extLst>
          </p:cNvPr>
          <p:cNvSpPr txBox="1"/>
          <p:nvPr/>
        </p:nvSpPr>
        <p:spPr>
          <a:xfrm>
            <a:off x="5724128"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2015-2020</a:t>
            </a:r>
          </a:p>
        </p:txBody>
      </p:sp>
    </p:spTree>
    <p:extLst>
      <p:ext uri="{BB962C8B-B14F-4D97-AF65-F5344CB8AC3E}">
        <p14:creationId xmlns:p14="http://schemas.microsoft.com/office/powerpoint/2010/main" val="189617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p:txBody>
          <a:bodyPr/>
          <a:lstStyle/>
          <a:p>
            <a:r>
              <a:rPr lang="de-DE" sz="2000" b="1" dirty="0"/>
              <a:t>1. Wie viel wird gegründet?</a:t>
            </a:r>
            <a:br>
              <a:rPr lang="de-DE" sz="2000" dirty="0"/>
            </a:br>
            <a:r>
              <a:rPr lang="de-DE" sz="1600" dirty="0"/>
              <a:t>Die TEA-Quote im internationalen Vergleich in Ländern mit hohem Einkommen, 2020</a:t>
            </a:r>
            <a:endParaRPr lang="de-DE" sz="2000" dirty="0"/>
          </a:p>
        </p:txBody>
      </p:sp>
      <p:sp>
        <p:nvSpPr>
          <p:cNvPr id="5" name="Rechteck 4">
            <a:extLst>
              <a:ext uri="{FF2B5EF4-FFF2-40B4-BE49-F238E27FC236}">
                <a16:creationId xmlns:a16="http://schemas.microsoft.com/office/drawing/2014/main" id="{EEE81CEA-F27E-40C8-80A0-52F7369264B2}"/>
              </a:ext>
            </a:extLst>
          </p:cNvPr>
          <p:cNvSpPr/>
          <p:nvPr/>
        </p:nvSpPr>
        <p:spPr>
          <a:xfrm>
            <a:off x="251520" y="3723878"/>
            <a:ext cx="8568952" cy="969496"/>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1050" i="1" dirty="0">
                <a:solidFill>
                  <a:schemeClr val="accent2"/>
                </a:solidFill>
              </a:rPr>
              <a:t>Die TEA (Total </a:t>
            </a:r>
            <a:r>
              <a:rPr lang="de-DE" sz="1050" i="1" dirty="0" err="1">
                <a:solidFill>
                  <a:schemeClr val="accent2"/>
                </a:solidFill>
              </a:rPr>
              <a:t>early</a:t>
            </a:r>
            <a:r>
              <a:rPr lang="de-DE" sz="1050" i="1" dirty="0">
                <a:solidFill>
                  <a:schemeClr val="accent2"/>
                </a:solidFill>
              </a:rPr>
              <a:t>-stage </a:t>
            </a:r>
            <a:r>
              <a:rPr lang="de-DE" sz="1050" i="1" dirty="0" err="1">
                <a:solidFill>
                  <a:schemeClr val="accent2"/>
                </a:solidFill>
              </a:rPr>
              <a:t>Entrepreneurial</a:t>
            </a:r>
            <a:r>
              <a:rPr lang="de-DE" sz="1050" i="1" dirty="0">
                <a:solidFill>
                  <a:schemeClr val="accent2"/>
                </a:solidFill>
              </a:rPr>
              <a:t> </a:t>
            </a:r>
            <a:r>
              <a:rPr lang="de-DE" sz="1050" i="1" dirty="0" err="1">
                <a:solidFill>
                  <a:schemeClr val="accent2"/>
                </a:solidFill>
              </a:rPr>
              <a:t>Activity</a:t>
            </a:r>
            <a:r>
              <a:rPr lang="de-DE" sz="105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graphicFrame>
        <p:nvGraphicFramePr>
          <p:cNvPr id="6" name="Diagramm 5">
            <a:extLst>
              <a:ext uri="{FF2B5EF4-FFF2-40B4-BE49-F238E27FC236}">
                <a16:creationId xmlns:a16="http://schemas.microsoft.com/office/drawing/2014/main" id="{BBD3A21B-046F-40BC-9FB7-74B9A7DF4A66}"/>
              </a:ext>
            </a:extLst>
          </p:cNvPr>
          <p:cNvGraphicFramePr>
            <a:graphicFrameLocks/>
          </p:cNvGraphicFramePr>
          <p:nvPr>
            <p:extLst>
              <p:ext uri="{D42A27DB-BD31-4B8C-83A1-F6EECF244321}">
                <p14:modId xmlns:p14="http://schemas.microsoft.com/office/powerpoint/2010/main" val="1983787620"/>
              </p:ext>
            </p:extLst>
          </p:nvPr>
        </p:nvGraphicFramePr>
        <p:xfrm>
          <a:off x="611560" y="999000"/>
          <a:ext cx="7920880"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a:extLst>
              <a:ext uri="{FF2B5EF4-FFF2-40B4-BE49-F238E27FC236}">
                <a16:creationId xmlns:a16="http://schemas.microsoft.com/office/drawing/2014/main" id="{67ADB2D2-D27F-428C-B63F-D025D7E39A58}"/>
              </a:ext>
            </a:extLst>
          </p:cNvPr>
          <p:cNvSpPr txBox="1"/>
          <p:nvPr/>
        </p:nvSpPr>
        <p:spPr>
          <a:xfrm>
            <a:off x="6948264" y="2139702"/>
            <a:ext cx="1800200" cy="1938992"/>
          </a:xfrm>
          <a:prstGeom prst="rect">
            <a:avLst/>
          </a:prstGeom>
          <a:noFill/>
          <a:ln>
            <a:solidFill>
              <a:schemeClr val="accent6"/>
            </a:solidFill>
            <a:prstDash val="sysDash"/>
          </a:ln>
        </p:spPr>
        <p:txBody>
          <a:bodyPr wrap="square" rtlCol="0">
            <a:spAutoFit/>
          </a:bodyPr>
          <a:lstStyle/>
          <a:p>
            <a:r>
              <a:rPr lang="de-DE" sz="800" i="1" dirty="0">
                <a:solidFill>
                  <a:schemeClr val="accent2"/>
                </a:solidFill>
              </a:rPr>
              <a:t>Der GEM unterscheidet die teilnehmenden Länder anhand der Kategorisierung der Weltbank, die sich am Einkommensniveau orientiert. Unterschieden wird zwischen Ländern mit niedrigem Einkommen („</a:t>
            </a:r>
            <a:r>
              <a:rPr lang="de-DE" sz="800" i="1" dirty="0" err="1">
                <a:solidFill>
                  <a:schemeClr val="accent2"/>
                </a:solidFill>
              </a:rPr>
              <a:t>low</a:t>
            </a:r>
            <a:r>
              <a:rPr lang="de-DE" sz="800" i="1" dirty="0">
                <a:solidFill>
                  <a:schemeClr val="accent2"/>
                </a:solidFill>
              </a:rPr>
              <a:t> </a:t>
            </a:r>
            <a:r>
              <a:rPr lang="de-DE" sz="800" i="1" dirty="0" err="1">
                <a:solidFill>
                  <a:schemeClr val="accent2"/>
                </a:solidFill>
              </a:rPr>
              <a:t>income</a:t>
            </a:r>
            <a:r>
              <a:rPr lang="de-DE" sz="800" i="1" dirty="0">
                <a:solidFill>
                  <a:schemeClr val="accent2"/>
                </a:solidFill>
              </a:rPr>
              <a:t>“ und „</a:t>
            </a:r>
            <a:r>
              <a:rPr lang="de-DE" sz="800" i="1" dirty="0" err="1">
                <a:solidFill>
                  <a:schemeClr val="accent2"/>
                </a:solidFill>
              </a:rPr>
              <a:t>lower-middle</a:t>
            </a:r>
            <a:r>
              <a:rPr lang="de-DE" sz="800" i="1" dirty="0">
                <a:solidFill>
                  <a:schemeClr val="accent2"/>
                </a:solidFill>
              </a:rPr>
              <a:t> </a:t>
            </a:r>
            <a:r>
              <a:rPr lang="de-DE" sz="800" i="1" dirty="0" err="1">
                <a:solidFill>
                  <a:schemeClr val="accent2"/>
                </a:solidFill>
              </a:rPr>
              <a:t>income</a:t>
            </a:r>
            <a:r>
              <a:rPr lang="de-DE" sz="800" i="1" dirty="0">
                <a:solidFill>
                  <a:schemeClr val="accent2"/>
                </a:solidFill>
              </a:rPr>
              <a:t>“), solchen mit mittlerem Einkommen („</a:t>
            </a:r>
            <a:r>
              <a:rPr lang="de-DE" sz="800" i="1" dirty="0" err="1">
                <a:solidFill>
                  <a:schemeClr val="accent2"/>
                </a:solidFill>
              </a:rPr>
              <a:t>upper-middle</a:t>
            </a:r>
            <a:r>
              <a:rPr lang="de-DE" sz="800" i="1" dirty="0">
                <a:solidFill>
                  <a:schemeClr val="accent2"/>
                </a:solidFill>
              </a:rPr>
              <a:t> </a:t>
            </a:r>
            <a:r>
              <a:rPr lang="de-DE" sz="800" i="1" dirty="0" err="1">
                <a:solidFill>
                  <a:schemeClr val="accent2"/>
                </a:solidFill>
              </a:rPr>
              <a:t>income</a:t>
            </a:r>
            <a:r>
              <a:rPr lang="de-DE" sz="800" i="1" dirty="0">
                <a:solidFill>
                  <a:schemeClr val="accent2"/>
                </a:solidFill>
              </a:rPr>
              <a:t> countries“) sowie den Ländern mit hohem Einkommen („high </a:t>
            </a:r>
            <a:r>
              <a:rPr lang="de-DE" sz="800" i="1" dirty="0" err="1">
                <a:solidFill>
                  <a:schemeClr val="accent2"/>
                </a:solidFill>
              </a:rPr>
              <a:t>income</a:t>
            </a:r>
            <a:r>
              <a:rPr lang="de-DE" sz="800" i="1" dirty="0">
                <a:solidFill>
                  <a:schemeClr val="accent2"/>
                </a:solidFill>
              </a:rPr>
              <a:t> countries“). Bei den Ländern mit hohem Einkommen ist das BIP</a:t>
            </a:r>
            <a:br>
              <a:rPr lang="de-DE" sz="800" i="1" dirty="0">
                <a:solidFill>
                  <a:schemeClr val="accent2"/>
                </a:solidFill>
              </a:rPr>
            </a:br>
            <a:r>
              <a:rPr lang="de-DE" sz="800" i="1" dirty="0">
                <a:solidFill>
                  <a:schemeClr val="accent2"/>
                </a:solidFill>
              </a:rPr>
              <a:t> &gt; 12.535 US-Dollar. </a:t>
            </a:r>
          </a:p>
        </p:txBody>
      </p:sp>
      <p:sp>
        <p:nvSpPr>
          <p:cNvPr id="7" name="Textfeld 6">
            <a:extLst>
              <a:ext uri="{FF2B5EF4-FFF2-40B4-BE49-F238E27FC236}">
                <a16:creationId xmlns:a16="http://schemas.microsoft.com/office/drawing/2014/main" id="{227FD9C9-BAAF-4C23-8D7F-6CEA63961D73}"/>
              </a:ext>
            </a:extLst>
          </p:cNvPr>
          <p:cNvSpPr txBox="1"/>
          <p:nvPr/>
        </p:nvSpPr>
        <p:spPr>
          <a:xfrm>
            <a:off x="6012160" y="4731990"/>
            <a:ext cx="2880320"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394263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p:txBody>
          <a:bodyPr/>
          <a:lstStyle/>
          <a:p>
            <a:r>
              <a:rPr lang="de-DE" sz="2000" b="1" dirty="0"/>
              <a:t>2. Wer gründet?</a:t>
            </a:r>
            <a:br>
              <a:rPr lang="de-DE" sz="2000" dirty="0"/>
            </a:br>
            <a:r>
              <a:rPr lang="de-DE" sz="1600" dirty="0"/>
              <a:t>Die TEA-Quote in Deutschland nach Geschlecht, 2015-2020</a:t>
            </a:r>
            <a:endParaRPr lang="de-DE" sz="2000" dirty="0"/>
          </a:p>
        </p:txBody>
      </p:sp>
      <p:sp>
        <p:nvSpPr>
          <p:cNvPr id="5" name="Rechteck 4">
            <a:extLst>
              <a:ext uri="{FF2B5EF4-FFF2-40B4-BE49-F238E27FC236}">
                <a16:creationId xmlns:a16="http://schemas.microsoft.com/office/drawing/2014/main" id="{EEE81CEA-F27E-40C8-80A0-52F7369264B2}"/>
              </a:ext>
            </a:extLst>
          </p:cNvPr>
          <p:cNvSpPr/>
          <p:nvPr/>
        </p:nvSpPr>
        <p:spPr>
          <a:xfrm>
            <a:off x="251520" y="3723878"/>
            <a:ext cx="8568952" cy="969496"/>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1050" i="1" dirty="0">
                <a:solidFill>
                  <a:schemeClr val="accent2"/>
                </a:solidFill>
              </a:rPr>
              <a:t>Die TEA (Total </a:t>
            </a:r>
            <a:r>
              <a:rPr lang="de-DE" sz="1050" i="1" dirty="0" err="1">
                <a:solidFill>
                  <a:schemeClr val="accent2"/>
                </a:solidFill>
              </a:rPr>
              <a:t>early</a:t>
            </a:r>
            <a:r>
              <a:rPr lang="de-DE" sz="1050" i="1" dirty="0">
                <a:solidFill>
                  <a:schemeClr val="accent2"/>
                </a:solidFill>
              </a:rPr>
              <a:t>-stage </a:t>
            </a:r>
            <a:r>
              <a:rPr lang="de-DE" sz="1050" i="1" dirty="0" err="1">
                <a:solidFill>
                  <a:schemeClr val="accent2"/>
                </a:solidFill>
              </a:rPr>
              <a:t>Entrepreneurial</a:t>
            </a:r>
            <a:r>
              <a:rPr lang="de-DE" sz="1050" i="1" dirty="0">
                <a:solidFill>
                  <a:schemeClr val="accent2"/>
                </a:solidFill>
              </a:rPr>
              <a:t> </a:t>
            </a:r>
            <a:r>
              <a:rPr lang="de-DE" sz="1050" i="1" dirty="0" err="1">
                <a:solidFill>
                  <a:schemeClr val="accent2"/>
                </a:solidFill>
              </a:rPr>
              <a:t>Activity</a:t>
            </a:r>
            <a:r>
              <a:rPr lang="de-DE" sz="105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graphicFrame>
        <p:nvGraphicFramePr>
          <p:cNvPr id="7" name="Diagramm 6">
            <a:extLst>
              <a:ext uri="{FF2B5EF4-FFF2-40B4-BE49-F238E27FC236}">
                <a16:creationId xmlns:a16="http://schemas.microsoft.com/office/drawing/2014/main" id="{92E94263-CFF6-4131-B2E2-DBC52EF76517}"/>
              </a:ext>
            </a:extLst>
          </p:cNvPr>
          <p:cNvGraphicFramePr>
            <a:graphicFrameLocks/>
          </p:cNvGraphicFramePr>
          <p:nvPr>
            <p:extLst>
              <p:ext uri="{D42A27DB-BD31-4B8C-83A1-F6EECF244321}">
                <p14:modId xmlns:p14="http://schemas.microsoft.com/office/powerpoint/2010/main" val="525738255"/>
              </p:ext>
            </p:extLst>
          </p:nvPr>
        </p:nvGraphicFramePr>
        <p:xfrm>
          <a:off x="395536" y="1059582"/>
          <a:ext cx="8280920" cy="31490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a:extLst>
              <a:ext uri="{FF2B5EF4-FFF2-40B4-BE49-F238E27FC236}">
                <a16:creationId xmlns:a16="http://schemas.microsoft.com/office/drawing/2014/main" id="{E6042B2F-0155-41C4-B3B5-50AA3A7E250F}"/>
              </a:ext>
            </a:extLst>
          </p:cNvPr>
          <p:cNvSpPr txBox="1"/>
          <p:nvPr/>
        </p:nvSpPr>
        <p:spPr>
          <a:xfrm>
            <a:off x="5724128"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2015-2020</a:t>
            </a:r>
          </a:p>
        </p:txBody>
      </p:sp>
    </p:spTree>
    <p:extLst>
      <p:ext uri="{BB962C8B-B14F-4D97-AF65-F5344CB8AC3E}">
        <p14:creationId xmlns:p14="http://schemas.microsoft.com/office/powerpoint/2010/main" val="28253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a:xfrm>
            <a:off x="251520" y="175503"/>
            <a:ext cx="8640960" cy="810000"/>
          </a:xfrm>
        </p:spPr>
        <p:txBody>
          <a:bodyPr/>
          <a:lstStyle/>
          <a:p>
            <a:r>
              <a:rPr lang="de-DE" sz="2000" b="1" dirty="0"/>
              <a:t>2. Wer gründet?</a:t>
            </a:r>
            <a:br>
              <a:rPr lang="de-DE" sz="2000" dirty="0"/>
            </a:br>
            <a:r>
              <a:rPr lang="de-DE" sz="1600" dirty="0"/>
              <a:t>Die TEA-Quote in Deutschland nach Altersklassen, 2020</a:t>
            </a:r>
            <a:endParaRPr lang="de-DE" sz="2000" dirty="0"/>
          </a:p>
        </p:txBody>
      </p:sp>
      <p:sp>
        <p:nvSpPr>
          <p:cNvPr id="5" name="Rechteck 4">
            <a:extLst>
              <a:ext uri="{FF2B5EF4-FFF2-40B4-BE49-F238E27FC236}">
                <a16:creationId xmlns:a16="http://schemas.microsoft.com/office/drawing/2014/main" id="{EEE81CEA-F27E-40C8-80A0-52F7369264B2}"/>
              </a:ext>
            </a:extLst>
          </p:cNvPr>
          <p:cNvSpPr/>
          <p:nvPr/>
        </p:nvSpPr>
        <p:spPr>
          <a:xfrm>
            <a:off x="251520" y="3723878"/>
            <a:ext cx="8568952" cy="969496"/>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1050" i="1" dirty="0">
                <a:solidFill>
                  <a:schemeClr val="accent2"/>
                </a:solidFill>
              </a:rPr>
              <a:t>Die TEA (Total </a:t>
            </a:r>
            <a:r>
              <a:rPr lang="de-DE" sz="1050" i="1" dirty="0" err="1">
                <a:solidFill>
                  <a:schemeClr val="accent2"/>
                </a:solidFill>
              </a:rPr>
              <a:t>early</a:t>
            </a:r>
            <a:r>
              <a:rPr lang="de-DE" sz="1050" i="1" dirty="0">
                <a:solidFill>
                  <a:schemeClr val="accent2"/>
                </a:solidFill>
              </a:rPr>
              <a:t>-stage </a:t>
            </a:r>
            <a:r>
              <a:rPr lang="de-DE" sz="1050" i="1" dirty="0" err="1">
                <a:solidFill>
                  <a:schemeClr val="accent2"/>
                </a:solidFill>
              </a:rPr>
              <a:t>Entrepreneurial</a:t>
            </a:r>
            <a:r>
              <a:rPr lang="de-DE" sz="1050" i="1" dirty="0">
                <a:solidFill>
                  <a:schemeClr val="accent2"/>
                </a:solidFill>
              </a:rPr>
              <a:t> </a:t>
            </a:r>
            <a:r>
              <a:rPr lang="de-DE" sz="1050" i="1" dirty="0" err="1">
                <a:solidFill>
                  <a:schemeClr val="accent2"/>
                </a:solidFill>
              </a:rPr>
              <a:t>Activity</a:t>
            </a:r>
            <a:r>
              <a:rPr lang="de-DE" sz="105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graphicFrame>
        <p:nvGraphicFramePr>
          <p:cNvPr id="6" name="Diagramm 5">
            <a:extLst>
              <a:ext uri="{FF2B5EF4-FFF2-40B4-BE49-F238E27FC236}">
                <a16:creationId xmlns:a16="http://schemas.microsoft.com/office/drawing/2014/main" id="{989FA256-7AE2-4BA3-8D1B-B5CA49FAABB2}"/>
              </a:ext>
            </a:extLst>
          </p:cNvPr>
          <p:cNvGraphicFramePr>
            <a:graphicFrameLocks/>
          </p:cNvGraphicFramePr>
          <p:nvPr>
            <p:extLst>
              <p:ext uri="{D42A27DB-BD31-4B8C-83A1-F6EECF244321}">
                <p14:modId xmlns:p14="http://schemas.microsoft.com/office/powerpoint/2010/main" val="4224803217"/>
              </p:ext>
            </p:extLst>
          </p:nvPr>
        </p:nvGraphicFramePr>
        <p:xfrm>
          <a:off x="1151620" y="1266486"/>
          <a:ext cx="684076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a:extLst>
              <a:ext uri="{FF2B5EF4-FFF2-40B4-BE49-F238E27FC236}">
                <a16:creationId xmlns:a16="http://schemas.microsoft.com/office/drawing/2014/main" id="{153C2141-61C2-4B9A-87F9-A4AE505CE748}"/>
              </a:ext>
            </a:extLst>
          </p:cNvPr>
          <p:cNvSpPr txBox="1"/>
          <p:nvPr/>
        </p:nvSpPr>
        <p:spPr>
          <a:xfrm>
            <a:off x="6012160"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339374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a:extLst>
              <a:ext uri="{FF2B5EF4-FFF2-40B4-BE49-F238E27FC236}">
                <a16:creationId xmlns:a16="http://schemas.microsoft.com/office/drawing/2014/main" id="{700E9927-1024-45BA-9AFD-66DC39AA584D}"/>
              </a:ext>
            </a:extLst>
          </p:cNvPr>
          <p:cNvGraphicFramePr>
            <a:graphicFrameLocks noGrp="1"/>
          </p:cNvGraphicFramePr>
          <p:nvPr>
            <p:ph idx="1"/>
            <p:extLst>
              <p:ext uri="{D42A27DB-BD31-4B8C-83A1-F6EECF244321}">
                <p14:modId xmlns:p14="http://schemas.microsoft.com/office/powerpoint/2010/main" val="3151855541"/>
              </p:ext>
            </p:extLst>
          </p:nvPr>
        </p:nvGraphicFramePr>
        <p:xfrm>
          <a:off x="252412" y="1059582"/>
          <a:ext cx="8639175" cy="338410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el 1">
            <a:extLst>
              <a:ext uri="{FF2B5EF4-FFF2-40B4-BE49-F238E27FC236}">
                <a16:creationId xmlns:a16="http://schemas.microsoft.com/office/drawing/2014/main" id="{21484539-6CF5-4B8F-97F7-8227E1E5CEAD}"/>
              </a:ext>
            </a:extLst>
          </p:cNvPr>
          <p:cNvSpPr>
            <a:spLocks noGrp="1"/>
          </p:cNvSpPr>
          <p:nvPr>
            <p:ph type="title"/>
          </p:nvPr>
        </p:nvSpPr>
        <p:spPr>
          <a:xfrm>
            <a:off x="251520" y="189000"/>
            <a:ext cx="8640960" cy="810000"/>
          </a:xfrm>
        </p:spPr>
        <p:txBody>
          <a:bodyPr/>
          <a:lstStyle/>
          <a:p>
            <a:r>
              <a:rPr lang="de-DE" sz="2000" b="1" dirty="0"/>
              <a:t>2. Wer gründet?</a:t>
            </a:r>
            <a:br>
              <a:rPr lang="de-DE" sz="2000" dirty="0"/>
            </a:br>
            <a:r>
              <a:rPr lang="de-DE" sz="1600" dirty="0"/>
              <a:t>Anteil der TEA-Gründenden mit und ohne Einwanderungsgeschichte an der Gesamtgruppe der Gründenden in Deutschland, 2020</a:t>
            </a:r>
            <a:endParaRPr lang="de-DE" sz="2000" dirty="0"/>
          </a:p>
        </p:txBody>
      </p:sp>
      <p:sp>
        <p:nvSpPr>
          <p:cNvPr id="8" name="Rechteck 7">
            <a:extLst>
              <a:ext uri="{FF2B5EF4-FFF2-40B4-BE49-F238E27FC236}">
                <a16:creationId xmlns:a16="http://schemas.microsoft.com/office/drawing/2014/main" id="{46BACEDB-30DE-4B0C-A051-8C93DC853F94}"/>
              </a:ext>
            </a:extLst>
          </p:cNvPr>
          <p:cNvSpPr/>
          <p:nvPr/>
        </p:nvSpPr>
        <p:spPr>
          <a:xfrm>
            <a:off x="251520" y="3651870"/>
            <a:ext cx="8568952" cy="1061829"/>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900" i="1" dirty="0">
                <a:solidFill>
                  <a:schemeClr val="accent2"/>
                </a:solidFill>
              </a:rPr>
              <a:t>Personen mit Einwanderungsgeschichte werden im GEM als Personen definiert, die nicht in Deutschland geboren sind. </a:t>
            </a:r>
            <a:br>
              <a:rPr lang="de-DE" sz="900" i="1" dirty="0">
                <a:solidFill>
                  <a:schemeClr val="accent2"/>
                </a:solidFill>
              </a:rPr>
            </a:br>
            <a:r>
              <a:rPr lang="de-DE" sz="900" i="1" dirty="0">
                <a:solidFill>
                  <a:schemeClr val="accent2"/>
                </a:solidFill>
              </a:rPr>
              <a:t>Die TEA (Total </a:t>
            </a:r>
            <a:r>
              <a:rPr lang="de-DE" sz="900" i="1" dirty="0" err="1">
                <a:solidFill>
                  <a:schemeClr val="accent2"/>
                </a:solidFill>
              </a:rPr>
              <a:t>early</a:t>
            </a:r>
            <a:r>
              <a:rPr lang="de-DE" sz="900" i="1" dirty="0">
                <a:solidFill>
                  <a:schemeClr val="accent2"/>
                </a:solidFill>
              </a:rPr>
              <a:t>-stage </a:t>
            </a:r>
            <a:r>
              <a:rPr lang="de-DE" sz="900" i="1" dirty="0" err="1">
                <a:solidFill>
                  <a:schemeClr val="accent2"/>
                </a:solidFill>
              </a:rPr>
              <a:t>Entrepreneurial</a:t>
            </a:r>
            <a:r>
              <a:rPr lang="de-DE" sz="900" i="1" dirty="0">
                <a:solidFill>
                  <a:schemeClr val="accent2"/>
                </a:solidFill>
              </a:rPr>
              <a:t> </a:t>
            </a:r>
            <a:r>
              <a:rPr lang="de-DE" sz="900" i="1" dirty="0" err="1">
                <a:solidFill>
                  <a:schemeClr val="accent2"/>
                </a:solidFill>
              </a:rPr>
              <a:t>Activity</a:t>
            </a:r>
            <a:r>
              <a:rPr lang="de-DE" sz="90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sp>
        <p:nvSpPr>
          <p:cNvPr id="5" name="Textfeld 4">
            <a:extLst>
              <a:ext uri="{FF2B5EF4-FFF2-40B4-BE49-F238E27FC236}">
                <a16:creationId xmlns:a16="http://schemas.microsoft.com/office/drawing/2014/main" id="{B58AC1F2-7ACB-4ABE-B689-689F2C4610EE}"/>
              </a:ext>
            </a:extLst>
          </p:cNvPr>
          <p:cNvSpPr txBox="1"/>
          <p:nvPr/>
        </p:nvSpPr>
        <p:spPr>
          <a:xfrm>
            <a:off x="6012160"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spTree>
    <p:extLst>
      <p:ext uri="{BB962C8B-B14F-4D97-AF65-F5344CB8AC3E}">
        <p14:creationId xmlns:p14="http://schemas.microsoft.com/office/powerpoint/2010/main" val="886051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21484539-6CF5-4B8F-97F7-8227E1E5CEAD}"/>
              </a:ext>
            </a:extLst>
          </p:cNvPr>
          <p:cNvSpPr>
            <a:spLocks noGrp="1"/>
          </p:cNvSpPr>
          <p:nvPr>
            <p:ph type="title"/>
          </p:nvPr>
        </p:nvSpPr>
        <p:spPr>
          <a:xfrm>
            <a:off x="251520" y="175503"/>
            <a:ext cx="8640960" cy="810000"/>
          </a:xfrm>
        </p:spPr>
        <p:txBody>
          <a:bodyPr/>
          <a:lstStyle/>
          <a:p>
            <a:r>
              <a:rPr lang="de-DE" sz="2000" b="1" dirty="0"/>
              <a:t>2. Wer gründet?</a:t>
            </a:r>
            <a:br>
              <a:rPr lang="de-DE" sz="2000" dirty="0"/>
            </a:br>
            <a:r>
              <a:rPr lang="de-DE" sz="1600" dirty="0"/>
              <a:t>TEA-Quote der Personen mit Einwanderungsgeschichte und der Personen ohne Einwanderungsgeschichte im Vergleich, 2020</a:t>
            </a:r>
            <a:endParaRPr lang="de-DE" sz="2000" dirty="0"/>
          </a:p>
        </p:txBody>
      </p:sp>
      <p:sp>
        <p:nvSpPr>
          <p:cNvPr id="8" name="Rechteck 7">
            <a:extLst>
              <a:ext uri="{FF2B5EF4-FFF2-40B4-BE49-F238E27FC236}">
                <a16:creationId xmlns:a16="http://schemas.microsoft.com/office/drawing/2014/main" id="{46BACEDB-30DE-4B0C-A051-8C93DC853F94}"/>
              </a:ext>
            </a:extLst>
          </p:cNvPr>
          <p:cNvSpPr/>
          <p:nvPr/>
        </p:nvSpPr>
        <p:spPr>
          <a:xfrm>
            <a:off x="251520" y="3651870"/>
            <a:ext cx="8568952" cy="1061829"/>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900" i="1" dirty="0">
                <a:solidFill>
                  <a:schemeClr val="accent2"/>
                </a:solidFill>
              </a:rPr>
              <a:t>Personen mit Einwanderungsgeschichte werden im GEM als Personen definiert, die nicht in Deutschland geboren sind. </a:t>
            </a:r>
            <a:br>
              <a:rPr lang="de-DE" sz="900" i="1" dirty="0">
                <a:solidFill>
                  <a:schemeClr val="accent2"/>
                </a:solidFill>
              </a:rPr>
            </a:br>
            <a:r>
              <a:rPr lang="de-DE" sz="900" i="1" dirty="0">
                <a:solidFill>
                  <a:schemeClr val="accent2"/>
                </a:solidFill>
              </a:rPr>
              <a:t>Die TEA (Total </a:t>
            </a:r>
            <a:r>
              <a:rPr lang="de-DE" sz="900" i="1" dirty="0" err="1">
                <a:solidFill>
                  <a:schemeClr val="accent2"/>
                </a:solidFill>
              </a:rPr>
              <a:t>early</a:t>
            </a:r>
            <a:r>
              <a:rPr lang="de-DE" sz="900" i="1" dirty="0">
                <a:solidFill>
                  <a:schemeClr val="accent2"/>
                </a:solidFill>
              </a:rPr>
              <a:t>-stage </a:t>
            </a:r>
            <a:r>
              <a:rPr lang="de-DE" sz="900" i="1" dirty="0" err="1">
                <a:solidFill>
                  <a:schemeClr val="accent2"/>
                </a:solidFill>
              </a:rPr>
              <a:t>Entrepreneurial</a:t>
            </a:r>
            <a:r>
              <a:rPr lang="de-DE" sz="900" i="1" dirty="0">
                <a:solidFill>
                  <a:schemeClr val="accent2"/>
                </a:solidFill>
              </a:rPr>
              <a:t> </a:t>
            </a:r>
            <a:r>
              <a:rPr lang="de-DE" sz="900" i="1" dirty="0" err="1">
                <a:solidFill>
                  <a:schemeClr val="accent2"/>
                </a:solidFill>
              </a:rPr>
              <a:t>Activity</a:t>
            </a:r>
            <a:r>
              <a:rPr lang="de-DE" sz="90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sp>
        <p:nvSpPr>
          <p:cNvPr id="5" name="Textfeld 4">
            <a:extLst>
              <a:ext uri="{FF2B5EF4-FFF2-40B4-BE49-F238E27FC236}">
                <a16:creationId xmlns:a16="http://schemas.microsoft.com/office/drawing/2014/main" id="{B58AC1F2-7ACB-4ABE-B689-689F2C4610EE}"/>
              </a:ext>
            </a:extLst>
          </p:cNvPr>
          <p:cNvSpPr txBox="1"/>
          <p:nvPr/>
        </p:nvSpPr>
        <p:spPr>
          <a:xfrm>
            <a:off x="6012160"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2020</a:t>
            </a:r>
          </a:p>
        </p:txBody>
      </p:sp>
      <p:graphicFrame>
        <p:nvGraphicFramePr>
          <p:cNvPr id="6" name="Diagramm 5">
            <a:extLst>
              <a:ext uri="{FF2B5EF4-FFF2-40B4-BE49-F238E27FC236}">
                <a16:creationId xmlns:a16="http://schemas.microsoft.com/office/drawing/2014/main" id="{2EF8A77D-B600-4276-9D7C-E520C6B03509}"/>
              </a:ext>
            </a:extLst>
          </p:cNvPr>
          <p:cNvGraphicFramePr>
            <a:graphicFrameLocks/>
          </p:cNvGraphicFramePr>
          <p:nvPr>
            <p:extLst>
              <p:ext uri="{D42A27DB-BD31-4B8C-83A1-F6EECF244321}">
                <p14:modId xmlns:p14="http://schemas.microsoft.com/office/powerpoint/2010/main" val="876589903"/>
              </p:ext>
            </p:extLst>
          </p:nvPr>
        </p:nvGraphicFramePr>
        <p:xfrm>
          <a:off x="1835696" y="1131590"/>
          <a:ext cx="5472608"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567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55323-5A29-498D-ABAF-86882A43D17E}"/>
              </a:ext>
            </a:extLst>
          </p:cNvPr>
          <p:cNvSpPr>
            <a:spLocks noGrp="1"/>
          </p:cNvSpPr>
          <p:nvPr>
            <p:ph type="title"/>
          </p:nvPr>
        </p:nvSpPr>
        <p:spPr/>
        <p:txBody>
          <a:bodyPr/>
          <a:lstStyle/>
          <a:p>
            <a:r>
              <a:rPr lang="de-DE" sz="2000" b="1" dirty="0"/>
              <a:t>3. Warum wird gegründet?</a:t>
            </a:r>
            <a:br>
              <a:rPr lang="de-DE" sz="2000" dirty="0"/>
            </a:br>
            <a:r>
              <a:rPr lang="de-DE" sz="1600" dirty="0"/>
              <a:t>Die Gründungsmotive in Deutschland</a:t>
            </a:r>
            <a:br>
              <a:rPr lang="de-DE" sz="1600" dirty="0"/>
            </a:br>
            <a:r>
              <a:rPr lang="de-DE" sz="1600" dirty="0"/>
              <a:t>(Mehrfachantworten möglich), 2020</a:t>
            </a:r>
            <a:endParaRPr lang="de-DE" sz="2000" dirty="0"/>
          </a:p>
        </p:txBody>
      </p:sp>
      <p:sp>
        <p:nvSpPr>
          <p:cNvPr id="5" name="Rechteck 4">
            <a:extLst>
              <a:ext uri="{FF2B5EF4-FFF2-40B4-BE49-F238E27FC236}">
                <a16:creationId xmlns:a16="http://schemas.microsoft.com/office/drawing/2014/main" id="{EEE81CEA-F27E-40C8-80A0-52F7369264B2}"/>
              </a:ext>
            </a:extLst>
          </p:cNvPr>
          <p:cNvSpPr/>
          <p:nvPr/>
        </p:nvSpPr>
        <p:spPr>
          <a:xfrm>
            <a:off x="251520" y="3628351"/>
            <a:ext cx="8568952" cy="1131079"/>
          </a:xfrm>
          <a:prstGeom prst="rect">
            <a:avLst/>
          </a:prstGeom>
        </p:spPr>
        <p:txBody>
          <a:bodyPr wrap="square">
            <a:spAutoFit/>
          </a:bodyPr>
          <a:lstStyle/>
          <a:p>
            <a:endParaRPr lang="de-DE" dirty="0">
              <a:solidFill>
                <a:schemeClr val="accent2"/>
              </a:solidFill>
            </a:endParaRPr>
          </a:p>
          <a:p>
            <a:endParaRPr lang="de-DE" dirty="0">
              <a:solidFill>
                <a:schemeClr val="accent2"/>
              </a:solidFill>
            </a:endParaRPr>
          </a:p>
          <a:p>
            <a:r>
              <a:rPr lang="de-DE" sz="1050" i="1" dirty="0">
                <a:solidFill>
                  <a:schemeClr val="accent2"/>
                </a:solidFill>
              </a:rPr>
              <a:t>% derjenigen TEA-Gründenden, die aus den o.g. Motiven ein Unternehmen gründen, bzw. planen, dies zu tun. </a:t>
            </a:r>
          </a:p>
          <a:p>
            <a:r>
              <a:rPr lang="de-DE" sz="1050" i="1" dirty="0">
                <a:solidFill>
                  <a:schemeClr val="accent2"/>
                </a:solidFill>
              </a:rPr>
              <a:t>Die TEA (Total </a:t>
            </a:r>
            <a:r>
              <a:rPr lang="de-DE" sz="1050" i="1" dirty="0" err="1">
                <a:solidFill>
                  <a:schemeClr val="accent2"/>
                </a:solidFill>
              </a:rPr>
              <a:t>early</a:t>
            </a:r>
            <a:r>
              <a:rPr lang="de-DE" sz="1050" i="1" dirty="0">
                <a:solidFill>
                  <a:schemeClr val="accent2"/>
                </a:solidFill>
              </a:rPr>
              <a:t>-stage </a:t>
            </a:r>
            <a:r>
              <a:rPr lang="de-DE" sz="1050" i="1" dirty="0" err="1">
                <a:solidFill>
                  <a:schemeClr val="accent2"/>
                </a:solidFill>
              </a:rPr>
              <a:t>Entrepreneurial</a:t>
            </a:r>
            <a:r>
              <a:rPr lang="de-DE" sz="1050" i="1" dirty="0">
                <a:solidFill>
                  <a:schemeClr val="accent2"/>
                </a:solidFill>
              </a:rPr>
              <a:t> </a:t>
            </a:r>
            <a:r>
              <a:rPr lang="de-DE" sz="1050" i="1" dirty="0" err="1">
                <a:solidFill>
                  <a:schemeClr val="accent2"/>
                </a:solidFill>
              </a:rPr>
              <a:t>Activity</a:t>
            </a:r>
            <a:r>
              <a:rPr lang="de-DE" sz="1050" i="1" dirty="0">
                <a:solidFill>
                  <a:schemeClr val="accent2"/>
                </a:solidFill>
              </a:rPr>
              <a:t>)-Quote bezeichnet den Prozentanteil derjenigen 18–64-Jährigen, die während der letzten 3,5 Jahre ein Unternehmen gegründet haben und/oder gerade dabei sind, ein Unternehmen zu gründen, an allen 18–64-Jährigen. </a:t>
            </a:r>
          </a:p>
        </p:txBody>
      </p:sp>
      <p:graphicFrame>
        <p:nvGraphicFramePr>
          <p:cNvPr id="7" name="Diagramm 6">
            <a:extLst>
              <a:ext uri="{FF2B5EF4-FFF2-40B4-BE49-F238E27FC236}">
                <a16:creationId xmlns:a16="http://schemas.microsoft.com/office/drawing/2014/main" id="{0EBA3DBF-C1DD-4C7F-B62E-AE16072BFE66}"/>
              </a:ext>
            </a:extLst>
          </p:cNvPr>
          <p:cNvGraphicFramePr>
            <a:graphicFrameLocks/>
          </p:cNvGraphicFramePr>
          <p:nvPr>
            <p:extLst>
              <p:ext uri="{D42A27DB-BD31-4B8C-83A1-F6EECF244321}">
                <p14:modId xmlns:p14="http://schemas.microsoft.com/office/powerpoint/2010/main" val="2000459973"/>
              </p:ext>
            </p:extLst>
          </p:nvPr>
        </p:nvGraphicFramePr>
        <p:xfrm>
          <a:off x="683568" y="1120511"/>
          <a:ext cx="7560840" cy="31423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a:extLst>
              <a:ext uri="{FF2B5EF4-FFF2-40B4-BE49-F238E27FC236}">
                <a16:creationId xmlns:a16="http://schemas.microsoft.com/office/drawing/2014/main" id="{295CEDB2-7ECC-4278-9495-253437F88A59}"/>
              </a:ext>
            </a:extLst>
          </p:cNvPr>
          <p:cNvSpPr txBox="1"/>
          <p:nvPr/>
        </p:nvSpPr>
        <p:spPr>
          <a:xfrm>
            <a:off x="5724128" y="4731990"/>
            <a:ext cx="3096344" cy="230832"/>
          </a:xfrm>
          <a:prstGeom prst="rect">
            <a:avLst/>
          </a:prstGeom>
          <a:noFill/>
        </p:spPr>
        <p:txBody>
          <a:bodyPr wrap="square" rtlCol="0">
            <a:spAutoFit/>
          </a:bodyPr>
          <a:lstStyle/>
          <a:p>
            <a:r>
              <a:rPr lang="de-DE" sz="900" dirty="0">
                <a:solidFill>
                  <a:schemeClr val="accent4"/>
                </a:solidFill>
              </a:rPr>
              <a:t>Datenquelle: GEM-Bevölkerungsbefragungen 2015-2020</a:t>
            </a:r>
          </a:p>
        </p:txBody>
      </p:sp>
    </p:spTree>
    <p:extLst>
      <p:ext uri="{BB962C8B-B14F-4D97-AF65-F5344CB8AC3E}">
        <p14:creationId xmlns:p14="http://schemas.microsoft.com/office/powerpoint/2010/main" val="2284358494"/>
      </p:ext>
    </p:extLst>
  </p:cSld>
  <p:clrMapOvr>
    <a:masterClrMapping/>
  </p:clrMapOvr>
</p:sld>
</file>

<file path=ppt/theme/theme1.xml><?xml version="1.0" encoding="utf-8"?>
<a:theme xmlns:a="http://schemas.openxmlformats.org/drawingml/2006/main" name="VORLAGE_Vorstellung_RKW K_250820_format 16x9">
  <a:themeElements>
    <a:clrScheme name="rkw">
      <a:dk1>
        <a:sysClr val="windowText" lastClr="000000"/>
      </a:dk1>
      <a:lt1>
        <a:sysClr val="window" lastClr="FFFFFF"/>
      </a:lt1>
      <a:dk2>
        <a:srgbClr val="000000"/>
      </a:dk2>
      <a:lt2>
        <a:srgbClr val="FFFFFF"/>
      </a:lt2>
      <a:accent1>
        <a:srgbClr val="E64415"/>
      </a:accent1>
      <a:accent2>
        <a:srgbClr val="BCBDBE"/>
      </a:accent2>
      <a:accent3>
        <a:srgbClr val="7B7C7E"/>
      </a:accent3>
      <a:accent4>
        <a:srgbClr val="B2B2B2"/>
      </a:accent4>
      <a:accent5>
        <a:srgbClr val="4D4D4D"/>
      </a:accent5>
      <a:accent6>
        <a:srgbClr val="EAEAEA"/>
      </a:accent6>
      <a:hlink>
        <a:srgbClr val="000000"/>
      </a:hlink>
      <a:folHlink>
        <a:srgbClr val="000000"/>
      </a:folHlink>
    </a:clrScheme>
    <a:fontScheme name="rkw">
      <a:majorFont>
        <a:latin typeface="Segoe UI"/>
        <a:ea typeface=""/>
        <a:cs typeface=""/>
      </a:majorFont>
      <a:minorFont>
        <a:latin typeface="Segoe UI Semibol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ORLAGE_Vorstellung_RKW K_140621_16x9.potx" id="{638F2B41-FB33-411C-B105-6E16ADF3AD8E}" vid="{8B56ABF7-2C8F-4879-BA95-FBA927B6462F}"/>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VORLAGE_Vorstellung_RKW K_140621_16x9</Template>
  <TotalTime>0</TotalTime>
  <Words>1549</Words>
  <Application>Microsoft Office PowerPoint</Application>
  <PresentationFormat>Bildschirmpräsentation (16:9)</PresentationFormat>
  <Paragraphs>208</Paragraphs>
  <Slides>21</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21</vt:i4>
      </vt:variant>
    </vt:vector>
  </HeadingPairs>
  <TitlesOfParts>
    <vt:vector size="31" baseType="lpstr">
      <vt:lpstr>Segoe UI Semibold</vt:lpstr>
      <vt:lpstr>Segoe UI</vt:lpstr>
      <vt:lpstr>Segoe UI Light</vt:lpstr>
      <vt:lpstr>Calibri</vt:lpstr>
      <vt:lpstr>Symbol</vt:lpstr>
      <vt:lpstr>Arial</vt:lpstr>
      <vt:lpstr>NNIKB C+ The Mix B</vt:lpstr>
      <vt:lpstr>Verdana</vt:lpstr>
      <vt:lpstr>Wingdings</vt:lpstr>
      <vt:lpstr>VORLAGE_Vorstellung_RKW K_250820_format 16x9</vt:lpstr>
      <vt:lpstr>PowerPoint-Präsentation</vt:lpstr>
      <vt:lpstr>Inhalt</vt:lpstr>
      <vt:lpstr>1. Wie viel wird gegründet? Die TEA-Quote in Deutschland, 2015-2020</vt:lpstr>
      <vt:lpstr>1. Wie viel wird gegründet? Die TEA-Quote im internationalen Vergleich in Ländern mit hohem Einkommen, 2020</vt:lpstr>
      <vt:lpstr>2. Wer gründet? Die TEA-Quote in Deutschland nach Geschlecht, 2015-2020</vt:lpstr>
      <vt:lpstr>2. Wer gründet? Die TEA-Quote in Deutschland nach Altersklassen, 2020</vt:lpstr>
      <vt:lpstr>2. Wer gründet? Anteil der TEA-Gründenden mit und ohne Einwanderungsgeschichte an der Gesamtgruppe der Gründenden in Deutschland, 2020</vt:lpstr>
      <vt:lpstr>2. Wer gründet? TEA-Quote der Personen mit Einwanderungsgeschichte und der Personen ohne Einwanderungsgeschichte im Vergleich, 2020</vt:lpstr>
      <vt:lpstr>3. Warum wird gegründet? Die Gründungsmotive in Deutschland (Mehrfachantworten möglich), 2020</vt:lpstr>
      <vt:lpstr>3. Warum wird gegründet? Die Gründungsmotive im internationalen Vergleich 2020 (Mehrfachantworten möglich) </vt:lpstr>
      <vt:lpstr>3. Warum wird gegründet? Gründen als Familientradition im europäischen Vergleich, 2020</vt:lpstr>
      <vt:lpstr>3. Warum wird gegründet? Anteil der TEA-Gründenden, die im Zuge der Covid-19-Pandemie neue Geschäftsmöglichkeiten verfolgen, im internationalen Vergleich, 2020 </vt:lpstr>
      <vt:lpstr>4. Was wird gegründet? Anteil der Gründungen in Sektoren mit mittlerer oder hoher Technologieintensität an allen Gründungen, im internationalen Vergleich in Ländern mit hohem Einkommen, 2020</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Entrepreneurship Monitor 2020  Powerpoint - Datensatz</dc:title>
  <dc:creator>Schauer, Julia</dc:creator>
  <cp:lastModifiedBy>Schauer, Julia</cp:lastModifiedBy>
  <cp:revision>73</cp:revision>
  <cp:lastPrinted>2019-01-09T09:38:11Z</cp:lastPrinted>
  <dcterms:created xsi:type="dcterms:W3CDTF">2021-08-04T14:03:32Z</dcterms:created>
  <dcterms:modified xsi:type="dcterms:W3CDTF">2022-01-31T13:46:35Z</dcterms:modified>
</cp:coreProperties>
</file>